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77" r:id="rId5"/>
    <p:sldId id="278" r:id="rId6"/>
    <p:sldId id="291" r:id="rId7"/>
    <p:sldId id="259" r:id="rId8"/>
    <p:sldId id="258" r:id="rId9"/>
    <p:sldId id="260" r:id="rId10"/>
    <p:sldId id="265" r:id="rId11"/>
    <p:sldId id="261" r:id="rId12"/>
    <p:sldId id="262" r:id="rId13"/>
    <p:sldId id="263" r:id="rId14"/>
    <p:sldId id="264" r:id="rId15"/>
    <p:sldId id="479" r:id="rId16"/>
    <p:sldId id="480" r:id="rId17"/>
    <p:sldId id="543" r:id="rId18"/>
    <p:sldId id="549" r:id="rId19"/>
    <p:sldId id="551" r:id="rId20"/>
    <p:sldId id="552" r:id="rId21"/>
    <p:sldId id="553" r:id="rId22"/>
    <p:sldId id="554" r:id="rId23"/>
    <p:sldId id="550" r:id="rId24"/>
    <p:sldId id="544" r:id="rId25"/>
    <p:sldId id="546" r:id="rId26"/>
    <p:sldId id="547" r:id="rId27"/>
    <p:sldId id="556" r:id="rId28"/>
    <p:sldId id="545" r:id="rId29"/>
    <p:sldId id="557" r:id="rId30"/>
    <p:sldId id="559" r:id="rId31"/>
    <p:sldId id="558" r:id="rId32"/>
    <p:sldId id="555" r:id="rId33"/>
    <p:sldId id="275" r:id="rId34"/>
    <p:sldId id="276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267" r:id="rId44"/>
    <p:sldId id="268" r:id="rId45"/>
    <p:sldId id="269" r:id="rId46"/>
    <p:sldId id="270" r:id="rId47"/>
    <p:sldId id="271" r:id="rId48"/>
    <p:sldId id="272" r:id="rId49"/>
    <p:sldId id="273" r:id="rId50"/>
    <p:sldId id="274" r:id="rId51"/>
    <p:sldId id="300" r:id="rId52"/>
    <p:sldId id="581" r:id="rId53"/>
    <p:sldId id="777" r:id="rId54"/>
    <p:sldId id="778" r:id="rId55"/>
    <p:sldId id="775" r:id="rId56"/>
    <p:sldId id="773" r:id="rId57"/>
    <p:sldId id="776" r:id="rId58"/>
    <p:sldId id="587" r:id="rId59"/>
    <p:sldId id="588" r:id="rId60"/>
    <p:sldId id="590" r:id="rId61"/>
    <p:sldId id="589" r:id="rId62"/>
    <p:sldId id="592" r:id="rId63"/>
    <p:sldId id="593" r:id="rId64"/>
    <p:sldId id="594" r:id="rId65"/>
    <p:sldId id="595" r:id="rId66"/>
    <p:sldId id="596" r:id="rId67"/>
    <p:sldId id="740" r:id="rId68"/>
    <p:sldId id="741" r:id="rId69"/>
    <p:sldId id="474" r:id="rId70"/>
    <p:sldId id="311" r:id="rId71"/>
    <p:sldId id="483" r:id="rId72"/>
    <p:sldId id="484" r:id="rId73"/>
    <p:sldId id="485" r:id="rId74"/>
    <p:sldId id="583" r:id="rId75"/>
    <p:sldId id="584" r:id="rId76"/>
    <p:sldId id="585" r:id="rId77"/>
    <p:sldId id="575" r:id="rId78"/>
    <p:sldId id="578" r:id="rId79"/>
    <p:sldId id="576" r:id="rId80"/>
    <p:sldId id="577" r:id="rId81"/>
    <p:sldId id="400" r:id="rId82"/>
    <p:sldId id="486" r:id="rId83"/>
    <p:sldId id="487" r:id="rId84"/>
    <p:sldId id="488" r:id="rId85"/>
    <p:sldId id="489" r:id="rId86"/>
    <p:sldId id="490" r:id="rId87"/>
    <p:sldId id="497" r:id="rId88"/>
    <p:sldId id="491" r:id="rId89"/>
    <p:sldId id="542" r:id="rId90"/>
    <p:sldId id="492" r:id="rId91"/>
    <p:sldId id="493" r:id="rId92"/>
    <p:sldId id="560" r:id="rId93"/>
    <p:sldId id="494" r:id="rId94"/>
    <p:sldId id="495" r:id="rId95"/>
    <p:sldId id="496" r:id="rId96"/>
    <p:sldId id="503" r:id="rId97"/>
    <p:sldId id="498" r:id="rId98"/>
    <p:sldId id="501" r:id="rId99"/>
    <p:sldId id="535" r:id="rId100"/>
    <p:sldId id="500" r:id="rId101"/>
    <p:sldId id="538" r:id="rId102"/>
    <p:sldId id="568" r:id="rId103"/>
    <p:sldId id="562" r:id="rId104"/>
    <p:sldId id="565" r:id="rId105"/>
    <p:sldId id="563" r:id="rId106"/>
    <p:sldId id="566" r:id="rId107"/>
    <p:sldId id="567" r:id="rId108"/>
    <p:sldId id="570" r:id="rId109"/>
    <p:sldId id="572" r:id="rId110"/>
    <p:sldId id="573" r:id="rId111"/>
    <p:sldId id="504" r:id="rId112"/>
    <p:sldId id="508" r:id="rId113"/>
    <p:sldId id="505" r:id="rId114"/>
    <p:sldId id="506" r:id="rId115"/>
    <p:sldId id="532" r:id="rId116"/>
    <p:sldId id="534" r:id="rId117"/>
    <p:sldId id="507" r:id="rId118"/>
    <p:sldId id="561" r:id="rId119"/>
    <p:sldId id="509" r:id="rId120"/>
    <p:sldId id="510" r:id="rId121"/>
    <p:sldId id="519" r:id="rId122"/>
    <p:sldId id="511" r:id="rId123"/>
    <p:sldId id="528" r:id="rId124"/>
    <p:sldId id="531" r:id="rId125"/>
    <p:sldId id="516" r:id="rId126"/>
    <p:sldId id="520" r:id="rId127"/>
    <p:sldId id="521" r:id="rId128"/>
    <p:sldId id="517" r:id="rId129"/>
    <p:sldId id="524" r:id="rId130"/>
    <p:sldId id="526" r:id="rId1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Kubernetes Cluster Architecture" id="{B25A9BB2-B15F-4019-AED6-28192813A04A}">
          <p14:sldIdLst>
            <p14:sldId id="277"/>
            <p14:sldId id="278"/>
            <p14:sldId id="291"/>
          </p14:sldIdLst>
        </p14:section>
        <p14:section name="Ansible" id="{0049B634-5DD4-4FBD-81F2-F5F1C2E1FF75}">
          <p14:sldIdLst>
            <p14:sldId id="259"/>
            <p14:sldId id="258"/>
            <p14:sldId id="260"/>
          </p14:sldIdLst>
        </p14:section>
        <p14:section name="Kubespray" id="{6F67E192-C892-4D93-8397-1D5570BEABB8}">
          <p14:sldIdLst>
            <p14:sldId id="265"/>
            <p14:sldId id="261"/>
            <p14:sldId id="262"/>
            <p14:sldId id="263"/>
            <p14:sldId id="264"/>
            <p14:sldId id="479"/>
            <p14:sldId id="480"/>
          </p14:sldIdLst>
        </p14:section>
        <p14:section name="Cluster API" id="{4FA2DC61-F352-4FDE-9668-10B4B38F0EAD}">
          <p14:sldIdLst>
            <p14:sldId id="543"/>
            <p14:sldId id="549"/>
            <p14:sldId id="551"/>
            <p14:sldId id="552"/>
            <p14:sldId id="553"/>
            <p14:sldId id="554"/>
            <p14:sldId id="550"/>
            <p14:sldId id="544"/>
            <p14:sldId id="546"/>
            <p14:sldId id="547"/>
            <p14:sldId id="556"/>
            <p14:sldId id="545"/>
            <p14:sldId id="557"/>
            <p14:sldId id="559"/>
            <p14:sldId id="558"/>
            <p14:sldId id="555"/>
          </p14:sldIdLst>
        </p14:section>
        <p14:section name="Istio" id="{491408EA-FBEB-4D54-86D2-9A5CA54AE60F}">
          <p14:sldIdLst>
            <p14:sldId id="275"/>
            <p14:sldId id="276"/>
          </p14:sldIdLst>
        </p14:section>
        <p14:section name="Kubernetes Federation" id="{9FC18086-27AB-4D1E-96CB-DE2A93EDCA4A}">
          <p14:sldIdLst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</p14:sldIdLst>
        </p14:section>
        <p14:section name="제품정보 - 아코디언" id="{F95A02A7-FD8A-4381-A43F-849CC6B430A6}">
          <p14:sldIdLst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300"/>
          </p14:sldIdLst>
        </p14:section>
        <p14:section name="P-Cloud Service" id="{ADD7147A-B39A-4E3D-A255-FE83B49ED301}">
          <p14:sldIdLst>
            <p14:sldId id="581"/>
            <p14:sldId id="777"/>
            <p14:sldId id="778"/>
            <p14:sldId id="775"/>
            <p14:sldId id="773"/>
            <p14:sldId id="776"/>
            <p14:sldId id="587"/>
            <p14:sldId id="588"/>
            <p14:sldId id="590"/>
            <p14:sldId id="589"/>
            <p14:sldId id="592"/>
            <p14:sldId id="593"/>
            <p14:sldId id="594"/>
            <p14:sldId id="595"/>
            <p14:sldId id="596"/>
            <p14:sldId id="740"/>
            <p14:sldId id="741"/>
          </p14:sldIdLst>
        </p14:section>
        <p14:section name="PaaS Portal 메뉴 구성도" id="{C6588CA3-9800-412F-9F63-8D279222BBA3}">
          <p14:sldIdLst>
            <p14:sldId id="474"/>
          </p14:sldIdLst>
        </p14:section>
        <p14:section name="Menu별 접근 권한" id="{EDBEC54C-B1A0-421B-9197-C3600B5A4936}">
          <p14:sldIdLst>
            <p14:sldId id="311"/>
            <p14:sldId id="483"/>
            <p14:sldId id="484"/>
            <p14:sldId id="485"/>
          </p14:sldIdLst>
        </p14:section>
        <p14:section name="Dashboard" id="{4EE6CCDC-51B3-4BBC-AB5B-99A73C195586}">
          <p14:sldIdLst>
            <p14:sldId id="583"/>
            <p14:sldId id="584"/>
            <p14:sldId id="585"/>
            <p14:sldId id="575"/>
            <p14:sldId id="578"/>
            <p14:sldId id="576"/>
            <p14:sldId id="577"/>
          </p14:sldIdLst>
        </p14:section>
        <p14:section name="Project&gt;List" id="{B1FCD126-1922-4A17-84DE-C304837E784A}">
          <p14:sldIdLst>
            <p14:sldId id="400"/>
            <p14:sldId id="486"/>
          </p14:sldIdLst>
        </p14:section>
        <p14:section name="Project&gt;New Project" id="{710335C1-2108-4811-9E9F-2AFE152A55F9}">
          <p14:sldIdLst>
            <p14:sldId id="487"/>
            <p14:sldId id="488"/>
            <p14:sldId id="489"/>
          </p14:sldIdLst>
        </p14:section>
        <p14:section name="Cluster&gt;List" id="{425BC8C5-8049-48BC-AB22-F8F0633AA816}">
          <p14:sldIdLst>
            <p14:sldId id="490"/>
          </p14:sldIdLst>
        </p14:section>
        <p14:section name="Cluster&gt;New Cluster" id="{AA8BC4C6-02DD-4A9F-AF64-E55F66BA0A72}">
          <p14:sldIdLst>
            <p14:sldId id="497"/>
          </p14:sldIdLst>
        </p14:section>
        <p14:section name="Cluster&gt;Info" id="{1EC68B84-E487-4745-B2DA-F16C8A4E73D6}">
          <p14:sldIdLst>
            <p14:sldId id="491"/>
            <p14:sldId id="542"/>
            <p14:sldId id="492"/>
            <p14:sldId id="493"/>
            <p14:sldId id="560"/>
            <p14:sldId id="494"/>
            <p14:sldId id="495"/>
            <p14:sldId id="496"/>
          </p14:sldIdLst>
        </p14:section>
        <p14:section name="Workloads&gt;Deployment" id="{5E0AA8B2-233D-400B-8E48-295F63713BEB}">
          <p14:sldIdLst>
            <p14:sldId id="503"/>
            <p14:sldId id="498"/>
            <p14:sldId id="501"/>
            <p14:sldId id="535"/>
            <p14:sldId id="500"/>
            <p14:sldId id="538"/>
          </p14:sldIdLst>
        </p14:section>
        <p14:section name="Workloads&gt;Pods" id="{FFA74570-9854-41A6-91A7-C842F0A66A7A}">
          <p14:sldIdLst>
            <p14:sldId id="568"/>
            <p14:sldId id="562"/>
            <p14:sldId id="565"/>
            <p14:sldId id="563"/>
            <p14:sldId id="566"/>
            <p14:sldId id="567"/>
          </p14:sldIdLst>
        </p14:section>
        <p14:section name="Workloads&gt;Replica Sets" id="{90938A9C-C992-4732-BC7E-55B9D5105CAA}">
          <p14:sldIdLst>
            <p14:sldId id="570"/>
            <p14:sldId id="572"/>
            <p14:sldId id="573"/>
          </p14:sldIdLst>
        </p14:section>
        <p14:section name="Networking&gt;Service" id="{3E42A099-2688-4BF3-9B79-FE3DD49B76F4}">
          <p14:sldIdLst>
            <p14:sldId id="504"/>
            <p14:sldId id="508"/>
            <p14:sldId id="505"/>
            <p14:sldId id="506"/>
            <p14:sldId id="532"/>
            <p14:sldId id="534"/>
            <p14:sldId id="507"/>
            <p14:sldId id="561"/>
          </p14:sldIdLst>
        </p14:section>
        <p14:section name="Networking&gt;Ingress" id="{DBEC2A34-5638-4DFA-8FFE-504542F2F8F4}">
          <p14:sldIdLst>
            <p14:sldId id="509"/>
            <p14:sldId id="510"/>
            <p14:sldId id="519"/>
            <p14:sldId id="511"/>
            <p14:sldId id="528"/>
            <p14:sldId id="531"/>
            <p14:sldId id="516"/>
            <p14:sldId id="520"/>
          </p14:sldIdLst>
        </p14:section>
        <p14:section name="Networking&gt;Ingress Controller" id="{FA37E15D-14F5-4D43-BED1-B38647738952}">
          <p14:sldIdLst>
            <p14:sldId id="521"/>
            <p14:sldId id="517"/>
            <p14:sldId id="524"/>
            <p14:sldId id="5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호철" initials="이" lastIdx="2" clrIdx="0">
    <p:extLst>
      <p:ext uri="{19B8F6BF-5375-455C-9EA6-DF929625EA0E}">
        <p15:presenceInfo xmlns:p15="http://schemas.microsoft.com/office/powerpoint/2012/main" userId="S::hclee@sptek.co.kr::ae07a88c-6b31-4d26-a91a-28773508423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33FF"/>
    <a:srgbClr val="00CC00"/>
    <a:srgbClr val="00FF00"/>
    <a:srgbClr val="008080"/>
    <a:srgbClr val="003366"/>
    <a:srgbClr val="000099"/>
    <a:srgbClr val="3333CC"/>
    <a:srgbClr val="B2B2B2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62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0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viewProps" Target="view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theme" Target="theme/theme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commentAuthors" Target="commentAuthor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2F592F-F450-4DCE-AA1D-9D472EB00E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8AF95F-8C66-49F9-820B-96380E0B1D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8AA12F-2C01-46D5-9182-DEB507B34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27F35-9AB0-4333-9834-067443C48DFB}" type="datetimeFigureOut">
              <a:rPr lang="ko-KR" altLang="en-US" smtClean="0"/>
              <a:t>2021-12-27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703E35-7C2E-4862-99C3-E0662F0FE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FE1EEA-65F3-4965-99A5-43467C71F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55EC-C994-4528-9275-E5E6032647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877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46ACC-F425-4F0C-94A4-51AC1B01C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86AA8E-4EB8-4DAE-8064-F68088AA0C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640E80-BBF5-40FF-BA62-59F382360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27F35-9AB0-4333-9834-067443C48DFB}" type="datetimeFigureOut">
              <a:rPr lang="ko-KR" altLang="en-US" smtClean="0"/>
              <a:t>2021-12-27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DF4567-32D0-4182-964B-53D9236DF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645100-604B-4D50-A0D1-99FA8B521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55EC-C994-4528-9275-E5E6032647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459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4755D8-EA44-493D-B46A-5CFF951385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A503AF-2DB2-46B5-B78F-E491A55AC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D8D636-D143-4E0D-8BF9-4D2329BA6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27F35-9AB0-4333-9834-067443C48DFB}" type="datetimeFigureOut">
              <a:rPr lang="ko-KR" altLang="en-US" smtClean="0"/>
              <a:t>2021-12-27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45FE61-E7C1-4F7D-B06E-00DED2DE0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268492-F6DD-423C-8B6C-65AAEFE51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55EC-C994-4528-9275-E5E6032647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221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 화면(No Headline, Layou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" y="0"/>
            <a:ext cx="1219004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0"/>
          </p:nvPr>
        </p:nvSpPr>
        <p:spPr>
          <a:xfrm>
            <a:off x="4723423" y="6553205"/>
            <a:ext cx="2743200" cy="266827"/>
          </a:xfrm>
        </p:spPr>
        <p:txBody>
          <a:bodyPr/>
          <a:lstStyle>
            <a:lvl1pPr algn="ctr">
              <a:defRPr sz="61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F8FC3FB-F5AE-4F10-BAE9-4DC03419E04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00892" y="134938"/>
            <a:ext cx="9052171" cy="529912"/>
          </a:xfrm>
          <a:prstGeom prst="rect">
            <a:avLst/>
          </a:prstGeom>
        </p:spPr>
        <p:txBody>
          <a:bodyPr/>
          <a:lstStyle>
            <a:lvl1pPr algn="l">
              <a:defRPr sz="1463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320433" y="848565"/>
            <a:ext cx="11543323" cy="5504609"/>
          </a:xfrm>
          <a:prstGeom prst="rect">
            <a:avLst/>
          </a:prstGeom>
        </p:spPr>
        <p:txBody>
          <a:bodyPr/>
          <a:lstStyle>
            <a:lvl1pPr>
              <a:defRPr sz="1219"/>
            </a:lvl1pPr>
            <a:lvl2pPr>
              <a:defRPr sz="1097"/>
            </a:lvl2pPr>
            <a:lvl3pPr>
              <a:defRPr sz="1097"/>
            </a:lvl3pPr>
            <a:lvl4pPr>
              <a:defRPr sz="854"/>
            </a:lvl4pPr>
            <a:lvl5pPr>
              <a:defRPr sz="854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0157365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" y="0"/>
            <a:ext cx="1219004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600275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creen_default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C9C950-22DC-4883-A3A1-2909B2F40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9492" y="6524372"/>
            <a:ext cx="502504" cy="342570"/>
          </a:xfrm>
        </p:spPr>
        <p:txBody>
          <a:bodyPr/>
          <a:lstStyle>
            <a:lvl1pPr>
              <a:defRPr sz="800"/>
            </a:lvl1pPr>
          </a:lstStyle>
          <a:p>
            <a:fld id="{0EC8059A-D80C-4354-8B31-FFC608F2FA9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25421836-7BA5-45D9-A905-ACF5A3455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26" y="118200"/>
            <a:ext cx="12063018" cy="34093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1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3F3EB6F-A687-49CE-ACFA-5C16E1CBE535}"/>
              </a:ext>
            </a:extLst>
          </p:cNvPr>
          <p:cNvCxnSpPr>
            <a:cxnSpLocks/>
          </p:cNvCxnSpPr>
          <p:nvPr userDrawn="1"/>
        </p:nvCxnSpPr>
        <p:spPr>
          <a:xfrm>
            <a:off x="64326" y="459138"/>
            <a:ext cx="12063018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3">
            <a:extLst>
              <a:ext uri="{FF2B5EF4-FFF2-40B4-BE49-F238E27FC236}">
                <a16:creationId xmlns:a16="http://schemas.microsoft.com/office/drawing/2014/main" id="{4BA67F8E-6227-4943-91ED-2B2C22A47BA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/>
          <a:srcRect l="87477" t="90061" r="2704" b="3757"/>
          <a:stretch/>
        </p:blipFill>
        <p:spPr bwMode="auto">
          <a:xfrm>
            <a:off x="11504815" y="190040"/>
            <a:ext cx="556953" cy="197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420239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creen_default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762FDCD-2189-4ED3-BBCA-6E84AADE8CA8}"/>
              </a:ext>
            </a:extLst>
          </p:cNvPr>
          <p:cNvSpPr/>
          <p:nvPr userDrawn="1"/>
        </p:nvSpPr>
        <p:spPr>
          <a:xfrm>
            <a:off x="192946" y="721453"/>
            <a:ext cx="8841996" cy="598135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0A9E347-8687-4100-854B-B76292C0020A}"/>
              </a:ext>
            </a:extLst>
          </p:cNvPr>
          <p:cNvSpPr/>
          <p:nvPr userDrawn="1"/>
        </p:nvSpPr>
        <p:spPr>
          <a:xfrm>
            <a:off x="189470" y="721453"/>
            <a:ext cx="1742946" cy="45946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b="1">
              <a:solidFill>
                <a:srgbClr val="0070C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C9C950-22DC-4883-A3A1-2909B2F40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9492" y="6524372"/>
            <a:ext cx="502504" cy="342570"/>
          </a:xfrm>
        </p:spPr>
        <p:txBody>
          <a:bodyPr/>
          <a:lstStyle>
            <a:lvl1pPr>
              <a:defRPr sz="800"/>
            </a:lvl1pPr>
          </a:lstStyle>
          <a:p>
            <a:fld id="{0EC8059A-D80C-4354-8B31-FFC608F2FA9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25421836-7BA5-45D9-A905-ACF5A3455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26" y="118200"/>
            <a:ext cx="12063018" cy="34093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1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3F3EB6F-A687-49CE-ACFA-5C16E1CBE535}"/>
              </a:ext>
            </a:extLst>
          </p:cNvPr>
          <p:cNvCxnSpPr>
            <a:cxnSpLocks/>
          </p:cNvCxnSpPr>
          <p:nvPr userDrawn="1"/>
        </p:nvCxnSpPr>
        <p:spPr>
          <a:xfrm>
            <a:off x="64326" y="459138"/>
            <a:ext cx="12063018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CF3E4B-B761-4CD4-8B16-458B7B4FBFC4}"/>
              </a:ext>
            </a:extLst>
          </p:cNvPr>
          <p:cNvSpPr/>
          <p:nvPr userDrawn="1"/>
        </p:nvSpPr>
        <p:spPr>
          <a:xfrm>
            <a:off x="1935891" y="721453"/>
            <a:ext cx="7099051" cy="45946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b="1">
              <a:solidFill>
                <a:srgbClr val="0070C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C00675-AE1D-4BB1-985F-3E06090011E6}"/>
              </a:ext>
            </a:extLst>
          </p:cNvPr>
          <p:cNvSpPr/>
          <p:nvPr userDrawn="1"/>
        </p:nvSpPr>
        <p:spPr>
          <a:xfrm>
            <a:off x="209423" y="816553"/>
            <a:ext cx="17264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</a:rPr>
              <a:t>PaaS Portal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F08AF6-3BEB-4FA3-B6D5-048AEF9F5198}"/>
              </a:ext>
            </a:extLst>
          </p:cNvPr>
          <p:cNvSpPr/>
          <p:nvPr userDrawn="1"/>
        </p:nvSpPr>
        <p:spPr>
          <a:xfrm>
            <a:off x="1614944" y="845411"/>
            <a:ext cx="216000" cy="21620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anchor="ctr">
            <a:spAutoFit/>
          </a:bodyPr>
          <a:lstStyle/>
          <a:p>
            <a:pPr algn="ctr"/>
            <a:r>
              <a:rPr lang="ko-KR" altLang="en-US" sz="1100" b="1"/>
              <a:t>≡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EFAB390-9DEC-4E72-B370-D4C06B9C768D}"/>
              </a:ext>
            </a:extLst>
          </p:cNvPr>
          <p:cNvSpPr/>
          <p:nvPr userDrawn="1"/>
        </p:nvSpPr>
        <p:spPr>
          <a:xfrm>
            <a:off x="190989" y="1189733"/>
            <a:ext cx="1742945" cy="551307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b="1">
              <a:solidFill>
                <a:srgbClr val="0070C0"/>
              </a:solidFill>
            </a:endParaRPr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61207661-0984-498F-8CDA-9F2BFEDB8EF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75542259"/>
              </p:ext>
            </p:extLst>
          </p:nvPr>
        </p:nvGraphicFramePr>
        <p:xfrm>
          <a:off x="190989" y="1189733"/>
          <a:ext cx="1742945" cy="2005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2945">
                  <a:extLst>
                    <a:ext uri="{9D8B030D-6E8A-4147-A177-3AD203B41FA5}">
                      <a16:colId xmlns:a16="http://schemas.microsoft.com/office/drawing/2014/main" val="21771811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Dashboard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252000" marR="36000" marT="720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30800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Project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252000" marR="36000" marT="720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5538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Cluster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252000" marR="36000" marT="720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877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Workloads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252000" marR="36000" marT="720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3042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Networking</a:t>
                      </a:r>
                    </a:p>
                  </a:txBody>
                  <a:tcPr marL="252000" marR="36000" marT="720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7835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Config</a:t>
                      </a:r>
                    </a:p>
                  </a:txBody>
                  <a:tcPr marL="252000" marR="36000" marT="720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173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Setting</a:t>
                      </a:r>
                    </a:p>
                  </a:txBody>
                  <a:tcPr marL="252000" marR="36000" marT="720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131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36000" marT="720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341875"/>
                  </a:ext>
                </a:extLst>
              </a:tr>
            </a:tbl>
          </a:graphicData>
        </a:graphic>
      </p:graphicFrame>
      <p:sp>
        <p:nvSpPr>
          <p:cNvPr id="60" name="직사각형 59">
            <a:extLst>
              <a:ext uri="{FF2B5EF4-FFF2-40B4-BE49-F238E27FC236}">
                <a16:creationId xmlns:a16="http://schemas.microsoft.com/office/drawing/2014/main" id="{4275401B-6792-4C8B-B789-2FA36107D83B}"/>
              </a:ext>
            </a:extLst>
          </p:cNvPr>
          <p:cNvSpPr/>
          <p:nvPr userDrawn="1"/>
        </p:nvSpPr>
        <p:spPr>
          <a:xfrm rot="5400000">
            <a:off x="1673835" y="1470020"/>
            <a:ext cx="26161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</a:rPr>
              <a:t>▼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F0315C2-31DB-487E-A004-D2A14C176D37}"/>
              </a:ext>
            </a:extLst>
          </p:cNvPr>
          <p:cNvSpPr/>
          <p:nvPr userDrawn="1"/>
        </p:nvSpPr>
        <p:spPr>
          <a:xfrm rot="5400000">
            <a:off x="1673835" y="1732570"/>
            <a:ext cx="26161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</a:rPr>
              <a:t>▼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EAE42AC-8461-46BD-93E0-71E91BF37E85}"/>
              </a:ext>
            </a:extLst>
          </p:cNvPr>
          <p:cNvSpPr/>
          <p:nvPr userDrawn="1"/>
        </p:nvSpPr>
        <p:spPr>
          <a:xfrm rot="5400000">
            <a:off x="1673835" y="1978497"/>
            <a:ext cx="26161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</a:rPr>
              <a:t>▼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B28F1DB-7C67-444B-B3D0-101442FA39B1}"/>
              </a:ext>
            </a:extLst>
          </p:cNvPr>
          <p:cNvSpPr/>
          <p:nvPr userDrawn="1"/>
        </p:nvSpPr>
        <p:spPr>
          <a:xfrm rot="5400000">
            <a:off x="1673835" y="2231730"/>
            <a:ext cx="26161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</a:rPr>
              <a:t>▼</a:t>
            </a:r>
          </a:p>
        </p:txBody>
      </p:sp>
      <p:sp>
        <p:nvSpPr>
          <p:cNvPr id="64" name="순서도: 가산 접합 63">
            <a:extLst>
              <a:ext uri="{FF2B5EF4-FFF2-40B4-BE49-F238E27FC236}">
                <a16:creationId xmlns:a16="http://schemas.microsoft.com/office/drawing/2014/main" id="{42CFAE00-C46F-464D-947E-BE342A11DA8E}"/>
              </a:ext>
            </a:extLst>
          </p:cNvPr>
          <p:cNvSpPr>
            <a:spLocks noChangeAspect="1"/>
          </p:cNvSpPr>
          <p:nvPr userDrawn="1"/>
        </p:nvSpPr>
        <p:spPr>
          <a:xfrm>
            <a:off x="265443" y="1249259"/>
            <a:ext cx="106681" cy="106681"/>
          </a:xfrm>
          <a:prstGeom prst="flowChartSummingJunction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순서도: 가산 접합 64">
            <a:extLst>
              <a:ext uri="{FF2B5EF4-FFF2-40B4-BE49-F238E27FC236}">
                <a16:creationId xmlns:a16="http://schemas.microsoft.com/office/drawing/2014/main" id="{53A23FBF-8621-46D5-B226-24B804C1973A}"/>
              </a:ext>
            </a:extLst>
          </p:cNvPr>
          <p:cNvSpPr>
            <a:spLocks noChangeAspect="1"/>
          </p:cNvSpPr>
          <p:nvPr userDrawn="1"/>
        </p:nvSpPr>
        <p:spPr>
          <a:xfrm>
            <a:off x="265443" y="1502756"/>
            <a:ext cx="106681" cy="106681"/>
          </a:xfrm>
          <a:prstGeom prst="flowChartSummingJunction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순서도: 가산 접합 65">
            <a:extLst>
              <a:ext uri="{FF2B5EF4-FFF2-40B4-BE49-F238E27FC236}">
                <a16:creationId xmlns:a16="http://schemas.microsoft.com/office/drawing/2014/main" id="{F6133467-9747-4368-937B-249FB5DAAD79}"/>
              </a:ext>
            </a:extLst>
          </p:cNvPr>
          <p:cNvSpPr>
            <a:spLocks noChangeAspect="1"/>
          </p:cNvSpPr>
          <p:nvPr userDrawn="1"/>
        </p:nvSpPr>
        <p:spPr>
          <a:xfrm>
            <a:off x="265443" y="1765306"/>
            <a:ext cx="106681" cy="106681"/>
          </a:xfrm>
          <a:prstGeom prst="flowChartSummingJunction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순서도: 가산 접합 66">
            <a:extLst>
              <a:ext uri="{FF2B5EF4-FFF2-40B4-BE49-F238E27FC236}">
                <a16:creationId xmlns:a16="http://schemas.microsoft.com/office/drawing/2014/main" id="{FE57244D-E1BA-4267-8387-10D19669431A}"/>
              </a:ext>
            </a:extLst>
          </p:cNvPr>
          <p:cNvSpPr>
            <a:spLocks noChangeAspect="1"/>
          </p:cNvSpPr>
          <p:nvPr userDrawn="1"/>
        </p:nvSpPr>
        <p:spPr>
          <a:xfrm>
            <a:off x="265443" y="2009749"/>
            <a:ext cx="106681" cy="106681"/>
          </a:xfrm>
          <a:prstGeom prst="flowChartSummingJunction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순서도: 가산 접합 67">
            <a:extLst>
              <a:ext uri="{FF2B5EF4-FFF2-40B4-BE49-F238E27FC236}">
                <a16:creationId xmlns:a16="http://schemas.microsoft.com/office/drawing/2014/main" id="{8BDA7A62-3298-4EB6-83C0-51193EFE33F2}"/>
              </a:ext>
            </a:extLst>
          </p:cNvPr>
          <p:cNvSpPr>
            <a:spLocks noChangeAspect="1"/>
          </p:cNvSpPr>
          <p:nvPr userDrawn="1"/>
        </p:nvSpPr>
        <p:spPr>
          <a:xfrm>
            <a:off x="265443" y="2254193"/>
            <a:ext cx="106681" cy="106681"/>
          </a:xfrm>
          <a:prstGeom prst="flowChartSummingJunction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순서도: 가산 접합 68">
            <a:extLst>
              <a:ext uri="{FF2B5EF4-FFF2-40B4-BE49-F238E27FC236}">
                <a16:creationId xmlns:a16="http://schemas.microsoft.com/office/drawing/2014/main" id="{D5FD2513-D673-4472-B841-487392FD232B}"/>
              </a:ext>
            </a:extLst>
          </p:cNvPr>
          <p:cNvSpPr>
            <a:spLocks noChangeAspect="1"/>
          </p:cNvSpPr>
          <p:nvPr userDrawn="1"/>
        </p:nvSpPr>
        <p:spPr>
          <a:xfrm>
            <a:off x="265443" y="2507690"/>
            <a:ext cx="106681" cy="106681"/>
          </a:xfrm>
          <a:prstGeom prst="flowChartSummingJunction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순서도: 가산 접합 69">
            <a:extLst>
              <a:ext uri="{FF2B5EF4-FFF2-40B4-BE49-F238E27FC236}">
                <a16:creationId xmlns:a16="http://schemas.microsoft.com/office/drawing/2014/main" id="{F45A825D-EB25-440A-B65A-F70290798B8F}"/>
              </a:ext>
            </a:extLst>
          </p:cNvPr>
          <p:cNvSpPr>
            <a:spLocks noChangeAspect="1"/>
          </p:cNvSpPr>
          <p:nvPr userDrawn="1"/>
        </p:nvSpPr>
        <p:spPr>
          <a:xfrm>
            <a:off x="265443" y="2761187"/>
            <a:ext cx="106681" cy="106681"/>
          </a:xfrm>
          <a:prstGeom prst="flowChartSummingJunction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ECC91E73-1D56-4C64-BF0B-FEA5EC487686}"/>
              </a:ext>
            </a:extLst>
          </p:cNvPr>
          <p:cNvSpPr/>
          <p:nvPr userDrawn="1"/>
        </p:nvSpPr>
        <p:spPr>
          <a:xfrm>
            <a:off x="8564155" y="878455"/>
            <a:ext cx="395356" cy="177145"/>
          </a:xfrm>
          <a:prstGeom prst="roundRect">
            <a:avLst>
              <a:gd name="adj" fmla="val 7538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/>
              <a:t>Log out</a:t>
            </a:r>
            <a:endParaRPr lang="ko-KR" altLang="en-US" sz="700"/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125FA37B-850F-4A2D-A715-9FC0493739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1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062" y="842385"/>
            <a:ext cx="246545" cy="247271"/>
          </a:xfrm>
          <a:prstGeom prst="rect">
            <a:avLst/>
          </a:prstGeom>
        </p:spPr>
      </p:pic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C39D5E5A-23D4-4D37-89A6-B12ACE2D5436}"/>
              </a:ext>
            </a:extLst>
          </p:cNvPr>
          <p:cNvSpPr/>
          <p:nvPr userDrawn="1"/>
        </p:nvSpPr>
        <p:spPr>
          <a:xfrm>
            <a:off x="7896360" y="878455"/>
            <a:ext cx="636725" cy="177145"/>
          </a:xfrm>
          <a:prstGeom prst="roundRect">
            <a:avLst>
              <a:gd name="adj" fmla="val 753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/>
              <a:t>System</a:t>
            </a:r>
            <a:r>
              <a:rPr lang="ko-KR" altLang="en-US" sz="700" b="1" dirty="0"/>
              <a:t> </a:t>
            </a:r>
            <a:r>
              <a:rPr lang="en-US" altLang="ko-KR" sz="700" b="1" dirty="0"/>
              <a:t>admin</a:t>
            </a:r>
            <a:endParaRPr lang="ko-KR" altLang="en-US" sz="700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1E32E24-B8B5-4E95-B002-7FB7306F40E4}"/>
              </a:ext>
            </a:extLst>
          </p:cNvPr>
          <p:cNvSpPr/>
          <p:nvPr userDrawn="1"/>
        </p:nvSpPr>
        <p:spPr>
          <a:xfrm>
            <a:off x="1935891" y="1174534"/>
            <a:ext cx="7099051" cy="625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텍스트 개체 틀 3">
            <a:extLst>
              <a:ext uri="{FF2B5EF4-FFF2-40B4-BE49-F238E27FC236}">
                <a16:creationId xmlns:a16="http://schemas.microsoft.com/office/drawing/2014/main" id="{77C63CC9-5549-4F58-9D0E-9A499D6AE4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31948" y="1550399"/>
            <a:ext cx="5826508" cy="188177"/>
          </a:xfrm>
        </p:spPr>
        <p:txBody>
          <a:bodyPr anchor="ctr">
            <a:normAutofit/>
          </a:bodyPr>
          <a:lstStyle>
            <a:lvl1pPr marL="0" indent="0">
              <a:buNone/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A8F9DFF-3002-4BA0-8429-2D62C76F9F7E}"/>
              </a:ext>
            </a:extLst>
          </p:cNvPr>
          <p:cNvSpPr/>
          <p:nvPr userDrawn="1"/>
        </p:nvSpPr>
        <p:spPr>
          <a:xfrm>
            <a:off x="2033974" y="1527868"/>
            <a:ext cx="5565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Home 〉</a:t>
            </a:r>
            <a:endParaRPr lang="ko-KR" altLang="en-US" sz="800" dirty="0"/>
          </a:p>
        </p:txBody>
      </p:sp>
      <p:sp>
        <p:nvSpPr>
          <p:cNvPr id="41" name="텍스트 개체 틀 9">
            <a:extLst>
              <a:ext uri="{FF2B5EF4-FFF2-40B4-BE49-F238E27FC236}">
                <a16:creationId xmlns:a16="http://schemas.microsoft.com/office/drawing/2014/main" id="{12060C0B-E08A-4701-BF93-63FBDB1185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21705" y="1263168"/>
            <a:ext cx="4823106" cy="288147"/>
          </a:xfrm>
        </p:spPr>
        <p:txBody>
          <a:bodyPr anchor="ctr">
            <a:normAutofit/>
          </a:bodyPr>
          <a:lstStyle>
            <a:lvl1pPr marL="0" indent="0">
              <a:buNone/>
              <a:defRPr sz="1400" b="0"/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696721C-6B2F-4B87-A620-25B4C02B9328}"/>
              </a:ext>
            </a:extLst>
          </p:cNvPr>
          <p:cNvSpPr/>
          <p:nvPr userDrawn="1"/>
        </p:nvSpPr>
        <p:spPr>
          <a:xfrm>
            <a:off x="3381891" y="856656"/>
            <a:ext cx="8162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latinLnBrk="1"/>
            <a:r>
              <a:rPr lang="en-US" altLang="ko-KR" sz="800" b="0" dirty="0"/>
              <a:t>New member</a:t>
            </a:r>
            <a:endParaRPr lang="ko-KR" altLang="en-US" sz="800" b="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F584BC7-0DEC-4410-9E09-C220F5BD524A}"/>
              </a:ext>
            </a:extLst>
          </p:cNvPr>
          <p:cNvSpPr/>
          <p:nvPr userDrawn="1"/>
        </p:nvSpPr>
        <p:spPr>
          <a:xfrm>
            <a:off x="1941967" y="856656"/>
            <a:ext cx="68961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latinLnBrk="1"/>
            <a:r>
              <a:rPr lang="en-US" altLang="ko-KR" sz="800" b="0" dirty="0"/>
              <a:t>Dashboard</a:t>
            </a:r>
            <a:endParaRPr lang="ko-KR" altLang="en-US" sz="800" b="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2D4F937-F87B-4ECA-997F-31E65E759101}"/>
              </a:ext>
            </a:extLst>
          </p:cNvPr>
          <p:cNvSpPr/>
          <p:nvPr userDrawn="1"/>
        </p:nvSpPr>
        <p:spPr>
          <a:xfrm>
            <a:off x="2618803" y="856656"/>
            <a:ext cx="75052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latinLnBrk="1"/>
            <a:r>
              <a:rPr lang="en-US" altLang="ko-KR" sz="800" b="0" dirty="0"/>
              <a:t>New</a:t>
            </a:r>
            <a:r>
              <a:rPr lang="ko-KR" altLang="en-US" sz="800" b="0" dirty="0"/>
              <a:t> </a:t>
            </a:r>
            <a:r>
              <a:rPr lang="en-US" altLang="ko-KR" sz="800" b="0" dirty="0"/>
              <a:t>Project</a:t>
            </a:r>
            <a:endParaRPr lang="ko-KR" altLang="en-US" sz="800" b="0" dirty="0"/>
          </a:p>
        </p:txBody>
      </p:sp>
      <p:pic>
        <p:nvPicPr>
          <p:cNvPr id="47" name="Picture 3">
            <a:extLst>
              <a:ext uri="{FF2B5EF4-FFF2-40B4-BE49-F238E27FC236}">
                <a16:creationId xmlns:a16="http://schemas.microsoft.com/office/drawing/2014/main" id="{B338B199-3646-425B-9068-77E7B920692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/>
          <a:srcRect l="87477" t="90061" r="2704" b="3757"/>
          <a:stretch/>
        </p:blipFill>
        <p:spPr bwMode="auto">
          <a:xfrm>
            <a:off x="11504815" y="190040"/>
            <a:ext cx="556953" cy="197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2A5E9386-6E3E-4BB8-B6E7-67B0563A825B}"/>
              </a:ext>
            </a:extLst>
          </p:cNvPr>
          <p:cNvSpPr/>
          <p:nvPr userDrawn="1"/>
        </p:nvSpPr>
        <p:spPr>
          <a:xfrm rot="5400000">
            <a:off x="1673080" y="2484085"/>
            <a:ext cx="26161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</a:rPr>
              <a:t>▼</a:t>
            </a:r>
          </a:p>
        </p:txBody>
      </p:sp>
    </p:spTree>
    <p:extLst>
      <p:ext uri="{BB962C8B-B14F-4D97-AF65-F5344CB8AC3E}">
        <p14:creationId xmlns:p14="http://schemas.microsoft.com/office/powerpoint/2010/main" val="14717392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creen_default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762FDCD-2189-4ED3-BBCA-6E84AADE8CA8}"/>
              </a:ext>
            </a:extLst>
          </p:cNvPr>
          <p:cNvSpPr/>
          <p:nvPr userDrawn="1"/>
        </p:nvSpPr>
        <p:spPr>
          <a:xfrm>
            <a:off x="192946" y="721453"/>
            <a:ext cx="8841996" cy="598135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0A9E347-8687-4100-854B-B76292C0020A}"/>
              </a:ext>
            </a:extLst>
          </p:cNvPr>
          <p:cNvSpPr/>
          <p:nvPr userDrawn="1"/>
        </p:nvSpPr>
        <p:spPr>
          <a:xfrm>
            <a:off x="189470" y="721453"/>
            <a:ext cx="1742946" cy="45946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b="1">
              <a:solidFill>
                <a:srgbClr val="0070C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C9C950-22DC-4883-A3A1-2909B2F40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9492" y="6524372"/>
            <a:ext cx="502504" cy="342570"/>
          </a:xfrm>
        </p:spPr>
        <p:txBody>
          <a:bodyPr/>
          <a:lstStyle>
            <a:lvl1pPr>
              <a:defRPr sz="800"/>
            </a:lvl1pPr>
          </a:lstStyle>
          <a:p>
            <a:fld id="{0EC8059A-D80C-4354-8B31-FFC608F2FA9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25421836-7BA5-45D9-A905-ACF5A3455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26" y="118200"/>
            <a:ext cx="12063018" cy="34093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1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3F3EB6F-A687-49CE-ACFA-5C16E1CBE535}"/>
              </a:ext>
            </a:extLst>
          </p:cNvPr>
          <p:cNvCxnSpPr>
            <a:cxnSpLocks/>
          </p:cNvCxnSpPr>
          <p:nvPr userDrawn="1"/>
        </p:nvCxnSpPr>
        <p:spPr>
          <a:xfrm>
            <a:off x="64326" y="459138"/>
            <a:ext cx="12063018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CF3E4B-B761-4CD4-8B16-458B7B4FBFC4}"/>
              </a:ext>
            </a:extLst>
          </p:cNvPr>
          <p:cNvSpPr/>
          <p:nvPr userDrawn="1"/>
        </p:nvSpPr>
        <p:spPr>
          <a:xfrm>
            <a:off x="1935891" y="721453"/>
            <a:ext cx="7099051" cy="45946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b="1">
              <a:solidFill>
                <a:srgbClr val="0070C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C00675-AE1D-4BB1-985F-3E06090011E6}"/>
              </a:ext>
            </a:extLst>
          </p:cNvPr>
          <p:cNvSpPr/>
          <p:nvPr userDrawn="1"/>
        </p:nvSpPr>
        <p:spPr>
          <a:xfrm>
            <a:off x="209423" y="816553"/>
            <a:ext cx="17264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</a:rPr>
              <a:t>PaaS Portal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F08AF6-3BEB-4FA3-B6D5-048AEF9F5198}"/>
              </a:ext>
            </a:extLst>
          </p:cNvPr>
          <p:cNvSpPr/>
          <p:nvPr userDrawn="1"/>
        </p:nvSpPr>
        <p:spPr>
          <a:xfrm>
            <a:off x="1614944" y="845411"/>
            <a:ext cx="216000" cy="21620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anchor="ctr">
            <a:spAutoFit/>
          </a:bodyPr>
          <a:lstStyle/>
          <a:p>
            <a:pPr algn="ctr"/>
            <a:r>
              <a:rPr lang="ko-KR" altLang="en-US" sz="1100" b="1"/>
              <a:t>≡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EFAB390-9DEC-4E72-B370-D4C06B9C768D}"/>
              </a:ext>
            </a:extLst>
          </p:cNvPr>
          <p:cNvSpPr/>
          <p:nvPr userDrawn="1"/>
        </p:nvSpPr>
        <p:spPr>
          <a:xfrm>
            <a:off x="190989" y="1189733"/>
            <a:ext cx="1742945" cy="551307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b="1">
              <a:solidFill>
                <a:srgbClr val="0070C0"/>
              </a:solidFill>
            </a:endParaRPr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61207661-0984-498F-8CDA-9F2BFEDB8EF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34411727"/>
              </p:ext>
            </p:extLst>
          </p:nvPr>
        </p:nvGraphicFramePr>
        <p:xfrm>
          <a:off x="190989" y="1189733"/>
          <a:ext cx="1742945" cy="3509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2945">
                  <a:extLst>
                    <a:ext uri="{9D8B030D-6E8A-4147-A177-3AD203B41FA5}">
                      <a16:colId xmlns:a16="http://schemas.microsoft.com/office/drawing/2014/main" val="21771811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Dashboard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252000" marR="36000" marT="720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30800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Project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252000" marR="36000" marT="720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5538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Cluster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252000" marR="36000" marT="720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877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Overview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252000" marR="36000" marT="720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886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Add-ons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252000" marR="36000" marT="720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592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Nodes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252000" marR="36000" marT="720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651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Namespace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252000" marR="36000" marT="720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93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Persistent Volume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252000" marR="36000" marT="720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156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Storage Classes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252000" marR="36000" marT="720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7513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Workloads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252000" marR="36000" marT="720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3042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Networking</a:t>
                      </a:r>
                    </a:p>
                  </a:txBody>
                  <a:tcPr marL="252000" marR="36000" marT="720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7835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Config</a:t>
                      </a:r>
                    </a:p>
                  </a:txBody>
                  <a:tcPr marL="252000" marR="36000" marT="720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173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Setting</a:t>
                      </a:r>
                    </a:p>
                  </a:txBody>
                  <a:tcPr marL="252000" marR="36000" marT="720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131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36000" marT="720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341875"/>
                  </a:ext>
                </a:extLst>
              </a:tr>
            </a:tbl>
          </a:graphicData>
        </a:graphic>
      </p:graphicFrame>
      <p:sp>
        <p:nvSpPr>
          <p:cNvPr id="60" name="직사각형 59">
            <a:extLst>
              <a:ext uri="{FF2B5EF4-FFF2-40B4-BE49-F238E27FC236}">
                <a16:creationId xmlns:a16="http://schemas.microsoft.com/office/drawing/2014/main" id="{4275401B-6792-4C8B-B789-2FA36107D83B}"/>
              </a:ext>
            </a:extLst>
          </p:cNvPr>
          <p:cNvSpPr/>
          <p:nvPr userDrawn="1"/>
        </p:nvSpPr>
        <p:spPr>
          <a:xfrm rot="5400000">
            <a:off x="1673835" y="1470020"/>
            <a:ext cx="26161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</a:rPr>
              <a:t>▼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F0315C2-31DB-487E-A004-D2A14C176D37}"/>
              </a:ext>
            </a:extLst>
          </p:cNvPr>
          <p:cNvSpPr/>
          <p:nvPr userDrawn="1"/>
        </p:nvSpPr>
        <p:spPr>
          <a:xfrm>
            <a:off x="1673835" y="1732570"/>
            <a:ext cx="26161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</a:rPr>
              <a:t>▼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EAE42AC-8461-46BD-93E0-71E91BF37E85}"/>
              </a:ext>
            </a:extLst>
          </p:cNvPr>
          <p:cNvSpPr/>
          <p:nvPr userDrawn="1"/>
        </p:nvSpPr>
        <p:spPr>
          <a:xfrm rot="5400000">
            <a:off x="1673835" y="3489797"/>
            <a:ext cx="26161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</a:rPr>
              <a:t>▼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B28F1DB-7C67-444B-B3D0-101442FA39B1}"/>
              </a:ext>
            </a:extLst>
          </p:cNvPr>
          <p:cNvSpPr/>
          <p:nvPr userDrawn="1"/>
        </p:nvSpPr>
        <p:spPr>
          <a:xfrm rot="5400000">
            <a:off x="1673835" y="3743030"/>
            <a:ext cx="26161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</a:rPr>
              <a:t>▼</a:t>
            </a:r>
          </a:p>
        </p:txBody>
      </p:sp>
      <p:sp>
        <p:nvSpPr>
          <p:cNvPr id="64" name="순서도: 가산 접합 63">
            <a:extLst>
              <a:ext uri="{FF2B5EF4-FFF2-40B4-BE49-F238E27FC236}">
                <a16:creationId xmlns:a16="http://schemas.microsoft.com/office/drawing/2014/main" id="{42CFAE00-C46F-464D-947E-BE342A11DA8E}"/>
              </a:ext>
            </a:extLst>
          </p:cNvPr>
          <p:cNvSpPr>
            <a:spLocks noChangeAspect="1"/>
          </p:cNvSpPr>
          <p:nvPr userDrawn="1"/>
        </p:nvSpPr>
        <p:spPr>
          <a:xfrm>
            <a:off x="265443" y="1249259"/>
            <a:ext cx="106681" cy="106681"/>
          </a:xfrm>
          <a:prstGeom prst="flowChartSummingJunction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순서도: 가산 접합 64">
            <a:extLst>
              <a:ext uri="{FF2B5EF4-FFF2-40B4-BE49-F238E27FC236}">
                <a16:creationId xmlns:a16="http://schemas.microsoft.com/office/drawing/2014/main" id="{53A23FBF-8621-46D5-B226-24B804C1973A}"/>
              </a:ext>
            </a:extLst>
          </p:cNvPr>
          <p:cNvSpPr>
            <a:spLocks noChangeAspect="1"/>
          </p:cNvSpPr>
          <p:nvPr userDrawn="1"/>
        </p:nvSpPr>
        <p:spPr>
          <a:xfrm>
            <a:off x="265443" y="1502756"/>
            <a:ext cx="106681" cy="106681"/>
          </a:xfrm>
          <a:prstGeom prst="flowChartSummingJunction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순서도: 가산 접합 65">
            <a:extLst>
              <a:ext uri="{FF2B5EF4-FFF2-40B4-BE49-F238E27FC236}">
                <a16:creationId xmlns:a16="http://schemas.microsoft.com/office/drawing/2014/main" id="{F6133467-9747-4368-937B-249FB5DAAD79}"/>
              </a:ext>
            </a:extLst>
          </p:cNvPr>
          <p:cNvSpPr>
            <a:spLocks noChangeAspect="1"/>
          </p:cNvSpPr>
          <p:nvPr userDrawn="1"/>
        </p:nvSpPr>
        <p:spPr>
          <a:xfrm>
            <a:off x="265443" y="1765306"/>
            <a:ext cx="106681" cy="106681"/>
          </a:xfrm>
          <a:prstGeom prst="flowChartSummingJunction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순서도: 가산 접합 66">
            <a:extLst>
              <a:ext uri="{FF2B5EF4-FFF2-40B4-BE49-F238E27FC236}">
                <a16:creationId xmlns:a16="http://schemas.microsoft.com/office/drawing/2014/main" id="{FE57244D-E1BA-4267-8387-10D19669431A}"/>
              </a:ext>
            </a:extLst>
          </p:cNvPr>
          <p:cNvSpPr>
            <a:spLocks noChangeAspect="1"/>
          </p:cNvSpPr>
          <p:nvPr userDrawn="1"/>
        </p:nvSpPr>
        <p:spPr>
          <a:xfrm>
            <a:off x="265443" y="3521049"/>
            <a:ext cx="106681" cy="106681"/>
          </a:xfrm>
          <a:prstGeom prst="flowChartSummingJunction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순서도: 가산 접합 67">
            <a:extLst>
              <a:ext uri="{FF2B5EF4-FFF2-40B4-BE49-F238E27FC236}">
                <a16:creationId xmlns:a16="http://schemas.microsoft.com/office/drawing/2014/main" id="{8BDA7A62-3298-4EB6-83C0-51193EFE33F2}"/>
              </a:ext>
            </a:extLst>
          </p:cNvPr>
          <p:cNvSpPr>
            <a:spLocks noChangeAspect="1"/>
          </p:cNvSpPr>
          <p:nvPr userDrawn="1"/>
        </p:nvSpPr>
        <p:spPr>
          <a:xfrm>
            <a:off x="265443" y="3765493"/>
            <a:ext cx="106681" cy="106681"/>
          </a:xfrm>
          <a:prstGeom prst="flowChartSummingJunction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순서도: 가산 접합 68">
            <a:extLst>
              <a:ext uri="{FF2B5EF4-FFF2-40B4-BE49-F238E27FC236}">
                <a16:creationId xmlns:a16="http://schemas.microsoft.com/office/drawing/2014/main" id="{D5FD2513-D673-4472-B841-487392FD232B}"/>
              </a:ext>
            </a:extLst>
          </p:cNvPr>
          <p:cNvSpPr>
            <a:spLocks noChangeAspect="1"/>
          </p:cNvSpPr>
          <p:nvPr userDrawn="1"/>
        </p:nvSpPr>
        <p:spPr>
          <a:xfrm>
            <a:off x="265443" y="4018990"/>
            <a:ext cx="106681" cy="106681"/>
          </a:xfrm>
          <a:prstGeom prst="flowChartSummingJunction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순서도: 가산 접합 69">
            <a:extLst>
              <a:ext uri="{FF2B5EF4-FFF2-40B4-BE49-F238E27FC236}">
                <a16:creationId xmlns:a16="http://schemas.microsoft.com/office/drawing/2014/main" id="{F45A825D-EB25-440A-B65A-F70290798B8F}"/>
              </a:ext>
            </a:extLst>
          </p:cNvPr>
          <p:cNvSpPr>
            <a:spLocks noChangeAspect="1"/>
          </p:cNvSpPr>
          <p:nvPr userDrawn="1"/>
        </p:nvSpPr>
        <p:spPr>
          <a:xfrm>
            <a:off x="265443" y="4272487"/>
            <a:ext cx="106681" cy="106681"/>
          </a:xfrm>
          <a:prstGeom prst="flowChartSummingJunction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ECC91E73-1D56-4C64-BF0B-FEA5EC487686}"/>
              </a:ext>
            </a:extLst>
          </p:cNvPr>
          <p:cNvSpPr/>
          <p:nvPr userDrawn="1"/>
        </p:nvSpPr>
        <p:spPr>
          <a:xfrm>
            <a:off x="8564155" y="878455"/>
            <a:ext cx="395356" cy="177145"/>
          </a:xfrm>
          <a:prstGeom prst="roundRect">
            <a:avLst>
              <a:gd name="adj" fmla="val 7538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/>
              <a:t>Log out</a:t>
            </a:r>
            <a:endParaRPr lang="ko-KR" altLang="en-US" sz="700"/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125FA37B-850F-4A2D-A715-9FC0493739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1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062" y="842385"/>
            <a:ext cx="246545" cy="247271"/>
          </a:xfrm>
          <a:prstGeom prst="rect">
            <a:avLst/>
          </a:prstGeom>
        </p:spPr>
      </p:pic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C39D5E5A-23D4-4D37-89A6-B12ACE2D5436}"/>
              </a:ext>
            </a:extLst>
          </p:cNvPr>
          <p:cNvSpPr/>
          <p:nvPr userDrawn="1"/>
        </p:nvSpPr>
        <p:spPr>
          <a:xfrm>
            <a:off x="7896360" y="878455"/>
            <a:ext cx="636725" cy="177145"/>
          </a:xfrm>
          <a:prstGeom prst="roundRect">
            <a:avLst>
              <a:gd name="adj" fmla="val 753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/>
              <a:t>System</a:t>
            </a:r>
            <a:r>
              <a:rPr lang="ko-KR" altLang="en-US" sz="700" b="1" dirty="0"/>
              <a:t> </a:t>
            </a:r>
            <a:r>
              <a:rPr lang="en-US" altLang="ko-KR" sz="700" b="1" dirty="0"/>
              <a:t>admin</a:t>
            </a:r>
            <a:endParaRPr lang="ko-KR" altLang="en-US" sz="700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1E32E24-B8B5-4E95-B002-7FB7306F40E4}"/>
              </a:ext>
            </a:extLst>
          </p:cNvPr>
          <p:cNvSpPr/>
          <p:nvPr userDrawn="1"/>
        </p:nvSpPr>
        <p:spPr>
          <a:xfrm>
            <a:off x="1935891" y="1174534"/>
            <a:ext cx="7099051" cy="625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텍스트 개체 틀 3">
            <a:extLst>
              <a:ext uri="{FF2B5EF4-FFF2-40B4-BE49-F238E27FC236}">
                <a16:creationId xmlns:a16="http://schemas.microsoft.com/office/drawing/2014/main" id="{77C63CC9-5549-4F58-9D0E-9A499D6AE4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31948" y="1550399"/>
            <a:ext cx="5826508" cy="188177"/>
          </a:xfrm>
        </p:spPr>
        <p:txBody>
          <a:bodyPr anchor="ctr">
            <a:normAutofit/>
          </a:bodyPr>
          <a:lstStyle>
            <a:lvl1pPr marL="0" indent="0">
              <a:buNone/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A8F9DFF-3002-4BA0-8429-2D62C76F9F7E}"/>
              </a:ext>
            </a:extLst>
          </p:cNvPr>
          <p:cNvSpPr/>
          <p:nvPr userDrawn="1"/>
        </p:nvSpPr>
        <p:spPr>
          <a:xfrm>
            <a:off x="2033974" y="1527868"/>
            <a:ext cx="5565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Home 〉</a:t>
            </a:r>
            <a:endParaRPr lang="ko-KR" altLang="en-US" sz="800" dirty="0"/>
          </a:p>
        </p:txBody>
      </p:sp>
      <p:sp>
        <p:nvSpPr>
          <p:cNvPr id="41" name="텍스트 개체 틀 9">
            <a:extLst>
              <a:ext uri="{FF2B5EF4-FFF2-40B4-BE49-F238E27FC236}">
                <a16:creationId xmlns:a16="http://schemas.microsoft.com/office/drawing/2014/main" id="{12060C0B-E08A-4701-BF93-63FBDB1185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21705" y="1263168"/>
            <a:ext cx="4823106" cy="288147"/>
          </a:xfrm>
        </p:spPr>
        <p:txBody>
          <a:bodyPr anchor="ctr">
            <a:normAutofit/>
          </a:bodyPr>
          <a:lstStyle>
            <a:lvl1pPr marL="0" indent="0">
              <a:buNone/>
              <a:defRPr sz="1400" b="0"/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696721C-6B2F-4B87-A620-25B4C02B9328}"/>
              </a:ext>
            </a:extLst>
          </p:cNvPr>
          <p:cNvSpPr/>
          <p:nvPr userDrawn="1"/>
        </p:nvSpPr>
        <p:spPr>
          <a:xfrm>
            <a:off x="3381891" y="856656"/>
            <a:ext cx="8162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latinLnBrk="1"/>
            <a:r>
              <a:rPr lang="en-US" altLang="ko-KR" sz="800" b="0" dirty="0"/>
              <a:t>New member</a:t>
            </a:r>
            <a:endParaRPr lang="ko-KR" altLang="en-US" sz="800" b="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F584BC7-0DEC-4410-9E09-C220F5BD524A}"/>
              </a:ext>
            </a:extLst>
          </p:cNvPr>
          <p:cNvSpPr/>
          <p:nvPr userDrawn="1"/>
        </p:nvSpPr>
        <p:spPr>
          <a:xfrm>
            <a:off x="1941967" y="856656"/>
            <a:ext cx="68961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latinLnBrk="1"/>
            <a:r>
              <a:rPr lang="en-US" altLang="ko-KR" sz="800" b="0" dirty="0"/>
              <a:t>Dashboard</a:t>
            </a:r>
            <a:endParaRPr lang="ko-KR" altLang="en-US" sz="800" b="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2D4F937-F87B-4ECA-997F-31E65E759101}"/>
              </a:ext>
            </a:extLst>
          </p:cNvPr>
          <p:cNvSpPr/>
          <p:nvPr userDrawn="1"/>
        </p:nvSpPr>
        <p:spPr>
          <a:xfrm>
            <a:off x="2618803" y="856656"/>
            <a:ext cx="75052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latinLnBrk="1"/>
            <a:r>
              <a:rPr lang="en-US" altLang="ko-KR" sz="800" b="0" dirty="0"/>
              <a:t>New</a:t>
            </a:r>
            <a:r>
              <a:rPr lang="ko-KR" altLang="en-US" sz="800" b="0" dirty="0"/>
              <a:t> </a:t>
            </a:r>
            <a:r>
              <a:rPr lang="en-US" altLang="ko-KR" sz="800" b="0" dirty="0"/>
              <a:t>Project</a:t>
            </a:r>
            <a:endParaRPr lang="ko-KR" altLang="en-US" sz="800" b="0" dirty="0"/>
          </a:p>
        </p:txBody>
      </p:sp>
      <p:pic>
        <p:nvPicPr>
          <p:cNvPr id="47" name="Picture 3">
            <a:extLst>
              <a:ext uri="{FF2B5EF4-FFF2-40B4-BE49-F238E27FC236}">
                <a16:creationId xmlns:a16="http://schemas.microsoft.com/office/drawing/2014/main" id="{B338B199-3646-425B-9068-77E7B920692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/>
          <a:srcRect l="87477" t="90061" r="2704" b="3757"/>
          <a:stretch/>
        </p:blipFill>
        <p:spPr bwMode="auto">
          <a:xfrm>
            <a:off x="11504815" y="190040"/>
            <a:ext cx="556953" cy="197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2A5E9386-6E3E-4BB8-B6E7-67B0563A825B}"/>
              </a:ext>
            </a:extLst>
          </p:cNvPr>
          <p:cNvSpPr/>
          <p:nvPr userDrawn="1"/>
        </p:nvSpPr>
        <p:spPr>
          <a:xfrm rot="5400000">
            <a:off x="1673080" y="3995385"/>
            <a:ext cx="26161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</a:rPr>
              <a:t>▼</a:t>
            </a:r>
          </a:p>
        </p:txBody>
      </p:sp>
    </p:spTree>
    <p:extLst>
      <p:ext uri="{BB962C8B-B14F-4D97-AF65-F5344CB8AC3E}">
        <p14:creationId xmlns:p14="http://schemas.microsoft.com/office/powerpoint/2010/main" val="33893626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creen_default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762FDCD-2189-4ED3-BBCA-6E84AADE8CA8}"/>
              </a:ext>
            </a:extLst>
          </p:cNvPr>
          <p:cNvSpPr/>
          <p:nvPr userDrawn="1"/>
        </p:nvSpPr>
        <p:spPr>
          <a:xfrm>
            <a:off x="192946" y="721453"/>
            <a:ext cx="8841996" cy="598135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0A9E347-8687-4100-854B-B76292C0020A}"/>
              </a:ext>
            </a:extLst>
          </p:cNvPr>
          <p:cNvSpPr/>
          <p:nvPr userDrawn="1"/>
        </p:nvSpPr>
        <p:spPr>
          <a:xfrm>
            <a:off x="189470" y="721453"/>
            <a:ext cx="1742946" cy="45946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b="1">
              <a:solidFill>
                <a:srgbClr val="0070C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C9C950-22DC-4883-A3A1-2909B2F40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9492" y="6524372"/>
            <a:ext cx="502504" cy="342570"/>
          </a:xfrm>
        </p:spPr>
        <p:txBody>
          <a:bodyPr/>
          <a:lstStyle>
            <a:lvl1pPr>
              <a:defRPr sz="800"/>
            </a:lvl1pPr>
          </a:lstStyle>
          <a:p>
            <a:fld id="{0EC8059A-D80C-4354-8B31-FFC608F2FA9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25421836-7BA5-45D9-A905-ACF5A3455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26" y="118200"/>
            <a:ext cx="12063018" cy="34093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1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3F3EB6F-A687-49CE-ACFA-5C16E1CBE535}"/>
              </a:ext>
            </a:extLst>
          </p:cNvPr>
          <p:cNvCxnSpPr>
            <a:cxnSpLocks/>
          </p:cNvCxnSpPr>
          <p:nvPr userDrawn="1"/>
        </p:nvCxnSpPr>
        <p:spPr>
          <a:xfrm>
            <a:off x="64326" y="459138"/>
            <a:ext cx="12063018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CF3E4B-B761-4CD4-8B16-458B7B4FBFC4}"/>
              </a:ext>
            </a:extLst>
          </p:cNvPr>
          <p:cNvSpPr/>
          <p:nvPr userDrawn="1"/>
        </p:nvSpPr>
        <p:spPr>
          <a:xfrm>
            <a:off x="1935891" y="721453"/>
            <a:ext cx="7099051" cy="45946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b="1">
              <a:solidFill>
                <a:srgbClr val="0070C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C00675-AE1D-4BB1-985F-3E06090011E6}"/>
              </a:ext>
            </a:extLst>
          </p:cNvPr>
          <p:cNvSpPr/>
          <p:nvPr userDrawn="1"/>
        </p:nvSpPr>
        <p:spPr>
          <a:xfrm>
            <a:off x="209423" y="816553"/>
            <a:ext cx="17264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</a:rPr>
              <a:t>PaaS Portal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F08AF6-3BEB-4FA3-B6D5-048AEF9F5198}"/>
              </a:ext>
            </a:extLst>
          </p:cNvPr>
          <p:cNvSpPr/>
          <p:nvPr userDrawn="1"/>
        </p:nvSpPr>
        <p:spPr>
          <a:xfrm>
            <a:off x="1614944" y="845411"/>
            <a:ext cx="216000" cy="21620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anchor="ctr">
            <a:spAutoFit/>
          </a:bodyPr>
          <a:lstStyle/>
          <a:p>
            <a:pPr algn="ctr"/>
            <a:r>
              <a:rPr lang="ko-KR" altLang="en-US" sz="1100" b="1"/>
              <a:t>≡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EFAB390-9DEC-4E72-B370-D4C06B9C768D}"/>
              </a:ext>
            </a:extLst>
          </p:cNvPr>
          <p:cNvSpPr/>
          <p:nvPr userDrawn="1"/>
        </p:nvSpPr>
        <p:spPr>
          <a:xfrm>
            <a:off x="190989" y="1189733"/>
            <a:ext cx="1742945" cy="551307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b="1">
              <a:solidFill>
                <a:srgbClr val="0070C0"/>
              </a:solidFill>
            </a:endParaRPr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61207661-0984-498F-8CDA-9F2BFEDB8EF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923105340"/>
              </p:ext>
            </p:extLst>
          </p:nvPr>
        </p:nvGraphicFramePr>
        <p:xfrm>
          <a:off x="190989" y="1189733"/>
          <a:ext cx="1742945" cy="3760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2945">
                  <a:extLst>
                    <a:ext uri="{9D8B030D-6E8A-4147-A177-3AD203B41FA5}">
                      <a16:colId xmlns:a16="http://schemas.microsoft.com/office/drawing/2014/main" val="21771811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Dashboard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252000" marR="36000" marT="720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30800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Project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252000" marR="36000" marT="720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5538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Cluster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252000" marR="36000" marT="720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877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Workloads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252000" marR="36000" marT="720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749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Deployments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252000" marR="36000" marT="720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886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Stateful Sets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252000" marR="36000" marT="720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592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Pods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252000" marR="36000" marT="720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651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Cron Jobs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252000" marR="36000" marT="720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93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Jobs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252000" marR="36000" marT="720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156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Replica Sets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252000" marR="36000" marT="720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7513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Daemon Sets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252000" marR="36000" marT="720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04559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Networking</a:t>
                      </a:r>
                    </a:p>
                  </a:txBody>
                  <a:tcPr marL="252000" marR="36000" marT="720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7835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Config</a:t>
                      </a:r>
                    </a:p>
                  </a:txBody>
                  <a:tcPr marL="252000" marR="36000" marT="720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173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Setting</a:t>
                      </a:r>
                    </a:p>
                  </a:txBody>
                  <a:tcPr marL="252000" marR="36000" marT="720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131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36000" marT="720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341875"/>
                  </a:ext>
                </a:extLst>
              </a:tr>
            </a:tbl>
          </a:graphicData>
        </a:graphic>
      </p:graphicFrame>
      <p:sp>
        <p:nvSpPr>
          <p:cNvPr id="60" name="직사각형 59">
            <a:extLst>
              <a:ext uri="{FF2B5EF4-FFF2-40B4-BE49-F238E27FC236}">
                <a16:creationId xmlns:a16="http://schemas.microsoft.com/office/drawing/2014/main" id="{4275401B-6792-4C8B-B789-2FA36107D83B}"/>
              </a:ext>
            </a:extLst>
          </p:cNvPr>
          <p:cNvSpPr/>
          <p:nvPr userDrawn="1"/>
        </p:nvSpPr>
        <p:spPr>
          <a:xfrm rot="5400000">
            <a:off x="1673835" y="1470020"/>
            <a:ext cx="26161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</a:rPr>
              <a:t>▼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F0315C2-31DB-487E-A004-D2A14C176D37}"/>
              </a:ext>
            </a:extLst>
          </p:cNvPr>
          <p:cNvSpPr/>
          <p:nvPr userDrawn="1"/>
        </p:nvSpPr>
        <p:spPr>
          <a:xfrm>
            <a:off x="1673835" y="1974307"/>
            <a:ext cx="26161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</a:rPr>
              <a:t>▼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EAE42AC-8461-46BD-93E0-71E91BF37E85}"/>
              </a:ext>
            </a:extLst>
          </p:cNvPr>
          <p:cNvSpPr/>
          <p:nvPr userDrawn="1"/>
        </p:nvSpPr>
        <p:spPr>
          <a:xfrm rot="5400000">
            <a:off x="1673835" y="3994288"/>
            <a:ext cx="26161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</a:rPr>
              <a:t>▼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B28F1DB-7C67-444B-B3D0-101442FA39B1}"/>
              </a:ext>
            </a:extLst>
          </p:cNvPr>
          <p:cNvSpPr/>
          <p:nvPr userDrawn="1"/>
        </p:nvSpPr>
        <p:spPr>
          <a:xfrm rot="5400000">
            <a:off x="1673835" y="4247521"/>
            <a:ext cx="26161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</a:rPr>
              <a:t>▼</a:t>
            </a:r>
          </a:p>
        </p:txBody>
      </p:sp>
      <p:sp>
        <p:nvSpPr>
          <p:cNvPr id="64" name="순서도: 가산 접합 63">
            <a:extLst>
              <a:ext uri="{FF2B5EF4-FFF2-40B4-BE49-F238E27FC236}">
                <a16:creationId xmlns:a16="http://schemas.microsoft.com/office/drawing/2014/main" id="{42CFAE00-C46F-464D-947E-BE342A11DA8E}"/>
              </a:ext>
            </a:extLst>
          </p:cNvPr>
          <p:cNvSpPr>
            <a:spLocks noChangeAspect="1"/>
          </p:cNvSpPr>
          <p:nvPr userDrawn="1"/>
        </p:nvSpPr>
        <p:spPr>
          <a:xfrm>
            <a:off x="265443" y="1249259"/>
            <a:ext cx="106681" cy="106681"/>
          </a:xfrm>
          <a:prstGeom prst="flowChartSummingJunction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순서도: 가산 접합 64">
            <a:extLst>
              <a:ext uri="{FF2B5EF4-FFF2-40B4-BE49-F238E27FC236}">
                <a16:creationId xmlns:a16="http://schemas.microsoft.com/office/drawing/2014/main" id="{53A23FBF-8621-46D5-B226-24B804C1973A}"/>
              </a:ext>
            </a:extLst>
          </p:cNvPr>
          <p:cNvSpPr>
            <a:spLocks noChangeAspect="1"/>
          </p:cNvSpPr>
          <p:nvPr userDrawn="1"/>
        </p:nvSpPr>
        <p:spPr>
          <a:xfrm>
            <a:off x="265443" y="1502756"/>
            <a:ext cx="106681" cy="106681"/>
          </a:xfrm>
          <a:prstGeom prst="flowChartSummingJunction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순서도: 가산 접합 65">
            <a:extLst>
              <a:ext uri="{FF2B5EF4-FFF2-40B4-BE49-F238E27FC236}">
                <a16:creationId xmlns:a16="http://schemas.microsoft.com/office/drawing/2014/main" id="{F6133467-9747-4368-937B-249FB5DAAD79}"/>
              </a:ext>
            </a:extLst>
          </p:cNvPr>
          <p:cNvSpPr>
            <a:spLocks noChangeAspect="1"/>
          </p:cNvSpPr>
          <p:nvPr userDrawn="1"/>
        </p:nvSpPr>
        <p:spPr>
          <a:xfrm>
            <a:off x="265443" y="1765306"/>
            <a:ext cx="106681" cy="106681"/>
          </a:xfrm>
          <a:prstGeom prst="flowChartSummingJunction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순서도: 가산 접합 66">
            <a:extLst>
              <a:ext uri="{FF2B5EF4-FFF2-40B4-BE49-F238E27FC236}">
                <a16:creationId xmlns:a16="http://schemas.microsoft.com/office/drawing/2014/main" id="{FE57244D-E1BA-4267-8387-10D19669431A}"/>
              </a:ext>
            </a:extLst>
          </p:cNvPr>
          <p:cNvSpPr>
            <a:spLocks noChangeAspect="1"/>
          </p:cNvSpPr>
          <p:nvPr userDrawn="1"/>
        </p:nvSpPr>
        <p:spPr>
          <a:xfrm>
            <a:off x="265443" y="2007561"/>
            <a:ext cx="106681" cy="106681"/>
          </a:xfrm>
          <a:prstGeom prst="flowChartSummingJunction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순서도: 가산 접합 67">
            <a:extLst>
              <a:ext uri="{FF2B5EF4-FFF2-40B4-BE49-F238E27FC236}">
                <a16:creationId xmlns:a16="http://schemas.microsoft.com/office/drawing/2014/main" id="{8BDA7A62-3298-4EB6-83C0-51193EFE33F2}"/>
              </a:ext>
            </a:extLst>
          </p:cNvPr>
          <p:cNvSpPr>
            <a:spLocks noChangeAspect="1"/>
          </p:cNvSpPr>
          <p:nvPr userDrawn="1"/>
        </p:nvSpPr>
        <p:spPr>
          <a:xfrm>
            <a:off x="265443" y="4007234"/>
            <a:ext cx="106681" cy="106681"/>
          </a:xfrm>
          <a:prstGeom prst="flowChartSummingJunction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순서도: 가산 접합 68">
            <a:extLst>
              <a:ext uri="{FF2B5EF4-FFF2-40B4-BE49-F238E27FC236}">
                <a16:creationId xmlns:a16="http://schemas.microsoft.com/office/drawing/2014/main" id="{D5FD2513-D673-4472-B841-487392FD232B}"/>
              </a:ext>
            </a:extLst>
          </p:cNvPr>
          <p:cNvSpPr>
            <a:spLocks noChangeAspect="1"/>
          </p:cNvSpPr>
          <p:nvPr userDrawn="1"/>
        </p:nvSpPr>
        <p:spPr>
          <a:xfrm>
            <a:off x="265443" y="4260731"/>
            <a:ext cx="106681" cy="106681"/>
          </a:xfrm>
          <a:prstGeom prst="flowChartSummingJunction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순서도: 가산 접합 69">
            <a:extLst>
              <a:ext uri="{FF2B5EF4-FFF2-40B4-BE49-F238E27FC236}">
                <a16:creationId xmlns:a16="http://schemas.microsoft.com/office/drawing/2014/main" id="{F45A825D-EB25-440A-B65A-F70290798B8F}"/>
              </a:ext>
            </a:extLst>
          </p:cNvPr>
          <p:cNvSpPr>
            <a:spLocks noChangeAspect="1"/>
          </p:cNvSpPr>
          <p:nvPr userDrawn="1"/>
        </p:nvSpPr>
        <p:spPr>
          <a:xfrm>
            <a:off x="265443" y="4514228"/>
            <a:ext cx="106681" cy="106681"/>
          </a:xfrm>
          <a:prstGeom prst="flowChartSummingJunction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ECC91E73-1D56-4C64-BF0B-FEA5EC487686}"/>
              </a:ext>
            </a:extLst>
          </p:cNvPr>
          <p:cNvSpPr/>
          <p:nvPr userDrawn="1"/>
        </p:nvSpPr>
        <p:spPr>
          <a:xfrm>
            <a:off x="8564155" y="878455"/>
            <a:ext cx="395356" cy="177145"/>
          </a:xfrm>
          <a:prstGeom prst="roundRect">
            <a:avLst>
              <a:gd name="adj" fmla="val 7538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/>
              <a:t>Log out</a:t>
            </a:r>
            <a:endParaRPr lang="ko-KR" altLang="en-US" sz="700"/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125FA37B-850F-4A2D-A715-9FC0493739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1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062" y="842385"/>
            <a:ext cx="246545" cy="247271"/>
          </a:xfrm>
          <a:prstGeom prst="rect">
            <a:avLst/>
          </a:prstGeom>
        </p:spPr>
      </p:pic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C39D5E5A-23D4-4D37-89A6-B12ACE2D5436}"/>
              </a:ext>
            </a:extLst>
          </p:cNvPr>
          <p:cNvSpPr/>
          <p:nvPr userDrawn="1"/>
        </p:nvSpPr>
        <p:spPr>
          <a:xfrm>
            <a:off x="7896360" y="878455"/>
            <a:ext cx="636725" cy="177145"/>
          </a:xfrm>
          <a:prstGeom prst="roundRect">
            <a:avLst>
              <a:gd name="adj" fmla="val 753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/>
              <a:t>System</a:t>
            </a:r>
            <a:r>
              <a:rPr lang="ko-KR" altLang="en-US" sz="700" b="1" dirty="0"/>
              <a:t> </a:t>
            </a:r>
            <a:r>
              <a:rPr lang="en-US" altLang="ko-KR" sz="700" b="1" dirty="0"/>
              <a:t>admin</a:t>
            </a:r>
            <a:endParaRPr lang="ko-KR" altLang="en-US" sz="700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1E32E24-B8B5-4E95-B002-7FB7306F40E4}"/>
              </a:ext>
            </a:extLst>
          </p:cNvPr>
          <p:cNvSpPr/>
          <p:nvPr userDrawn="1"/>
        </p:nvSpPr>
        <p:spPr>
          <a:xfrm>
            <a:off x="1935891" y="1174534"/>
            <a:ext cx="7099051" cy="625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텍스트 개체 틀 3">
            <a:extLst>
              <a:ext uri="{FF2B5EF4-FFF2-40B4-BE49-F238E27FC236}">
                <a16:creationId xmlns:a16="http://schemas.microsoft.com/office/drawing/2014/main" id="{77C63CC9-5549-4F58-9D0E-9A499D6AE4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31948" y="1550399"/>
            <a:ext cx="5826508" cy="188177"/>
          </a:xfrm>
        </p:spPr>
        <p:txBody>
          <a:bodyPr anchor="ctr">
            <a:normAutofit/>
          </a:bodyPr>
          <a:lstStyle>
            <a:lvl1pPr marL="0" indent="0">
              <a:buNone/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A8F9DFF-3002-4BA0-8429-2D62C76F9F7E}"/>
              </a:ext>
            </a:extLst>
          </p:cNvPr>
          <p:cNvSpPr/>
          <p:nvPr userDrawn="1"/>
        </p:nvSpPr>
        <p:spPr>
          <a:xfrm>
            <a:off x="2033974" y="1527868"/>
            <a:ext cx="5565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Home 〉</a:t>
            </a:r>
            <a:endParaRPr lang="ko-KR" altLang="en-US" sz="800" dirty="0"/>
          </a:p>
        </p:txBody>
      </p:sp>
      <p:sp>
        <p:nvSpPr>
          <p:cNvPr id="41" name="텍스트 개체 틀 9">
            <a:extLst>
              <a:ext uri="{FF2B5EF4-FFF2-40B4-BE49-F238E27FC236}">
                <a16:creationId xmlns:a16="http://schemas.microsoft.com/office/drawing/2014/main" id="{12060C0B-E08A-4701-BF93-63FBDB1185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21705" y="1263168"/>
            <a:ext cx="4823106" cy="288147"/>
          </a:xfrm>
        </p:spPr>
        <p:txBody>
          <a:bodyPr anchor="ctr">
            <a:normAutofit/>
          </a:bodyPr>
          <a:lstStyle>
            <a:lvl1pPr marL="0" indent="0">
              <a:buNone/>
              <a:defRPr sz="1400" b="0"/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696721C-6B2F-4B87-A620-25B4C02B9328}"/>
              </a:ext>
            </a:extLst>
          </p:cNvPr>
          <p:cNvSpPr/>
          <p:nvPr userDrawn="1"/>
        </p:nvSpPr>
        <p:spPr>
          <a:xfrm>
            <a:off x="3381891" y="856656"/>
            <a:ext cx="8162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latinLnBrk="1"/>
            <a:r>
              <a:rPr lang="en-US" altLang="ko-KR" sz="800" b="0" dirty="0"/>
              <a:t>New member</a:t>
            </a:r>
            <a:endParaRPr lang="ko-KR" altLang="en-US" sz="800" b="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F584BC7-0DEC-4410-9E09-C220F5BD524A}"/>
              </a:ext>
            </a:extLst>
          </p:cNvPr>
          <p:cNvSpPr/>
          <p:nvPr userDrawn="1"/>
        </p:nvSpPr>
        <p:spPr>
          <a:xfrm>
            <a:off x="1941967" y="856656"/>
            <a:ext cx="68961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latinLnBrk="1"/>
            <a:r>
              <a:rPr lang="en-US" altLang="ko-KR" sz="800" b="0" dirty="0"/>
              <a:t>Dashboard</a:t>
            </a:r>
            <a:endParaRPr lang="ko-KR" altLang="en-US" sz="800" b="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2D4F937-F87B-4ECA-997F-31E65E759101}"/>
              </a:ext>
            </a:extLst>
          </p:cNvPr>
          <p:cNvSpPr/>
          <p:nvPr userDrawn="1"/>
        </p:nvSpPr>
        <p:spPr>
          <a:xfrm>
            <a:off x="2618803" y="856656"/>
            <a:ext cx="75052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latinLnBrk="1"/>
            <a:r>
              <a:rPr lang="en-US" altLang="ko-KR" sz="800" b="0" dirty="0"/>
              <a:t>New</a:t>
            </a:r>
            <a:r>
              <a:rPr lang="ko-KR" altLang="en-US" sz="800" b="0" dirty="0"/>
              <a:t> </a:t>
            </a:r>
            <a:r>
              <a:rPr lang="en-US" altLang="ko-KR" sz="800" b="0" dirty="0"/>
              <a:t>Project</a:t>
            </a:r>
            <a:endParaRPr lang="ko-KR" altLang="en-US" sz="800" b="0" dirty="0"/>
          </a:p>
        </p:txBody>
      </p:sp>
      <p:pic>
        <p:nvPicPr>
          <p:cNvPr id="47" name="Picture 3">
            <a:extLst>
              <a:ext uri="{FF2B5EF4-FFF2-40B4-BE49-F238E27FC236}">
                <a16:creationId xmlns:a16="http://schemas.microsoft.com/office/drawing/2014/main" id="{B338B199-3646-425B-9068-77E7B920692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/>
          <a:srcRect l="87477" t="90061" r="2704" b="3757"/>
          <a:stretch/>
        </p:blipFill>
        <p:spPr bwMode="auto">
          <a:xfrm>
            <a:off x="11504815" y="190040"/>
            <a:ext cx="556953" cy="197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2A5E9386-6E3E-4BB8-B6E7-67B0563A825B}"/>
              </a:ext>
            </a:extLst>
          </p:cNvPr>
          <p:cNvSpPr/>
          <p:nvPr userDrawn="1"/>
        </p:nvSpPr>
        <p:spPr>
          <a:xfrm rot="5400000">
            <a:off x="1673080" y="4499876"/>
            <a:ext cx="26161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</a:rPr>
              <a:t>▼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71DD35A-D4EC-477E-9E8C-04F65C1B02C1}"/>
              </a:ext>
            </a:extLst>
          </p:cNvPr>
          <p:cNvSpPr/>
          <p:nvPr userDrawn="1"/>
        </p:nvSpPr>
        <p:spPr>
          <a:xfrm rot="5400000">
            <a:off x="1668585" y="1727521"/>
            <a:ext cx="26161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</a:rPr>
              <a:t>▼</a:t>
            </a:r>
          </a:p>
        </p:txBody>
      </p:sp>
    </p:spTree>
    <p:extLst>
      <p:ext uri="{BB962C8B-B14F-4D97-AF65-F5344CB8AC3E}">
        <p14:creationId xmlns:p14="http://schemas.microsoft.com/office/powerpoint/2010/main" val="24023529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creen_default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762FDCD-2189-4ED3-BBCA-6E84AADE8CA8}"/>
              </a:ext>
            </a:extLst>
          </p:cNvPr>
          <p:cNvSpPr/>
          <p:nvPr userDrawn="1"/>
        </p:nvSpPr>
        <p:spPr>
          <a:xfrm>
            <a:off x="192946" y="721453"/>
            <a:ext cx="8841996" cy="598135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0A9E347-8687-4100-854B-B76292C0020A}"/>
              </a:ext>
            </a:extLst>
          </p:cNvPr>
          <p:cNvSpPr/>
          <p:nvPr userDrawn="1"/>
        </p:nvSpPr>
        <p:spPr>
          <a:xfrm>
            <a:off x="189470" y="721453"/>
            <a:ext cx="1742946" cy="45946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b="1">
              <a:solidFill>
                <a:srgbClr val="0070C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C9C950-22DC-4883-A3A1-2909B2F40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9492" y="6524372"/>
            <a:ext cx="502504" cy="342570"/>
          </a:xfrm>
        </p:spPr>
        <p:txBody>
          <a:bodyPr/>
          <a:lstStyle>
            <a:lvl1pPr>
              <a:defRPr sz="800"/>
            </a:lvl1pPr>
          </a:lstStyle>
          <a:p>
            <a:fld id="{0EC8059A-D80C-4354-8B31-FFC608F2FA9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25421836-7BA5-45D9-A905-ACF5A3455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26" y="118200"/>
            <a:ext cx="12063018" cy="34093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1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3F3EB6F-A687-49CE-ACFA-5C16E1CBE535}"/>
              </a:ext>
            </a:extLst>
          </p:cNvPr>
          <p:cNvCxnSpPr>
            <a:cxnSpLocks/>
          </p:cNvCxnSpPr>
          <p:nvPr userDrawn="1"/>
        </p:nvCxnSpPr>
        <p:spPr>
          <a:xfrm>
            <a:off x="64326" y="459138"/>
            <a:ext cx="12063018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CF3E4B-B761-4CD4-8B16-458B7B4FBFC4}"/>
              </a:ext>
            </a:extLst>
          </p:cNvPr>
          <p:cNvSpPr/>
          <p:nvPr userDrawn="1"/>
        </p:nvSpPr>
        <p:spPr>
          <a:xfrm>
            <a:off x="1935891" y="721453"/>
            <a:ext cx="7099051" cy="45946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b="1">
              <a:solidFill>
                <a:srgbClr val="0070C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C00675-AE1D-4BB1-985F-3E06090011E6}"/>
              </a:ext>
            </a:extLst>
          </p:cNvPr>
          <p:cNvSpPr/>
          <p:nvPr userDrawn="1"/>
        </p:nvSpPr>
        <p:spPr>
          <a:xfrm>
            <a:off x="209423" y="816553"/>
            <a:ext cx="17264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</a:rPr>
              <a:t>PaaS Portal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F08AF6-3BEB-4FA3-B6D5-048AEF9F5198}"/>
              </a:ext>
            </a:extLst>
          </p:cNvPr>
          <p:cNvSpPr/>
          <p:nvPr userDrawn="1"/>
        </p:nvSpPr>
        <p:spPr>
          <a:xfrm>
            <a:off x="1614944" y="845411"/>
            <a:ext cx="216000" cy="21620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anchor="ctr">
            <a:spAutoFit/>
          </a:bodyPr>
          <a:lstStyle/>
          <a:p>
            <a:pPr algn="ctr"/>
            <a:r>
              <a:rPr lang="ko-KR" altLang="en-US" sz="1100" b="1"/>
              <a:t>≡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EFAB390-9DEC-4E72-B370-D4C06B9C768D}"/>
              </a:ext>
            </a:extLst>
          </p:cNvPr>
          <p:cNvSpPr/>
          <p:nvPr userDrawn="1"/>
        </p:nvSpPr>
        <p:spPr>
          <a:xfrm>
            <a:off x="190989" y="1189733"/>
            <a:ext cx="1742945" cy="551307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b="1">
              <a:solidFill>
                <a:srgbClr val="0070C0"/>
              </a:solidFill>
            </a:endParaRPr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61207661-0984-498F-8CDA-9F2BFEDB8EF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96720532"/>
              </p:ext>
            </p:extLst>
          </p:nvPr>
        </p:nvGraphicFramePr>
        <p:xfrm>
          <a:off x="190989" y="1189733"/>
          <a:ext cx="1742945" cy="2757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2945">
                  <a:extLst>
                    <a:ext uri="{9D8B030D-6E8A-4147-A177-3AD203B41FA5}">
                      <a16:colId xmlns:a16="http://schemas.microsoft.com/office/drawing/2014/main" val="21771811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Dashboard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252000" marR="36000" marT="720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30800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Project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252000" marR="36000" marT="720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5538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Cluster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252000" marR="36000" marT="720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877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Workloads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252000" marR="36000" marT="720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749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Networking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252000" marR="36000" marT="720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886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Service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252000" marR="36000" marT="720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592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Ingress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252000" marR="36000" marT="720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651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Ingress Controller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252000" marR="36000" marT="720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6870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Config</a:t>
                      </a:r>
                    </a:p>
                  </a:txBody>
                  <a:tcPr marL="252000" marR="36000" marT="720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7835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bg1"/>
                          </a:solidFill>
                        </a:rPr>
                        <a:t>Setting</a:t>
                      </a:r>
                    </a:p>
                  </a:txBody>
                  <a:tcPr marL="252000" marR="36000" marT="720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173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36000" marT="720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341875"/>
                  </a:ext>
                </a:extLst>
              </a:tr>
            </a:tbl>
          </a:graphicData>
        </a:graphic>
      </p:graphicFrame>
      <p:sp>
        <p:nvSpPr>
          <p:cNvPr id="60" name="직사각형 59">
            <a:extLst>
              <a:ext uri="{FF2B5EF4-FFF2-40B4-BE49-F238E27FC236}">
                <a16:creationId xmlns:a16="http://schemas.microsoft.com/office/drawing/2014/main" id="{4275401B-6792-4C8B-B789-2FA36107D83B}"/>
              </a:ext>
            </a:extLst>
          </p:cNvPr>
          <p:cNvSpPr/>
          <p:nvPr userDrawn="1"/>
        </p:nvSpPr>
        <p:spPr>
          <a:xfrm rot="5400000">
            <a:off x="1673835" y="1470020"/>
            <a:ext cx="26161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</a:rPr>
              <a:t>▼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F0315C2-31DB-487E-A004-D2A14C176D37}"/>
              </a:ext>
            </a:extLst>
          </p:cNvPr>
          <p:cNvSpPr/>
          <p:nvPr userDrawn="1"/>
        </p:nvSpPr>
        <p:spPr>
          <a:xfrm rot="5400000">
            <a:off x="1673835" y="1974307"/>
            <a:ext cx="26161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</a:rPr>
              <a:t>▼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EAE42AC-8461-46BD-93E0-71E91BF37E85}"/>
              </a:ext>
            </a:extLst>
          </p:cNvPr>
          <p:cNvSpPr/>
          <p:nvPr userDrawn="1"/>
        </p:nvSpPr>
        <p:spPr>
          <a:xfrm rot="5400000">
            <a:off x="1673835" y="3254933"/>
            <a:ext cx="26161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</a:rPr>
              <a:t>▼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B28F1DB-7C67-444B-B3D0-101442FA39B1}"/>
              </a:ext>
            </a:extLst>
          </p:cNvPr>
          <p:cNvSpPr/>
          <p:nvPr userDrawn="1"/>
        </p:nvSpPr>
        <p:spPr>
          <a:xfrm rot="5400000">
            <a:off x="1673835" y="3508166"/>
            <a:ext cx="26161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</a:rPr>
              <a:t>▼</a:t>
            </a:r>
          </a:p>
        </p:txBody>
      </p:sp>
      <p:sp>
        <p:nvSpPr>
          <p:cNvPr id="64" name="순서도: 가산 접합 63">
            <a:extLst>
              <a:ext uri="{FF2B5EF4-FFF2-40B4-BE49-F238E27FC236}">
                <a16:creationId xmlns:a16="http://schemas.microsoft.com/office/drawing/2014/main" id="{42CFAE00-C46F-464D-947E-BE342A11DA8E}"/>
              </a:ext>
            </a:extLst>
          </p:cNvPr>
          <p:cNvSpPr>
            <a:spLocks noChangeAspect="1"/>
          </p:cNvSpPr>
          <p:nvPr userDrawn="1"/>
        </p:nvSpPr>
        <p:spPr>
          <a:xfrm>
            <a:off x="265443" y="1249259"/>
            <a:ext cx="106681" cy="106681"/>
          </a:xfrm>
          <a:prstGeom prst="flowChartSummingJunction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순서도: 가산 접합 64">
            <a:extLst>
              <a:ext uri="{FF2B5EF4-FFF2-40B4-BE49-F238E27FC236}">
                <a16:creationId xmlns:a16="http://schemas.microsoft.com/office/drawing/2014/main" id="{53A23FBF-8621-46D5-B226-24B804C1973A}"/>
              </a:ext>
            </a:extLst>
          </p:cNvPr>
          <p:cNvSpPr>
            <a:spLocks noChangeAspect="1"/>
          </p:cNvSpPr>
          <p:nvPr userDrawn="1"/>
        </p:nvSpPr>
        <p:spPr>
          <a:xfrm>
            <a:off x="265443" y="1502756"/>
            <a:ext cx="106681" cy="106681"/>
          </a:xfrm>
          <a:prstGeom prst="flowChartSummingJunction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순서도: 가산 접합 65">
            <a:extLst>
              <a:ext uri="{FF2B5EF4-FFF2-40B4-BE49-F238E27FC236}">
                <a16:creationId xmlns:a16="http://schemas.microsoft.com/office/drawing/2014/main" id="{F6133467-9747-4368-937B-249FB5DAAD79}"/>
              </a:ext>
            </a:extLst>
          </p:cNvPr>
          <p:cNvSpPr>
            <a:spLocks noChangeAspect="1"/>
          </p:cNvSpPr>
          <p:nvPr userDrawn="1"/>
        </p:nvSpPr>
        <p:spPr>
          <a:xfrm>
            <a:off x="265443" y="1765306"/>
            <a:ext cx="106681" cy="106681"/>
          </a:xfrm>
          <a:prstGeom prst="flowChartSummingJunction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순서도: 가산 접합 66">
            <a:extLst>
              <a:ext uri="{FF2B5EF4-FFF2-40B4-BE49-F238E27FC236}">
                <a16:creationId xmlns:a16="http://schemas.microsoft.com/office/drawing/2014/main" id="{FE57244D-E1BA-4267-8387-10D19669431A}"/>
              </a:ext>
            </a:extLst>
          </p:cNvPr>
          <p:cNvSpPr>
            <a:spLocks noChangeAspect="1"/>
          </p:cNvSpPr>
          <p:nvPr userDrawn="1"/>
        </p:nvSpPr>
        <p:spPr>
          <a:xfrm>
            <a:off x="265443" y="2007561"/>
            <a:ext cx="106681" cy="106681"/>
          </a:xfrm>
          <a:prstGeom prst="flowChartSummingJunction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순서도: 가산 접합 67">
            <a:extLst>
              <a:ext uri="{FF2B5EF4-FFF2-40B4-BE49-F238E27FC236}">
                <a16:creationId xmlns:a16="http://schemas.microsoft.com/office/drawing/2014/main" id="{8BDA7A62-3298-4EB6-83C0-51193EFE33F2}"/>
              </a:ext>
            </a:extLst>
          </p:cNvPr>
          <p:cNvSpPr>
            <a:spLocks noChangeAspect="1"/>
          </p:cNvSpPr>
          <p:nvPr userDrawn="1"/>
        </p:nvSpPr>
        <p:spPr>
          <a:xfrm>
            <a:off x="265443" y="3279601"/>
            <a:ext cx="106681" cy="106681"/>
          </a:xfrm>
          <a:prstGeom prst="flowChartSummingJunction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순서도: 가산 접합 68">
            <a:extLst>
              <a:ext uri="{FF2B5EF4-FFF2-40B4-BE49-F238E27FC236}">
                <a16:creationId xmlns:a16="http://schemas.microsoft.com/office/drawing/2014/main" id="{D5FD2513-D673-4472-B841-487392FD232B}"/>
              </a:ext>
            </a:extLst>
          </p:cNvPr>
          <p:cNvSpPr>
            <a:spLocks noChangeAspect="1"/>
          </p:cNvSpPr>
          <p:nvPr userDrawn="1"/>
        </p:nvSpPr>
        <p:spPr>
          <a:xfrm>
            <a:off x="265443" y="3533098"/>
            <a:ext cx="106681" cy="106681"/>
          </a:xfrm>
          <a:prstGeom prst="flowChartSummingJunction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ECC91E73-1D56-4C64-BF0B-FEA5EC487686}"/>
              </a:ext>
            </a:extLst>
          </p:cNvPr>
          <p:cNvSpPr/>
          <p:nvPr userDrawn="1"/>
        </p:nvSpPr>
        <p:spPr>
          <a:xfrm>
            <a:off x="8564155" y="878455"/>
            <a:ext cx="395356" cy="177145"/>
          </a:xfrm>
          <a:prstGeom prst="roundRect">
            <a:avLst>
              <a:gd name="adj" fmla="val 7538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/>
              <a:t>Log out</a:t>
            </a:r>
            <a:endParaRPr lang="ko-KR" altLang="en-US" sz="700"/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125FA37B-850F-4A2D-A715-9FC0493739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1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062" y="842385"/>
            <a:ext cx="246545" cy="247271"/>
          </a:xfrm>
          <a:prstGeom prst="rect">
            <a:avLst/>
          </a:prstGeom>
        </p:spPr>
      </p:pic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C39D5E5A-23D4-4D37-89A6-B12ACE2D5436}"/>
              </a:ext>
            </a:extLst>
          </p:cNvPr>
          <p:cNvSpPr/>
          <p:nvPr userDrawn="1"/>
        </p:nvSpPr>
        <p:spPr>
          <a:xfrm>
            <a:off x="7896360" y="878455"/>
            <a:ext cx="636725" cy="177145"/>
          </a:xfrm>
          <a:prstGeom prst="roundRect">
            <a:avLst>
              <a:gd name="adj" fmla="val 753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/>
              <a:t>System</a:t>
            </a:r>
            <a:r>
              <a:rPr lang="ko-KR" altLang="en-US" sz="700" b="1" dirty="0"/>
              <a:t> </a:t>
            </a:r>
            <a:r>
              <a:rPr lang="en-US" altLang="ko-KR" sz="700" b="1" dirty="0"/>
              <a:t>admin</a:t>
            </a:r>
            <a:endParaRPr lang="ko-KR" altLang="en-US" sz="700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1E32E24-B8B5-4E95-B002-7FB7306F40E4}"/>
              </a:ext>
            </a:extLst>
          </p:cNvPr>
          <p:cNvSpPr/>
          <p:nvPr userDrawn="1"/>
        </p:nvSpPr>
        <p:spPr>
          <a:xfrm>
            <a:off x="1935891" y="1174534"/>
            <a:ext cx="7099051" cy="625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텍스트 개체 틀 3">
            <a:extLst>
              <a:ext uri="{FF2B5EF4-FFF2-40B4-BE49-F238E27FC236}">
                <a16:creationId xmlns:a16="http://schemas.microsoft.com/office/drawing/2014/main" id="{77C63CC9-5549-4F58-9D0E-9A499D6AE4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31948" y="1550399"/>
            <a:ext cx="5826508" cy="188177"/>
          </a:xfrm>
        </p:spPr>
        <p:txBody>
          <a:bodyPr anchor="ctr">
            <a:normAutofit/>
          </a:bodyPr>
          <a:lstStyle>
            <a:lvl1pPr marL="0" indent="0">
              <a:buNone/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A8F9DFF-3002-4BA0-8429-2D62C76F9F7E}"/>
              </a:ext>
            </a:extLst>
          </p:cNvPr>
          <p:cNvSpPr/>
          <p:nvPr userDrawn="1"/>
        </p:nvSpPr>
        <p:spPr>
          <a:xfrm>
            <a:off x="2033974" y="1527868"/>
            <a:ext cx="5565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Home 〉</a:t>
            </a:r>
            <a:endParaRPr lang="ko-KR" altLang="en-US" sz="800" dirty="0"/>
          </a:p>
        </p:txBody>
      </p:sp>
      <p:sp>
        <p:nvSpPr>
          <p:cNvPr id="41" name="텍스트 개체 틀 9">
            <a:extLst>
              <a:ext uri="{FF2B5EF4-FFF2-40B4-BE49-F238E27FC236}">
                <a16:creationId xmlns:a16="http://schemas.microsoft.com/office/drawing/2014/main" id="{12060C0B-E08A-4701-BF93-63FBDB1185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21705" y="1263168"/>
            <a:ext cx="4823106" cy="288147"/>
          </a:xfrm>
        </p:spPr>
        <p:txBody>
          <a:bodyPr anchor="ctr">
            <a:normAutofit/>
          </a:bodyPr>
          <a:lstStyle>
            <a:lvl1pPr marL="0" indent="0">
              <a:buNone/>
              <a:defRPr sz="1400" b="0"/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696721C-6B2F-4B87-A620-25B4C02B9328}"/>
              </a:ext>
            </a:extLst>
          </p:cNvPr>
          <p:cNvSpPr/>
          <p:nvPr userDrawn="1"/>
        </p:nvSpPr>
        <p:spPr>
          <a:xfrm>
            <a:off x="3381891" y="856656"/>
            <a:ext cx="8162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latinLnBrk="1"/>
            <a:r>
              <a:rPr lang="en-US" altLang="ko-KR" sz="800" b="0" dirty="0"/>
              <a:t>New member</a:t>
            </a:r>
            <a:endParaRPr lang="ko-KR" altLang="en-US" sz="800" b="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F584BC7-0DEC-4410-9E09-C220F5BD524A}"/>
              </a:ext>
            </a:extLst>
          </p:cNvPr>
          <p:cNvSpPr/>
          <p:nvPr userDrawn="1"/>
        </p:nvSpPr>
        <p:spPr>
          <a:xfrm>
            <a:off x="1941967" y="856656"/>
            <a:ext cx="68961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latinLnBrk="1"/>
            <a:r>
              <a:rPr lang="en-US" altLang="ko-KR" sz="800" b="0" dirty="0"/>
              <a:t>Dashboard</a:t>
            </a:r>
            <a:endParaRPr lang="ko-KR" altLang="en-US" sz="800" b="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2D4F937-F87B-4ECA-997F-31E65E759101}"/>
              </a:ext>
            </a:extLst>
          </p:cNvPr>
          <p:cNvSpPr/>
          <p:nvPr userDrawn="1"/>
        </p:nvSpPr>
        <p:spPr>
          <a:xfrm>
            <a:off x="2618803" y="856656"/>
            <a:ext cx="75052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latinLnBrk="1"/>
            <a:r>
              <a:rPr lang="en-US" altLang="ko-KR" sz="800" b="0" dirty="0"/>
              <a:t>New</a:t>
            </a:r>
            <a:r>
              <a:rPr lang="ko-KR" altLang="en-US" sz="800" b="0" dirty="0"/>
              <a:t> </a:t>
            </a:r>
            <a:r>
              <a:rPr lang="en-US" altLang="ko-KR" sz="800" b="0" dirty="0"/>
              <a:t>Project</a:t>
            </a:r>
            <a:endParaRPr lang="ko-KR" altLang="en-US" sz="800" b="0" dirty="0"/>
          </a:p>
        </p:txBody>
      </p:sp>
      <p:pic>
        <p:nvPicPr>
          <p:cNvPr id="47" name="Picture 3">
            <a:extLst>
              <a:ext uri="{FF2B5EF4-FFF2-40B4-BE49-F238E27FC236}">
                <a16:creationId xmlns:a16="http://schemas.microsoft.com/office/drawing/2014/main" id="{B338B199-3646-425B-9068-77E7B920692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/>
          <a:srcRect l="87477" t="90061" r="2704" b="3757"/>
          <a:stretch/>
        </p:blipFill>
        <p:spPr bwMode="auto">
          <a:xfrm>
            <a:off x="11504815" y="190040"/>
            <a:ext cx="556953" cy="197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71DD35A-D4EC-477E-9E8C-04F65C1B02C1}"/>
              </a:ext>
            </a:extLst>
          </p:cNvPr>
          <p:cNvSpPr/>
          <p:nvPr userDrawn="1"/>
        </p:nvSpPr>
        <p:spPr>
          <a:xfrm rot="5400000">
            <a:off x="1668585" y="1727521"/>
            <a:ext cx="26161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</a:rPr>
              <a:t>▼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B4BAD6E-AB9A-40E9-88C9-E6D73F583B64}"/>
              </a:ext>
            </a:extLst>
          </p:cNvPr>
          <p:cNvSpPr/>
          <p:nvPr userDrawn="1"/>
        </p:nvSpPr>
        <p:spPr>
          <a:xfrm>
            <a:off x="1673835" y="2231809"/>
            <a:ext cx="26161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</a:rPr>
              <a:t>▼</a:t>
            </a:r>
          </a:p>
        </p:txBody>
      </p:sp>
      <p:sp>
        <p:nvSpPr>
          <p:cNvPr id="43" name="순서도: 가산 접합 42">
            <a:extLst>
              <a:ext uri="{FF2B5EF4-FFF2-40B4-BE49-F238E27FC236}">
                <a16:creationId xmlns:a16="http://schemas.microsoft.com/office/drawing/2014/main" id="{718336AD-BE1A-4F1A-8C6B-7808CEEE6DC3}"/>
              </a:ext>
            </a:extLst>
          </p:cNvPr>
          <p:cNvSpPr>
            <a:spLocks noChangeAspect="1"/>
          </p:cNvSpPr>
          <p:nvPr userDrawn="1"/>
        </p:nvSpPr>
        <p:spPr>
          <a:xfrm>
            <a:off x="265444" y="2253745"/>
            <a:ext cx="106681" cy="106681"/>
          </a:xfrm>
          <a:prstGeom prst="flowChartSummingJunction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990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A87DC-084D-409E-8831-497FA7154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18BBA2-67D1-424C-A7EC-1F2B87AE7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7A000C-DFCE-4E90-83FE-BD6C2A55F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27F35-9AB0-4333-9834-067443C48DFB}" type="datetimeFigureOut">
              <a:rPr lang="ko-KR" altLang="en-US" smtClean="0"/>
              <a:t>2021-12-27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F86D59-80FD-471C-B92E-504AF901B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2FF36D-DDA6-4909-990D-7867FB949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55EC-C994-4528-9275-E5E6032647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20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1B3948-7F31-420D-A8AD-1AF7511B2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4D3487-620F-436A-9306-86C602625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B752EA-95AE-495A-9422-3F950B9DB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27F35-9AB0-4333-9834-067443C48DFB}" type="datetimeFigureOut">
              <a:rPr lang="ko-KR" altLang="en-US" smtClean="0"/>
              <a:t>2021-12-27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CD485F-B66C-4F3C-8AB7-618F10D27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175323-298F-4019-9A54-07409F9AC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55EC-C994-4528-9275-E5E6032647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232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2490AF-D775-4E44-915E-18A86B1E9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BEB2AB-5495-4164-AC92-055AE72841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B18BD7-8324-4551-86C6-71D4711B5C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D55B78-6000-492A-BD02-E155076EC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27F35-9AB0-4333-9834-067443C48DFB}" type="datetimeFigureOut">
              <a:rPr lang="ko-KR" altLang="en-US" smtClean="0"/>
              <a:t>2021-12-27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CCFCBF-6527-4905-BCF1-A7AEC9142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E7CCBB-4AD9-406E-9A17-C85C733A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55EC-C994-4528-9275-E5E6032647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725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730633-BCBE-4E90-8CB1-39784E156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DF8D3B-9CCA-4C62-BF15-7A57761F83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111769-8E8E-4450-B010-53B76EAD5E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B45CAC8-A625-403A-A618-B845116DAE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78FAD2E-9F12-42A6-B47B-DC3126B5A2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89BA6F3-F6ED-43FD-B27F-C83BAAE98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27F35-9AB0-4333-9834-067443C48DFB}" type="datetimeFigureOut">
              <a:rPr lang="ko-KR" altLang="en-US" smtClean="0"/>
              <a:t>2021-12-27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59B36B5-B3A8-41E4-A475-F8F276849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FEA4FD-5A75-41A6-A449-BF1669CC2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55EC-C994-4528-9275-E5E6032647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731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DB286-B666-4A68-A147-9C2794337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817E58A-ED89-4D81-9020-05D87FC1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27F35-9AB0-4333-9834-067443C48DFB}" type="datetimeFigureOut">
              <a:rPr lang="ko-KR" altLang="en-US" smtClean="0"/>
              <a:t>2021-12-27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8B52C06-8062-4A58-97AE-77A772401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CDB9A9-D5BB-40D8-A33C-19CC0E573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55EC-C994-4528-9275-E5E6032647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816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58A3671-FC13-412B-A97B-51C305D52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27F35-9AB0-4333-9834-067443C48DFB}" type="datetimeFigureOut">
              <a:rPr lang="ko-KR" altLang="en-US" smtClean="0"/>
              <a:t>2021-12-27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13517E4-A1CE-4818-B5C0-1BD899F53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472A06-3AB1-4EFC-81DC-F2915B195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55EC-C994-4528-9275-E5E6032647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660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54949-D29E-4D1C-A818-E684E15C7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D60E88-E4A4-42E3-9569-43843D77F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326127-7BD0-44C9-83F6-D98700CCA5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08BE24-DF03-4C9A-A670-26951C08B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27F35-9AB0-4333-9834-067443C48DFB}" type="datetimeFigureOut">
              <a:rPr lang="ko-KR" altLang="en-US" smtClean="0"/>
              <a:t>2021-12-27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859552-A0D2-46C9-9CB4-D2FCE473B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0028A4-4442-4CC7-9C19-B8D65B300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55EC-C994-4528-9275-E5E6032647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717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49578E-8497-466F-A948-3DA38609C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892FE0E-A73D-4D50-92E8-68F1E86688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1BB6CD-A984-474E-8747-F83F0141EE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85DFB1-9CC5-4139-B9EB-76D58A061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27F35-9AB0-4333-9834-067443C48DFB}" type="datetimeFigureOut">
              <a:rPr lang="ko-KR" altLang="en-US" smtClean="0"/>
              <a:t>2021-12-27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4A9074-A664-4CCD-967B-C11E99031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F7A408-853E-4559-A6C9-A1D6EA1C0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55EC-C994-4528-9275-E5E6032647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453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A2D68DD-545A-4D10-8110-DDEFD00ED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2DBD40-4A5A-4D8F-BFCC-A61860785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8F49C6-317B-4FE9-B44C-9DCD9B252B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27F35-9AB0-4333-9834-067443C48DFB}" type="datetimeFigureOut">
              <a:rPr lang="ko-KR" altLang="en-US" smtClean="0"/>
              <a:t>2021-12-27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D919CC-34E2-4EE9-8B11-B472815267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1A7C36-1C8F-46AB-BDCF-375291B73B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0555EC-C994-4528-9275-E5E6032647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25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memory-hub.tistory.com/8" TargetMode="External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8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8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8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9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8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8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8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etal3-io/cluster-api-provider-metal3" TargetMode="External"/><Relationship Id="rId13" Type="http://schemas.openxmlformats.org/officeDocument/2006/relationships/hyperlink" Target="https://github.com/spectrocloud/cluster-api-provider-maas" TargetMode="External"/><Relationship Id="rId18" Type="http://schemas.openxmlformats.org/officeDocument/2006/relationships/hyperlink" Target="https://github.com/TencentCloud/cluster-api-provider-tencent" TargetMode="External"/><Relationship Id="rId3" Type="http://schemas.openxmlformats.org/officeDocument/2006/relationships/hyperlink" Target="https://cluster-api-aws.sigs.k8s.io/" TargetMode="External"/><Relationship Id="rId7" Type="http://schemas.openxmlformats.org/officeDocument/2006/relationships/hyperlink" Target="https://github.com/vmware-tanzu/cluster-api-provider-bringyourownhost" TargetMode="External"/><Relationship Id="rId12" Type="http://schemas.openxmlformats.org/officeDocument/2006/relationships/hyperlink" Target="https://github.com/kubernetes-sigs/cluster-api-provider-ibmcloud" TargetMode="External"/><Relationship Id="rId17" Type="http://schemas.openxmlformats.org/officeDocument/2006/relationships/hyperlink" Target="https://github.com/talos-systems/sidero" TargetMode="External"/><Relationship Id="rId2" Type="http://schemas.openxmlformats.org/officeDocument/2006/relationships/hyperlink" Target="https://github.com/oam-oss/cluster-api-provider-alicloud" TargetMode="External"/><Relationship Id="rId16" Type="http://schemas.openxmlformats.org/officeDocument/2006/relationships/hyperlink" Target="https://github.com/kubernetes-sigs/cluster-api-provider-packet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baidu/cluster-api-provider-baiducloud" TargetMode="External"/><Relationship Id="rId11" Type="http://schemas.openxmlformats.org/officeDocument/2006/relationships/hyperlink" Target="https://github.com/kubernetes-sigs/cluster-api-provider-gcp" TargetMode="External"/><Relationship Id="rId5" Type="http://schemas.openxmlformats.org/officeDocument/2006/relationships/hyperlink" Target="https://github.com/microsoft/cluster-api-provider-azurestackhci" TargetMode="External"/><Relationship Id="rId15" Type="http://schemas.openxmlformats.org/officeDocument/2006/relationships/hyperlink" Target="https://github.com/kubernetes-sigs/cluster-api-provider-openstack" TargetMode="External"/><Relationship Id="rId10" Type="http://schemas.openxmlformats.org/officeDocument/2006/relationships/hyperlink" Target="https://github.com/exoscale/cluster-api-provider-exoscale" TargetMode="External"/><Relationship Id="rId19" Type="http://schemas.openxmlformats.org/officeDocument/2006/relationships/hyperlink" Target="https://github.com/kubernetes-sigs/cluster-api-provider-vsphere" TargetMode="External"/><Relationship Id="rId4" Type="http://schemas.openxmlformats.org/officeDocument/2006/relationships/hyperlink" Target="https://github.com/kubernetes-sigs/cluster-api-provider-azure" TargetMode="External"/><Relationship Id="rId9" Type="http://schemas.openxmlformats.org/officeDocument/2006/relationships/hyperlink" Target="https://github.com/kubernetes-sigs/cluster-api-provider-digitalocean" TargetMode="External"/><Relationship Id="rId14" Type="http://schemas.openxmlformats.org/officeDocument/2006/relationships/hyperlink" Target="https://github.com/kubernetes-sigs/cluster-api-provider-nested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l.google.com/go/go1.11.5.linux-amd64.tar.gz" TargetMode="Externa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l.google.com/go/go1.11.5.linux-amd64.tar.gz" TargetMode="Externa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l.k8s.io/release/stable.txt)/bin/linux/amd64/kubectl" TargetMode="External"/><Relationship Id="rId2" Type="http://schemas.openxmlformats.org/officeDocument/2006/relationships/hyperlink" Target="https://dl.k8s.io/release/$(curl%20-L%20-s%20https:/dl.k8s.io/release/stable.txt)/bin/linux/amd64/kubectl" TargetMode="Externa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098.co.kr/cluster-api-book-%EA%B0%9C%EB%85%90/" TargetMode="External"/><Relationship Id="rId2" Type="http://schemas.openxmlformats.org/officeDocument/2006/relationships/hyperlink" Target="https://cluster-api.sigs.k8s.io/introduction.html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helm.sh/ko/docs/intro/install/" TargetMode="External"/><Relationship Id="rId2" Type="http://schemas.openxmlformats.org/officeDocument/2006/relationships/hyperlink" Target="https://faun.pub/multi-cloud-multi-region-kubernetes-federation-part-1-3f2b5f7db62c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github.com/kubernetes-sigs/kubefed/blob/master/docs/installation.md" TargetMode="External"/><Relationship Id="rId4" Type="http://schemas.openxmlformats.org/officeDocument/2006/relationships/hyperlink" Target="https://hub.kubeapps.com/charts/banzaicloud-stable/kubefed/0.1.4-rc2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4.png"/><Relationship Id="rId7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4.png"/><Relationship Id="rId4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ubji.github.io/posts/2020/07/08/keycloak1" TargetMode="External"/><Relationship Id="rId2" Type="http://schemas.openxmlformats.org/officeDocument/2006/relationships/hyperlink" Target="https://jsonobject.tistory.com/445" TargetMode="Externa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ubernetes-sigs/kubespray/blob/master/docs/offline-environment.md" TargetMode="Externa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8.png"/><Relationship Id="rId5" Type="http://schemas.openxmlformats.org/officeDocument/2006/relationships/image" Target="../media/image59.png"/><Relationship Id="rId4" Type="http://schemas.openxmlformats.org/officeDocument/2006/relationships/image" Target="../media/image11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8.png"/><Relationship Id="rId4" Type="http://schemas.openxmlformats.org/officeDocument/2006/relationships/image" Target="../media/image5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5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3"/>
          <p:cNvSpPr>
            <a:spLocks noChangeArrowheads="1"/>
          </p:cNvSpPr>
          <p:nvPr/>
        </p:nvSpPr>
        <p:spPr bwMode="auto">
          <a:xfrm>
            <a:off x="2818606" y="2503032"/>
            <a:ext cx="6551613" cy="101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5996" tIns="35996" rIns="35996" bIns="35996" anchor="ctr"/>
          <a:lstStyle/>
          <a:p>
            <a:pPr algn="ctr" defTabSz="895350"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30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Kubernetes Cluster</a:t>
            </a:r>
            <a:r>
              <a:rPr lang="ko-KR" altLang="en-US" sz="30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  <a:r>
              <a:rPr lang="en-US" altLang="ko-KR" sz="3000" b="1" dirty="0">
                <a:solidFill>
                  <a:srgbClr val="000000"/>
                </a:solidFill>
                <a:latin typeface="맑은 고딕" pitchFamily="50" charset="-127"/>
                <a:sym typeface="Wingdings" pitchFamily="2" charset="2"/>
              </a:rPr>
              <a:t>Architecture</a:t>
            </a:r>
            <a:endParaRPr lang="en-US" altLang="ko-KR" sz="30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</p:txBody>
      </p:sp>
      <p:sp>
        <p:nvSpPr>
          <p:cNvPr id="51203" name="Text Box 10"/>
          <p:cNvSpPr txBox="1">
            <a:spLocks noChangeArrowheads="1"/>
          </p:cNvSpPr>
          <p:nvPr/>
        </p:nvSpPr>
        <p:spPr bwMode="auto">
          <a:xfrm>
            <a:off x="5156201" y="5829300"/>
            <a:ext cx="187642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2021. 08. 06</a:t>
            </a:r>
          </a:p>
        </p:txBody>
      </p:sp>
      <p:cxnSp>
        <p:nvCxnSpPr>
          <p:cNvPr id="14" name="직선 연결선 13"/>
          <p:cNvCxnSpPr/>
          <p:nvPr/>
        </p:nvCxnSpPr>
        <p:spPr bwMode="auto">
          <a:xfrm>
            <a:off x="2661700" y="3498588"/>
            <a:ext cx="6822219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76352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C52AC22-1E83-4599-A650-DFD3C11F5C0E}"/>
              </a:ext>
            </a:extLst>
          </p:cNvPr>
          <p:cNvSpPr txBox="1"/>
          <p:nvPr/>
        </p:nvSpPr>
        <p:spPr>
          <a:xfrm>
            <a:off x="364932" y="723039"/>
            <a:ext cx="2216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6. inventory.ini</a:t>
            </a:r>
            <a:r>
              <a:rPr lang="ko-KR" altLang="en-US" sz="1400" dirty="0"/>
              <a:t> 파일 작성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E66481-9647-4FEE-9D0F-789F8A636A70}"/>
              </a:ext>
            </a:extLst>
          </p:cNvPr>
          <p:cNvSpPr/>
          <p:nvPr/>
        </p:nvSpPr>
        <p:spPr>
          <a:xfrm>
            <a:off x="512736" y="1089006"/>
            <a:ext cx="11166528" cy="54848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[all]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master </a:t>
            </a:r>
            <a:r>
              <a:rPr lang="en-US" altLang="ko-KR" sz="1200" dirty="0" err="1">
                <a:solidFill>
                  <a:schemeClr val="tx1"/>
                </a:solidFill>
              </a:rPr>
              <a:t>ansible_host</a:t>
            </a:r>
            <a:r>
              <a:rPr lang="en-US" altLang="ko-KR" sz="1200" dirty="0">
                <a:solidFill>
                  <a:schemeClr val="tx1"/>
                </a:solidFill>
              </a:rPr>
              <a:t>=172.16.10.115  </a:t>
            </a:r>
            <a:r>
              <a:rPr lang="en-US" altLang="ko-KR" sz="1200" dirty="0" err="1">
                <a:solidFill>
                  <a:schemeClr val="tx1"/>
                </a:solidFill>
              </a:rPr>
              <a:t>ip</a:t>
            </a:r>
            <a:r>
              <a:rPr lang="en-US" altLang="ko-KR" sz="1200" dirty="0">
                <a:solidFill>
                  <a:schemeClr val="tx1"/>
                </a:solidFill>
              </a:rPr>
              <a:t>=172.16.10.115  </a:t>
            </a:r>
            <a:r>
              <a:rPr lang="en-US" altLang="ko-KR" sz="1200" dirty="0" err="1">
                <a:solidFill>
                  <a:schemeClr val="tx1"/>
                </a:solidFill>
              </a:rPr>
              <a:t>etcd_member_name</a:t>
            </a:r>
            <a:r>
              <a:rPr lang="en-US" altLang="ko-KR" sz="1200" dirty="0">
                <a:solidFill>
                  <a:schemeClr val="tx1"/>
                </a:solidFill>
              </a:rPr>
              <a:t>=etcd1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node1 </a:t>
            </a:r>
            <a:r>
              <a:rPr lang="en-US" altLang="ko-KR" sz="1200" dirty="0" err="1">
                <a:solidFill>
                  <a:schemeClr val="tx1"/>
                </a:solidFill>
              </a:rPr>
              <a:t>ansible_host</a:t>
            </a:r>
            <a:r>
              <a:rPr lang="en-US" altLang="ko-KR" sz="1200" dirty="0">
                <a:solidFill>
                  <a:schemeClr val="tx1"/>
                </a:solidFill>
              </a:rPr>
              <a:t>=172.16.10.116  </a:t>
            </a:r>
            <a:r>
              <a:rPr lang="en-US" altLang="ko-KR" sz="1200" dirty="0" err="1">
                <a:solidFill>
                  <a:schemeClr val="tx1"/>
                </a:solidFill>
              </a:rPr>
              <a:t>ip</a:t>
            </a:r>
            <a:r>
              <a:rPr lang="en-US" altLang="ko-KR" sz="1200" dirty="0">
                <a:solidFill>
                  <a:schemeClr val="tx1"/>
                </a:solidFill>
              </a:rPr>
              <a:t>=172.16.10.116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node2 </a:t>
            </a:r>
            <a:r>
              <a:rPr lang="en-US" altLang="ko-KR" sz="1200" dirty="0" err="1">
                <a:solidFill>
                  <a:schemeClr val="tx1"/>
                </a:solidFill>
              </a:rPr>
              <a:t>ansible_host</a:t>
            </a:r>
            <a:r>
              <a:rPr lang="en-US" altLang="ko-KR" sz="1200" dirty="0">
                <a:solidFill>
                  <a:schemeClr val="tx1"/>
                </a:solidFill>
              </a:rPr>
              <a:t>=172.16.10.117  </a:t>
            </a:r>
            <a:r>
              <a:rPr lang="en-US" altLang="ko-KR" sz="1200" dirty="0" err="1">
                <a:solidFill>
                  <a:schemeClr val="tx1"/>
                </a:solidFill>
              </a:rPr>
              <a:t>ip</a:t>
            </a:r>
            <a:r>
              <a:rPr lang="en-US" altLang="ko-KR" sz="1200" dirty="0">
                <a:solidFill>
                  <a:schemeClr val="tx1"/>
                </a:solidFill>
              </a:rPr>
              <a:t>=172.16.10.117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# ## configure a bastion host if your nodes are not directly reachable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# [bastion]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# bastion </a:t>
            </a:r>
            <a:r>
              <a:rPr lang="en-US" altLang="ko-KR" sz="1200" dirty="0" err="1">
                <a:solidFill>
                  <a:schemeClr val="tx1"/>
                </a:solidFill>
              </a:rPr>
              <a:t>ansible_host</a:t>
            </a:r>
            <a:r>
              <a:rPr lang="en-US" altLang="ko-KR" sz="1200" dirty="0">
                <a:solidFill>
                  <a:schemeClr val="tx1"/>
                </a:solidFill>
              </a:rPr>
              <a:t>=</a:t>
            </a:r>
            <a:r>
              <a:rPr lang="en-US" altLang="ko-KR" sz="1200" dirty="0" err="1">
                <a:solidFill>
                  <a:schemeClr val="tx1"/>
                </a:solidFill>
              </a:rPr>
              <a:t>x.x.x.x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ansible_user</a:t>
            </a:r>
            <a:r>
              <a:rPr lang="en-US" altLang="ko-KR" sz="1200" dirty="0">
                <a:solidFill>
                  <a:schemeClr val="tx1"/>
                </a:solidFill>
              </a:rPr>
              <a:t>=</a:t>
            </a:r>
            <a:r>
              <a:rPr lang="en-US" altLang="ko-KR" sz="1200" dirty="0" err="1">
                <a:solidFill>
                  <a:schemeClr val="tx1"/>
                </a:solidFill>
              </a:rPr>
              <a:t>some_user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[</a:t>
            </a:r>
            <a:r>
              <a:rPr lang="en-US" altLang="ko-KR" sz="1200" dirty="0" err="1">
                <a:solidFill>
                  <a:schemeClr val="tx1"/>
                </a:solidFill>
              </a:rPr>
              <a:t>kube_control_plane</a:t>
            </a:r>
            <a:r>
              <a:rPr lang="en-US" altLang="ko-KR" sz="1200" dirty="0">
                <a:solidFill>
                  <a:schemeClr val="tx1"/>
                </a:solidFill>
              </a:rPr>
              <a:t>]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master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[</a:t>
            </a:r>
            <a:r>
              <a:rPr lang="en-US" altLang="ko-KR" sz="1200" dirty="0" err="1">
                <a:solidFill>
                  <a:schemeClr val="tx1"/>
                </a:solidFill>
              </a:rPr>
              <a:t>etcd</a:t>
            </a:r>
            <a:r>
              <a:rPr lang="en-US" altLang="ko-KR" sz="1200" dirty="0">
                <a:solidFill>
                  <a:schemeClr val="tx1"/>
                </a:solidFill>
              </a:rPr>
              <a:t>]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master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[</a:t>
            </a:r>
            <a:r>
              <a:rPr lang="en-US" altLang="ko-KR" sz="1200" dirty="0" err="1">
                <a:solidFill>
                  <a:schemeClr val="tx1"/>
                </a:solidFill>
              </a:rPr>
              <a:t>kube_node</a:t>
            </a:r>
            <a:r>
              <a:rPr lang="en-US" altLang="ko-KR" sz="1200" dirty="0">
                <a:solidFill>
                  <a:schemeClr val="tx1"/>
                </a:solidFill>
              </a:rPr>
              <a:t>]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node1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node2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[</a:t>
            </a:r>
            <a:r>
              <a:rPr lang="en-US" altLang="ko-KR" sz="1200" dirty="0" err="1">
                <a:solidFill>
                  <a:schemeClr val="tx1"/>
                </a:solidFill>
              </a:rPr>
              <a:t>calico_rr</a:t>
            </a:r>
            <a:r>
              <a:rPr lang="en-US" altLang="ko-KR" sz="1200" dirty="0">
                <a:solidFill>
                  <a:schemeClr val="tx1"/>
                </a:solidFill>
              </a:rPr>
              <a:t>]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[k8s_cluster:children]</a:t>
            </a:r>
          </a:p>
          <a:p>
            <a:r>
              <a:rPr lang="en-US" altLang="ko-KR" sz="1200" dirty="0" err="1">
                <a:solidFill>
                  <a:schemeClr val="tx1"/>
                </a:solidFill>
              </a:rPr>
              <a:t>kube_control_plane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 err="1">
                <a:solidFill>
                  <a:schemeClr val="tx1"/>
                </a:solidFill>
              </a:rPr>
              <a:t>kube_node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 err="1">
                <a:solidFill>
                  <a:schemeClr val="tx1"/>
                </a:solidFill>
              </a:rPr>
              <a:t>calico_rr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300892" y="134938"/>
            <a:ext cx="9052171" cy="529912"/>
          </a:xfrm>
        </p:spPr>
        <p:txBody>
          <a:bodyPr/>
          <a:lstStyle/>
          <a:p>
            <a:r>
              <a:rPr lang="en-US" altLang="ko-KR" dirty="0" err="1"/>
              <a:t>Kubespray</a:t>
            </a:r>
            <a:r>
              <a:rPr lang="ko-KR" altLang="en-US"/>
              <a:t>로 </a:t>
            </a:r>
            <a:r>
              <a:rPr lang="en-US" altLang="ko-KR" dirty="0"/>
              <a:t>Kubernetes </a:t>
            </a:r>
            <a:r>
              <a:rPr lang="ko-KR" altLang="en-US"/>
              <a:t>설치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328429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B971C9E5-9573-4A83-B989-079BA3F29553}"/>
              </a:ext>
            </a:extLst>
          </p:cNvPr>
          <p:cNvSpPr/>
          <p:nvPr/>
        </p:nvSpPr>
        <p:spPr>
          <a:xfrm>
            <a:off x="2150702" y="2025807"/>
            <a:ext cx="6708157" cy="39938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4EBF458-4BAE-45A2-9F11-6B9C0861C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Workloads -&gt; Deployments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976754-FF66-4A34-A63B-19E06E5317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Workloads &gt; Pods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7FDE07-17C5-400D-A150-5B6C610961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Workloads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7A000A-DAEA-4CA9-AA1A-472E41E43FB5}"/>
              </a:ext>
            </a:extLst>
          </p:cNvPr>
          <p:cNvSpPr/>
          <p:nvPr/>
        </p:nvSpPr>
        <p:spPr>
          <a:xfrm>
            <a:off x="2150702" y="2539140"/>
            <a:ext cx="6708157" cy="399389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AF5B3E-5B96-426E-B23C-0EDF70C4BCDF}"/>
              </a:ext>
            </a:extLst>
          </p:cNvPr>
          <p:cNvSpPr/>
          <p:nvPr/>
        </p:nvSpPr>
        <p:spPr>
          <a:xfrm>
            <a:off x="201110" y="2688152"/>
            <a:ext cx="1720735" cy="25149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80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481BFA1-7789-4540-8FB4-FDFD2037B2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411882"/>
              </p:ext>
            </p:extLst>
          </p:nvPr>
        </p:nvGraphicFramePr>
        <p:xfrm>
          <a:off x="9202723" y="519394"/>
          <a:ext cx="2931202" cy="296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892">
                  <a:extLst>
                    <a:ext uri="{9D8B030D-6E8A-4147-A177-3AD203B41FA5}">
                      <a16:colId xmlns:a16="http://schemas.microsoft.com/office/drawing/2014/main" val="2670468418"/>
                    </a:ext>
                  </a:extLst>
                </a:gridCol>
                <a:gridCol w="629098">
                  <a:extLst>
                    <a:ext uri="{9D8B030D-6E8A-4147-A177-3AD203B41FA5}">
                      <a16:colId xmlns:a16="http://schemas.microsoft.com/office/drawing/2014/main" val="2221562890"/>
                    </a:ext>
                  </a:extLst>
                </a:gridCol>
                <a:gridCol w="2067212">
                  <a:extLst>
                    <a:ext uri="{9D8B030D-6E8A-4147-A177-3AD203B41FA5}">
                      <a16:colId xmlns:a16="http://schemas.microsoft.com/office/drawing/2014/main" val="69013095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Project name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PaaS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 포탈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9382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Workloads &gt; Pods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0707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 Definition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8267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Workloads/Pods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정의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Pods 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리스트 페이지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9965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35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Pod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리스트</a:t>
                      </a:r>
                      <a:endParaRPr lang="en-US" altLang="ko-KR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Pod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리스트가 나타난다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Pod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아이템을 클릭하면 상세 정보 페이지로 이동한다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94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＂</a:t>
                      </a:r>
                      <a:r>
                        <a:rPr lang="ko-KR" altLang="en-US" sz="8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페이징</a:t>
                      </a: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"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</a:t>
                      </a:r>
                      <a:endParaRPr lang="en-US" altLang="ko-KR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Pod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개수 만큼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더보기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가능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기본 개수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</a:t>
                      </a: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49119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580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261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178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445742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DAF0F707-496E-4BAA-A73A-202BC769D191}"/>
              </a:ext>
            </a:extLst>
          </p:cNvPr>
          <p:cNvGrpSpPr/>
          <p:nvPr/>
        </p:nvGrpSpPr>
        <p:grpSpPr>
          <a:xfrm>
            <a:off x="2369877" y="2169221"/>
            <a:ext cx="1279033" cy="222935"/>
            <a:chOff x="2313640" y="4193815"/>
            <a:chExt cx="1279033" cy="22293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FE7ECB8-4C3E-489B-82B3-315A73631E1F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Project-1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C8CE615-BA8B-43E2-8290-80A0513C9CAF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C97906E-2398-4828-A28E-525F8721819B}"/>
              </a:ext>
            </a:extLst>
          </p:cNvPr>
          <p:cNvGrpSpPr/>
          <p:nvPr/>
        </p:nvGrpSpPr>
        <p:grpSpPr>
          <a:xfrm>
            <a:off x="3678201" y="2174523"/>
            <a:ext cx="1279033" cy="222935"/>
            <a:chOff x="2313640" y="4193815"/>
            <a:chExt cx="1279033" cy="22293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0438A02-725C-47DB-9CB1-5FDF9337D004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Cluster-1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C6847D5-8DF1-41FB-BF47-4811317DC82F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E0C9060-70A8-476D-A727-56E59C5D3E6E}"/>
              </a:ext>
            </a:extLst>
          </p:cNvPr>
          <p:cNvGrpSpPr/>
          <p:nvPr/>
        </p:nvGrpSpPr>
        <p:grpSpPr>
          <a:xfrm>
            <a:off x="4975630" y="2169221"/>
            <a:ext cx="1279033" cy="222935"/>
            <a:chOff x="2313640" y="4193815"/>
            <a:chExt cx="1279033" cy="222935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229B2E4-98ED-47C1-A006-F42844EA382D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all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5111BEB-D5BB-4EA5-BEC8-A1909A27641A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15505D9C-0C94-4FE6-B970-B0B46C7B6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273171"/>
              </p:ext>
            </p:extLst>
          </p:nvPr>
        </p:nvGraphicFramePr>
        <p:xfrm>
          <a:off x="2369877" y="2608020"/>
          <a:ext cx="6159634" cy="14791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4843">
                  <a:extLst>
                    <a:ext uri="{9D8B030D-6E8A-4147-A177-3AD203B41FA5}">
                      <a16:colId xmlns:a16="http://schemas.microsoft.com/office/drawing/2014/main" val="2933535574"/>
                    </a:ext>
                  </a:extLst>
                </a:gridCol>
                <a:gridCol w="766354">
                  <a:extLst>
                    <a:ext uri="{9D8B030D-6E8A-4147-A177-3AD203B41FA5}">
                      <a16:colId xmlns:a16="http://schemas.microsoft.com/office/drawing/2014/main" val="1330508425"/>
                    </a:ext>
                  </a:extLst>
                </a:gridCol>
                <a:gridCol w="696686">
                  <a:extLst>
                    <a:ext uri="{9D8B030D-6E8A-4147-A177-3AD203B41FA5}">
                      <a16:colId xmlns:a16="http://schemas.microsoft.com/office/drawing/2014/main" val="2546740543"/>
                    </a:ext>
                  </a:extLst>
                </a:gridCol>
                <a:gridCol w="470263">
                  <a:extLst>
                    <a:ext uri="{9D8B030D-6E8A-4147-A177-3AD203B41FA5}">
                      <a16:colId xmlns:a16="http://schemas.microsoft.com/office/drawing/2014/main" val="657365898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897419865"/>
                    </a:ext>
                  </a:extLst>
                </a:gridCol>
                <a:gridCol w="644434">
                  <a:extLst>
                    <a:ext uri="{9D8B030D-6E8A-4147-A177-3AD203B41FA5}">
                      <a16:colId xmlns:a16="http://schemas.microsoft.com/office/drawing/2014/main" val="513567869"/>
                    </a:ext>
                  </a:extLst>
                </a:gridCol>
                <a:gridCol w="513806">
                  <a:extLst>
                    <a:ext uri="{9D8B030D-6E8A-4147-A177-3AD203B41FA5}">
                      <a16:colId xmlns:a16="http://schemas.microsoft.com/office/drawing/2014/main" val="388497757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920714871"/>
                    </a:ext>
                  </a:extLst>
                </a:gridCol>
                <a:gridCol w="683088">
                  <a:extLst>
                    <a:ext uri="{9D8B030D-6E8A-4147-A177-3AD203B41FA5}">
                      <a16:colId xmlns:a16="http://schemas.microsoft.com/office/drawing/2014/main" val="749411941"/>
                    </a:ext>
                  </a:extLst>
                </a:gridCol>
              </a:tblGrid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Name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Namespace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Label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Node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Status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Restart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CPU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Memory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Age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02643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nginx-deployme-12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default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type: k8s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node1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Running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-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-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 days ago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93917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nginx-deployme-11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Default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type: k8s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node2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Running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-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-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50 minutes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623477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tomcat-deployment-1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default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app: tomcat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node3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Running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-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-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 days ago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262435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tomcat-deployment-2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default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app: tomcat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node4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Running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-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-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 days ago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526753"/>
                  </a:ext>
                </a:extLst>
              </a:tr>
            </a:tbl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C7CEE6C1-18A4-4550-BBBD-25C5FA8E4AC6}"/>
              </a:ext>
            </a:extLst>
          </p:cNvPr>
          <p:cNvSpPr txBox="1"/>
          <p:nvPr/>
        </p:nvSpPr>
        <p:spPr>
          <a:xfrm>
            <a:off x="5004662" y="6145064"/>
            <a:ext cx="12811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&lt; 1 . 2 . 3 . 4 . 5 &gt;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B1754BED-136F-4BA9-B5D4-30779A89F4DF}"/>
              </a:ext>
            </a:extLst>
          </p:cNvPr>
          <p:cNvSpPr/>
          <p:nvPr/>
        </p:nvSpPr>
        <p:spPr>
          <a:xfrm>
            <a:off x="2200329" y="2533012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949A4D71-3F0E-450D-B86A-29EE55A68091}"/>
              </a:ext>
            </a:extLst>
          </p:cNvPr>
          <p:cNvSpPr/>
          <p:nvPr/>
        </p:nvSpPr>
        <p:spPr>
          <a:xfrm>
            <a:off x="4932084" y="6039158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val="1117076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BF458-4BAE-45A2-9F11-6B9C0861C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Workloads -&gt; Deployments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976754-FF66-4A34-A63B-19E06E5317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Workloads &gt; Pods &gt; nginx-deployment-66b6c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7FDE07-17C5-400D-A150-5B6C610961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Workloads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7A000A-DAEA-4CA9-AA1A-472E41E43FB5}"/>
              </a:ext>
            </a:extLst>
          </p:cNvPr>
          <p:cNvSpPr/>
          <p:nvPr/>
        </p:nvSpPr>
        <p:spPr>
          <a:xfrm>
            <a:off x="2150702" y="2015417"/>
            <a:ext cx="6708157" cy="439577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AF5B3E-5B96-426E-B23C-0EDF70C4BCDF}"/>
              </a:ext>
            </a:extLst>
          </p:cNvPr>
          <p:cNvSpPr/>
          <p:nvPr/>
        </p:nvSpPr>
        <p:spPr>
          <a:xfrm>
            <a:off x="201110" y="2688152"/>
            <a:ext cx="1720735" cy="25149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80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481BFA1-7789-4540-8FB4-FDFD2037B2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223776"/>
              </p:ext>
            </p:extLst>
          </p:nvPr>
        </p:nvGraphicFramePr>
        <p:xfrm>
          <a:off x="9202723" y="519394"/>
          <a:ext cx="2931202" cy="4109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892">
                  <a:extLst>
                    <a:ext uri="{9D8B030D-6E8A-4147-A177-3AD203B41FA5}">
                      <a16:colId xmlns:a16="http://schemas.microsoft.com/office/drawing/2014/main" val="2670468418"/>
                    </a:ext>
                  </a:extLst>
                </a:gridCol>
                <a:gridCol w="629098">
                  <a:extLst>
                    <a:ext uri="{9D8B030D-6E8A-4147-A177-3AD203B41FA5}">
                      <a16:colId xmlns:a16="http://schemas.microsoft.com/office/drawing/2014/main" val="2221562890"/>
                    </a:ext>
                  </a:extLst>
                </a:gridCol>
                <a:gridCol w="2067212">
                  <a:extLst>
                    <a:ext uri="{9D8B030D-6E8A-4147-A177-3AD203B41FA5}">
                      <a16:colId xmlns:a16="http://schemas.microsoft.com/office/drawing/2014/main" val="69013095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Project name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PaaS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 포탈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9382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Workloads &gt; Pods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0707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 Definition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8267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Workloads/Pods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정의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Pods 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상세 정보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9965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35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Metadata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Name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표시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Namespace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표시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UID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표시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Image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표시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Labels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표시 배지 형태로 표시 및 많아지면 다음줄로 이동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Annotations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표시 배지 형태로 표시 및 많아지면 다음줄로 이동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생성 일자 표시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94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Resource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info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Node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표시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Status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표시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IP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표시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QoS Class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표시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Restart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표시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580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로그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보기 버튼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 클릭 시 로그 화면으로 이동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261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콘솔 접속 버튼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 클릭 시 콘솔 화면으로 이동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178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445742"/>
                  </a:ext>
                </a:extLst>
              </a:tr>
            </a:tbl>
          </a:graphicData>
        </a:graphic>
      </p:graphicFrame>
      <p:grpSp>
        <p:nvGrpSpPr>
          <p:cNvPr id="22" name="그룹 21">
            <a:extLst>
              <a:ext uri="{FF2B5EF4-FFF2-40B4-BE49-F238E27FC236}">
                <a16:creationId xmlns:a16="http://schemas.microsoft.com/office/drawing/2014/main" id="{A7D78151-8EA4-4CDA-A471-A36067EDAF93}"/>
              </a:ext>
            </a:extLst>
          </p:cNvPr>
          <p:cNvGrpSpPr/>
          <p:nvPr/>
        </p:nvGrpSpPr>
        <p:grpSpPr>
          <a:xfrm>
            <a:off x="2401766" y="2900887"/>
            <a:ext cx="6290174" cy="257409"/>
            <a:chOff x="2320561" y="4264863"/>
            <a:chExt cx="5201072" cy="25740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D94AB36-500C-43A6-95F8-18C2F8F0C03E}"/>
                </a:ext>
              </a:extLst>
            </p:cNvPr>
            <p:cNvSpPr txBox="1"/>
            <p:nvPr/>
          </p:nvSpPr>
          <p:spPr>
            <a:xfrm>
              <a:off x="2320561" y="4295661"/>
              <a:ext cx="298697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Name</a:t>
              </a:r>
              <a:endParaRPr lang="ko-KR" altLang="en-US" sz="800" b="1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CACA0AE-6D82-4C72-8046-0B6CCF09F474}"/>
                </a:ext>
              </a:extLst>
            </p:cNvPr>
            <p:cNvSpPr/>
            <p:nvPr/>
          </p:nvSpPr>
          <p:spPr>
            <a:xfrm>
              <a:off x="3244958" y="4264863"/>
              <a:ext cx="4276675" cy="257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nginx-deployment-66b6c</a:t>
              </a:r>
              <a:endParaRPr lang="ko-KR" altLang="en-US" sz="8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D9EF0AB-8F48-477F-906F-4DBB953EF3DD}"/>
              </a:ext>
            </a:extLst>
          </p:cNvPr>
          <p:cNvGrpSpPr/>
          <p:nvPr/>
        </p:nvGrpSpPr>
        <p:grpSpPr>
          <a:xfrm>
            <a:off x="2401765" y="3239975"/>
            <a:ext cx="6290174" cy="257409"/>
            <a:chOff x="2320561" y="4264863"/>
            <a:chExt cx="5201072" cy="25740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F5125D7-C764-43CD-87DE-DBF675836602}"/>
                </a:ext>
              </a:extLst>
            </p:cNvPr>
            <p:cNvSpPr txBox="1"/>
            <p:nvPr/>
          </p:nvSpPr>
          <p:spPr>
            <a:xfrm>
              <a:off x="2320561" y="4295661"/>
              <a:ext cx="525350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Namespace</a:t>
              </a:r>
              <a:endParaRPr lang="ko-KR" altLang="en-US" sz="800" b="1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E98555B-447D-4A43-9AA1-324775DE85F4}"/>
                </a:ext>
              </a:extLst>
            </p:cNvPr>
            <p:cNvSpPr/>
            <p:nvPr/>
          </p:nvSpPr>
          <p:spPr>
            <a:xfrm>
              <a:off x="3244958" y="4264863"/>
              <a:ext cx="4276675" cy="257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default</a:t>
              </a:r>
              <a:endParaRPr lang="ko-KR" altLang="en-US" sz="8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5DCF47F-2280-4410-9402-21C134F52F6B}"/>
              </a:ext>
            </a:extLst>
          </p:cNvPr>
          <p:cNvSpPr txBox="1"/>
          <p:nvPr/>
        </p:nvSpPr>
        <p:spPr>
          <a:xfrm>
            <a:off x="2401765" y="4271230"/>
            <a:ext cx="378877" cy="19581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800" b="1" dirty="0"/>
              <a:t>Labels</a:t>
            </a:r>
            <a:endParaRPr lang="ko-KR" altLang="en-US" sz="800" b="1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C644AB45-9437-4A0F-A57B-6A8025A63777}"/>
              </a:ext>
            </a:extLst>
          </p:cNvPr>
          <p:cNvSpPr/>
          <p:nvPr/>
        </p:nvSpPr>
        <p:spPr>
          <a:xfrm>
            <a:off x="3519731" y="4271230"/>
            <a:ext cx="766018" cy="1958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app: </a:t>
            </a:r>
            <a:r>
              <a:rPr lang="en-US" altLang="ko-KR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nginx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CC31682-0498-4868-9DCF-33721AB41C98}"/>
              </a:ext>
            </a:extLst>
          </p:cNvPr>
          <p:cNvSpPr/>
          <p:nvPr/>
        </p:nvSpPr>
        <p:spPr>
          <a:xfrm>
            <a:off x="4350764" y="4271230"/>
            <a:ext cx="1057261" cy="1958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selecter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nginx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D5190A-54FB-4D90-BD97-F9613AC549BE}"/>
              </a:ext>
            </a:extLst>
          </p:cNvPr>
          <p:cNvSpPr txBox="1"/>
          <p:nvPr/>
        </p:nvSpPr>
        <p:spPr>
          <a:xfrm>
            <a:off x="2401765" y="4559114"/>
            <a:ext cx="673830" cy="19581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800" b="1" dirty="0"/>
              <a:t>Annotations</a:t>
            </a:r>
            <a:endParaRPr lang="ko-KR" altLang="en-US" sz="800" b="1" dirty="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D5B90D2-188F-4D99-A541-CEE45C9DFADA}"/>
              </a:ext>
            </a:extLst>
          </p:cNvPr>
          <p:cNvSpPr/>
          <p:nvPr/>
        </p:nvSpPr>
        <p:spPr>
          <a:xfrm>
            <a:off x="3518680" y="4557060"/>
            <a:ext cx="2194145" cy="1874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deployment.Kubernetes.io/revision: 1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9E0CED9-619C-4A69-A65A-B51313B716AF}"/>
              </a:ext>
            </a:extLst>
          </p:cNvPr>
          <p:cNvGrpSpPr/>
          <p:nvPr/>
        </p:nvGrpSpPr>
        <p:grpSpPr>
          <a:xfrm>
            <a:off x="2401765" y="4836595"/>
            <a:ext cx="6290174" cy="257409"/>
            <a:chOff x="2320561" y="4264863"/>
            <a:chExt cx="5201072" cy="25740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C696682-730B-47A1-90D4-4DE7770AD8D0}"/>
                </a:ext>
              </a:extLst>
            </p:cNvPr>
            <p:cNvSpPr txBox="1"/>
            <p:nvPr/>
          </p:nvSpPr>
          <p:spPr>
            <a:xfrm>
              <a:off x="2320561" y="4295661"/>
              <a:ext cx="496190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Created At</a:t>
              </a:r>
              <a:endParaRPr lang="ko-KR" altLang="en-US" sz="800" b="1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E2C06D5-3219-46CF-A60D-B564160AEE2D}"/>
                </a:ext>
              </a:extLst>
            </p:cNvPr>
            <p:cNvSpPr/>
            <p:nvPr/>
          </p:nvSpPr>
          <p:spPr>
            <a:xfrm>
              <a:off x="3244958" y="4264863"/>
              <a:ext cx="4276675" cy="257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2021-10-21 14:23:56</a:t>
              </a:r>
              <a:endParaRPr lang="ko-KR" altLang="en-US" sz="8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F366EA46-A9E7-4BFD-AC1F-ED8B0B11B9D6}"/>
              </a:ext>
            </a:extLst>
          </p:cNvPr>
          <p:cNvGrpSpPr/>
          <p:nvPr/>
        </p:nvGrpSpPr>
        <p:grpSpPr>
          <a:xfrm>
            <a:off x="2401765" y="3586335"/>
            <a:ext cx="6290174" cy="257409"/>
            <a:chOff x="2320561" y="4264863"/>
            <a:chExt cx="5201072" cy="25740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3C14BA5-9A6F-4377-A9F3-FA3396BC5083}"/>
                </a:ext>
              </a:extLst>
            </p:cNvPr>
            <p:cNvSpPr txBox="1"/>
            <p:nvPr/>
          </p:nvSpPr>
          <p:spPr>
            <a:xfrm>
              <a:off x="2320561" y="4295661"/>
              <a:ext cx="212543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UID</a:t>
              </a:r>
              <a:endParaRPr lang="ko-KR" altLang="en-US" sz="800" b="1" dirty="0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17C8750E-B18C-4450-AF4D-51A5D838C814}"/>
                </a:ext>
              </a:extLst>
            </p:cNvPr>
            <p:cNvSpPr/>
            <p:nvPr/>
          </p:nvSpPr>
          <p:spPr>
            <a:xfrm>
              <a:off x="3244958" y="4264863"/>
              <a:ext cx="4276675" cy="257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56b4479a-0e09-4041-89a4-c13dadba4b7a</a:t>
              </a:r>
              <a:endParaRPr lang="ko-KR" altLang="en-US" sz="8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153DA98D-F42E-47F1-BB46-7EE4061A13AB}"/>
              </a:ext>
            </a:extLst>
          </p:cNvPr>
          <p:cNvSpPr txBox="1"/>
          <p:nvPr/>
        </p:nvSpPr>
        <p:spPr>
          <a:xfrm>
            <a:off x="2232776" y="5222714"/>
            <a:ext cx="747568" cy="19581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800" b="1" dirty="0"/>
              <a:t>Resource info</a:t>
            </a:r>
            <a:endParaRPr lang="ko-KR" altLang="en-US" sz="800" b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5BAEE1E-01FC-48E2-BB83-CF7120268284}"/>
              </a:ext>
            </a:extLst>
          </p:cNvPr>
          <p:cNvSpPr txBox="1"/>
          <p:nvPr/>
        </p:nvSpPr>
        <p:spPr>
          <a:xfrm>
            <a:off x="2207645" y="2637740"/>
            <a:ext cx="540780" cy="19581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800" b="1" dirty="0"/>
              <a:t>Metadata</a:t>
            </a:r>
            <a:endParaRPr lang="ko-KR" altLang="en-US" sz="800" b="1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9BECC1FA-22F1-4CAB-B87F-F2F41238AF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663039"/>
              </p:ext>
            </p:extLst>
          </p:nvPr>
        </p:nvGraphicFramePr>
        <p:xfrm>
          <a:off x="2478035" y="5444477"/>
          <a:ext cx="6213905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781">
                  <a:extLst>
                    <a:ext uri="{9D8B030D-6E8A-4147-A177-3AD203B41FA5}">
                      <a16:colId xmlns:a16="http://schemas.microsoft.com/office/drawing/2014/main" val="2780124408"/>
                    </a:ext>
                  </a:extLst>
                </a:gridCol>
                <a:gridCol w="1242781">
                  <a:extLst>
                    <a:ext uri="{9D8B030D-6E8A-4147-A177-3AD203B41FA5}">
                      <a16:colId xmlns:a16="http://schemas.microsoft.com/office/drawing/2014/main" val="1673497623"/>
                    </a:ext>
                  </a:extLst>
                </a:gridCol>
                <a:gridCol w="1242781">
                  <a:extLst>
                    <a:ext uri="{9D8B030D-6E8A-4147-A177-3AD203B41FA5}">
                      <a16:colId xmlns:a16="http://schemas.microsoft.com/office/drawing/2014/main" val="2400010382"/>
                    </a:ext>
                  </a:extLst>
                </a:gridCol>
                <a:gridCol w="1242781">
                  <a:extLst>
                    <a:ext uri="{9D8B030D-6E8A-4147-A177-3AD203B41FA5}">
                      <a16:colId xmlns:a16="http://schemas.microsoft.com/office/drawing/2014/main" val="2749815510"/>
                    </a:ext>
                  </a:extLst>
                </a:gridCol>
                <a:gridCol w="1242781">
                  <a:extLst>
                    <a:ext uri="{9D8B030D-6E8A-4147-A177-3AD203B41FA5}">
                      <a16:colId xmlns:a16="http://schemas.microsoft.com/office/drawing/2014/main" val="2545797336"/>
                    </a:ext>
                  </a:extLst>
                </a:gridCol>
              </a:tblGrid>
              <a:tr h="1701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Node</a:t>
                      </a:r>
                      <a:endParaRPr lang="ko-KR" altLang="en-US" sz="8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Status</a:t>
                      </a:r>
                      <a:endParaRPr lang="ko-KR" altLang="en-US" sz="8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IP</a:t>
                      </a:r>
                      <a:endParaRPr lang="ko-KR" altLang="en-US" sz="8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QoS Class</a:t>
                      </a:r>
                      <a:endParaRPr lang="ko-KR" altLang="en-US" sz="8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Restart</a:t>
                      </a:r>
                      <a:endParaRPr lang="ko-KR" altLang="en-US" sz="8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0165702"/>
                  </a:ext>
                </a:extLst>
              </a:tr>
              <a:tr h="1701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node3</a:t>
                      </a:r>
                      <a:endParaRPr lang="ko-KR" altLang="en-US" sz="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Running</a:t>
                      </a:r>
                      <a:endParaRPr lang="ko-KR" altLang="en-US" sz="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10.233.92.13</a:t>
                      </a:r>
                      <a:endParaRPr lang="ko-KR" altLang="en-US" sz="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BestEffort</a:t>
                      </a:r>
                      <a:endParaRPr lang="ko-KR" altLang="en-US" sz="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930687"/>
                  </a:ext>
                </a:extLst>
              </a:tr>
            </a:tbl>
          </a:graphicData>
        </a:graphic>
      </p:graphicFrame>
      <p:grpSp>
        <p:nvGrpSpPr>
          <p:cNvPr id="86" name="그룹 85">
            <a:extLst>
              <a:ext uri="{FF2B5EF4-FFF2-40B4-BE49-F238E27FC236}">
                <a16:creationId xmlns:a16="http://schemas.microsoft.com/office/drawing/2014/main" id="{75216D12-236B-4176-889F-B414A581BCBE}"/>
              </a:ext>
            </a:extLst>
          </p:cNvPr>
          <p:cNvGrpSpPr/>
          <p:nvPr/>
        </p:nvGrpSpPr>
        <p:grpSpPr>
          <a:xfrm>
            <a:off x="2401765" y="3925133"/>
            <a:ext cx="6290174" cy="257409"/>
            <a:chOff x="2320561" y="4264863"/>
            <a:chExt cx="5201072" cy="257409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398DAB1-B1FA-4D18-B13F-C39F417DF2A9}"/>
                </a:ext>
              </a:extLst>
            </p:cNvPr>
            <p:cNvSpPr txBox="1"/>
            <p:nvPr/>
          </p:nvSpPr>
          <p:spPr>
            <a:xfrm>
              <a:off x="2320561" y="4295661"/>
              <a:ext cx="310626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Image</a:t>
              </a:r>
              <a:endParaRPr lang="ko-KR" altLang="en-US" sz="800" b="1" dirty="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2A2582F9-F179-4D36-9FA3-1471C929793A}"/>
                </a:ext>
              </a:extLst>
            </p:cNvPr>
            <p:cNvSpPr/>
            <p:nvPr/>
          </p:nvSpPr>
          <p:spPr>
            <a:xfrm>
              <a:off x="3244958" y="4264863"/>
              <a:ext cx="4276675" cy="257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nginx:1.14.2</a:t>
              </a:r>
              <a:endParaRPr lang="ko-KR" altLang="en-US" sz="8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745B495-B47D-437F-AC49-57C011D34811}"/>
              </a:ext>
            </a:extLst>
          </p:cNvPr>
          <p:cNvSpPr/>
          <p:nvPr/>
        </p:nvSpPr>
        <p:spPr>
          <a:xfrm>
            <a:off x="2150702" y="2015417"/>
            <a:ext cx="6708157" cy="4788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자유형 98">
            <a:extLst>
              <a:ext uri="{FF2B5EF4-FFF2-40B4-BE49-F238E27FC236}">
                <a16:creationId xmlns:a16="http://schemas.microsoft.com/office/drawing/2014/main" id="{8B147098-66BA-4C4C-98D2-01310C4A7CD0}"/>
              </a:ext>
            </a:extLst>
          </p:cNvPr>
          <p:cNvSpPr/>
          <p:nvPr/>
        </p:nvSpPr>
        <p:spPr>
          <a:xfrm>
            <a:off x="2136875" y="6205841"/>
            <a:ext cx="6708157" cy="99440"/>
          </a:xfrm>
          <a:custGeom>
            <a:avLst/>
            <a:gdLst>
              <a:gd name="connsiteX0" fmla="*/ 0 w 4461831"/>
              <a:gd name="connsiteY0" fmla="*/ 297491 h 297491"/>
              <a:gd name="connsiteX1" fmla="*/ 528809 w 4461831"/>
              <a:gd name="connsiteY1" fmla="*/ 36 h 297491"/>
              <a:gd name="connsiteX2" fmla="*/ 1057619 w 4461831"/>
              <a:gd name="connsiteY2" fmla="*/ 275457 h 297491"/>
              <a:gd name="connsiteX3" fmla="*/ 1586429 w 4461831"/>
              <a:gd name="connsiteY3" fmla="*/ 11053 h 297491"/>
              <a:gd name="connsiteX4" fmla="*/ 2170323 w 4461831"/>
              <a:gd name="connsiteY4" fmla="*/ 275457 h 297491"/>
              <a:gd name="connsiteX5" fmla="*/ 2688115 w 4461831"/>
              <a:gd name="connsiteY5" fmla="*/ 22069 h 297491"/>
              <a:gd name="connsiteX6" fmla="*/ 3227942 w 4461831"/>
              <a:gd name="connsiteY6" fmla="*/ 286474 h 297491"/>
              <a:gd name="connsiteX7" fmla="*/ 3723701 w 4461831"/>
              <a:gd name="connsiteY7" fmla="*/ 11053 h 297491"/>
              <a:gd name="connsiteX8" fmla="*/ 4219460 w 4461831"/>
              <a:gd name="connsiteY8" fmla="*/ 275457 h 297491"/>
              <a:gd name="connsiteX9" fmla="*/ 4461831 w 4461831"/>
              <a:gd name="connsiteY9" fmla="*/ 33086 h 297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61831" h="297491">
                <a:moveTo>
                  <a:pt x="0" y="297491"/>
                </a:moveTo>
                <a:cubicBezTo>
                  <a:pt x="176269" y="150599"/>
                  <a:pt x="352539" y="3708"/>
                  <a:pt x="528809" y="36"/>
                </a:cubicBezTo>
                <a:cubicBezTo>
                  <a:pt x="705079" y="-3636"/>
                  <a:pt x="881349" y="273621"/>
                  <a:pt x="1057619" y="275457"/>
                </a:cubicBezTo>
                <a:cubicBezTo>
                  <a:pt x="1233889" y="277293"/>
                  <a:pt x="1400978" y="11053"/>
                  <a:pt x="1586429" y="11053"/>
                </a:cubicBezTo>
                <a:cubicBezTo>
                  <a:pt x="1771880" y="11053"/>
                  <a:pt x="1986709" y="273621"/>
                  <a:pt x="2170323" y="275457"/>
                </a:cubicBezTo>
                <a:cubicBezTo>
                  <a:pt x="2353937" y="277293"/>
                  <a:pt x="2511845" y="20233"/>
                  <a:pt x="2688115" y="22069"/>
                </a:cubicBezTo>
                <a:cubicBezTo>
                  <a:pt x="2864385" y="23905"/>
                  <a:pt x="3055344" y="288310"/>
                  <a:pt x="3227942" y="286474"/>
                </a:cubicBezTo>
                <a:cubicBezTo>
                  <a:pt x="3400540" y="284638"/>
                  <a:pt x="3558448" y="12889"/>
                  <a:pt x="3723701" y="11053"/>
                </a:cubicBezTo>
                <a:cubicBezTo>
                  <a:pt x="3888954" y="9217"/>
                  <a:pt x="4096438" y="271785"/>
                  <a:pt x="4219460" y="275457"/>
                </a:cubicBezTo>
                <a:cubicBezTo>
                  <a:pt x="4342482" y="279129"/>
                  <a:pt x="4406747" y="14725"/>
                  <a:pt x="4461831" y="33086"/>
                </a:cubicBezTo>
              </a:path>
            </a:pathLst>
          </a:custGeom>
          <a:ln w="28575" cmpd="dbl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텍스트 개체 틀 2">
            <a:extLst>
              <a:ext uri="{FF2B5EF4-FFF2-40B4-BE49-F238E27FC236}">
                <a16:creationId xmlns:a16="http://schemas.microsoft.com/office/drawing/2014/main" id="{4691CC9B-2571-4343-8AF4-12FB5DA25C67}"/>
              </a:ext>
            </a:extLst>
          </p:cNvPr>
          <p:cNvSpPr txBox="1">
            <a:spLocks/>
          </p:cNvSpPr>
          <p:nvPr/>
        </p:nvSpPr>
        <p:spPr>
          <a:xfrm>
            <a:off x="2160897" y="2088783"/>
            <a:ext cx="3229586" cy="337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nginx-deployment-66b6c</a:t>
            </a:r>
            <a:endParaRPr lang="ko-KR" altLang="en-US" sz="1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텍스트 개체 틀 2">
            <a:extLst>
              <a:ext uri="{FF2B5EF4-FFF2-40B4-BE49-F238E27FC236}">
                <a16:creationId xmlns:a16="http://schemas.microsoft.com/office/drawing/2014/main" id="{12499F35-DB52-4FD4-84E2-628B5F5F1F1E}"/>
              </a:ext>
            </a:extLst>
          </p:cNvPr>
          <p:cNvSpPr txBox="1">
            <a:spLocks/>
          </p:cNvSpPr>
          <p:nvPr/>
        </p:nvSpPr>
        <p:spPr>
          <a:xfrm>
            <a:off x="7655510" y="2096463"/>
            <a:ext cx="1075080" cy="337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Log    Console</a:t>
            </a:r>
            <a:endParaRPr lang="ko-KR" altLang="en-US" sz="1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F2518E3-7E89-4D12-A564-7678064B1C90}"/>
              </a:ext>
            </a:extLst>
          </p:cNvPr>
          <p:cNvSpPr/>
          <p:nvPr/>
        </p:nvSpPr>
        <p:spPr>
          <a:xfrm>
            <a:off x="1993347" y="2688152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C7686A5-75F5-4ADA-A0D9-05D0CA092AB8}"/>
              </a:ext>
            </a:extLst>
          </p:cNvPr>
          <p:cNvSpPr/>
          <p:nvPr/>
        </p:nvSpPr>
        <p:spPr>
          <a:xfrm>
            <a:off x="2047560" y="5116802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913D9F62-405B-4823-BE67-09EF943777C5}"/>
              </a:ext>
            </a:extLst>
          </p:cNvPr>
          <p:cNvSpPr/>
          <p:nvPr/>
        </p:nvSpPr>
        <p:spPr>
          <a:xfrm>
            <a:off x="7528632" y="1972973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4F363AA5-79DA-47E6-9F98-0831CF50B8D3}"/>
              </a:ext>
            </a:extLst>
          </p:cNvPr>
          <p:cNvSpPr/>
          <p:nvPr/>
        </p:nvSpPr>
        <p:spPr>
          <a:xfrm>
            <a:off x="8134058" y="1974691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val="195159638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BF458-4BAE-45A2-9F11-6B9C0861C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Workloads -&gt; Deployments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976754-FF66-4A34-A63B-19E06E5317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Workloads &gt; Pods &gt; nginx-deployment-66b6c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7FDE07-17C5-400D-A150-5B6C610961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Workloads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7A000A-DAEA-4CA9-AA1A-472E41E43FB5}"/>
              </a:ext>
            </a:extLst>
          </p:cNvPr>
          <p:cNvSpPr/>
          <p:nvPr/>
        </p:nvSpPr>
        <p:spPr>
          <a:xfrm>
            <a:off x="2150702" y="2015417"/>
            <a:ext cx="6708157" cy="462437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AF5B3E-5B96-426E-B23C-0EDF70C4BCDF}"/>
              </a:ext>
            </a:extLst>
          </p:cNvPr>
          <p:cNvSpPr/>
          <p:nvPr/>
        </p:nvSpPr>
        <p:spPr>
          <a:xfrm>
            <a:off x="201110" y="2688152"/>
            <a:ext cx="1720735" cy="25149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80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481BFA1-7789-4540-8FB4-FDFD2037B2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568508"/>
              </p:ext>
            </p:extLst>
          </p:nvPr>
        </p:nvGraphicFramePr>
        <p:xfrm>
          <a:off x="9202723" y="519394"/>
          <a:ext cx="2931202" cy="471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892">
                  <a:extLst>
                    <a:ext uri="{9D8B030D-6E8A-4147-A177-3AD203B41FA5}">
                      <a16:colId xmlns:a16="http://schemas.microsoft.com/office/drawing/2014/main" val="2670468418"/>
                    </a:ext>
                  </a:extLst>
                </a:gridCol>
                <a:gridCol w="629098">
                  <a:extLst>
                    <a:ext uri="{9D8B030D-6E8A-4147-A177-3AD203B41FA5}">
                      <a16:colId xmlns:a16="http://schemas.microsoft.com/office/drawing/2014/main" val="2221562890"/>
                    </a:ext>
                  </a:extLst>
                </a:gridCol>
                <a:gridCol w="2067212">
                  <a:extLst>
                    <a:ext uri="{9D8B030D-6E8A-4147-A177-3AD203B41FA5}">
                      <a16:colId xmlns:a16="http://schemas.microsoft.com/office/drawing/2014/main" val="69013095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Project name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PaaS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 포탈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9382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Workloads &gt; Pods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0707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 Definition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8267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Workloads/Pods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정의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Pods 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상세 정보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9965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35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Condition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(10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줄 넘어가면 </a:t>
                      </a:r>
                      <a:r>
                        <a:rPr lang="ko-KR" altLang="en-US" sz="800" b="0" i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페이징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처리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Type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표시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Status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표시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마지막 진단 시간 표시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마지막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트랜지션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시간 표시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이유 표시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메시지 표시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94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다음에 의해 제어됨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파드가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속한 컨트롤러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Name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표시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Type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표시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Pod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표시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Age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표시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이미지 표시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580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Persistent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Volume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Claim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(10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줄 넘어가면 </a:t>
                      </a:r>
                      <a:r>
                        <a:rPr lang="ko-KR" altLang="en-US" sz="800" b="0" i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페이징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처리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Name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표시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Status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표시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Volume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표시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Capacity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표시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Access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Modes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표시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Storage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Class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표시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Age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표시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261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178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445742"/>
                  </a:ext>
                </a:extLst>
              </a:tr>
            </a:tbl>
          </a:graphicData>
        </a:graphic>
      </p:graphicFrame>
      <p:sp>
        <p:nvSpPr>
          <p:cNvPr id="84" name="TextBox 83">
            <a:extLst>
              <a:ext uri="{FF2B5EF4-FFF2-40B4-BE49-F238E27FC236}">
                <a16:creationId xmlns:a16="http://schemas.microsoft.com/office/drawing/2014/main" id="{AFC3A8E8-9D88-4FE5-A8FF-F2313F93ABD6}"/>
              </a:ext>
            </a:extLst>
          </p:cNvPr>
          <p:cNvSpPr txBox="1"/>
          <p:nvPr/>
        </p:nvSpPr>
        <p:spPr>
          <a:xfrm>
            <a:off x="2236971" y="2572698"/>
            <a:ext cx="590474" cy="19581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800" b="1" dirty="0"/>
              <a:t>Condition </a:t>
            </a:r>
          </a:p>
        </p:txBody>
      </p:sp>
      <p:graphicFrame>
        <p:nvGraphicFramePr>
          <p:cNvPr id="85" name="표 6">
            <a:extLst>
              <a:ext uri="{FF2B5EF4-FFF2-40B4-BE49-F238E27FC236}">
                <a16:creationId xmlns:a16="http://schemas.microsoft.com/office/drawing/2014/main" id="{D9CFCC8B-E6C1-45F4-8664-1CEDE192E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406694"/>
              </p:ext>
            </p:extLst>
          </p:nvPr>
        </p:nvGraphicFramePr>
        <p:xfrm>
          <a:off x="2501035" y="2762010"/>
          <a:ext cx="6213906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651">
                  <a:extLst>
                    <a:ext uri="{9D8B030D-6E8A-4147-A177-3AD203B41FA5}">
                      <a16:colId xmlns:a16="http://schemas.microsoft.com/office/drawing/2014/main" val="2780124408"/>
                    </a:ext>
                  </a:extLst>
                </a:gridCol>
                <a:gridCol w="723587">
                  <a:extLst>
                    <a:ext uri="{9D8B030D-6E8A-4147-A177-3AD203B41FA5}">
                      <a16:colId xmlns:a16="http://schemas.microsoft.com/office/drawing/2014/main" val="1673497623"/>
                    </a:ext>
                  </a:extLst>
                </a:gridCol>
                <a:gridCol w="1049482">
                  <a:extLst>
                    <a:ext uri="{9D8B030D-6E8A-4147-A177-3AD203B41FA5}">
                      <a16:colId xmlns:a16="http://schemas.microsoft.com/office/drawing/2014/main" val="2400010382"/>
                    </a:ext>
                  </a:extLst>
                </a:gridCol>
                <a:gridCol w="1392381">
                  <a:extLst>
                    <a:ext uri="{9D8B030D-6E8A-4147-A177-3AD203B41FA5}">
                      <a16:colId xmlns:a16="http://schemas.microsoft.com/office/drawing/2014/main" val="2749815510"/>
                    </a:ext>
                  </a:extLst>
                </a:gridCol>
                <a:gridCol w="862446">
                  <a:extLst>
                    <a:ext uri="{9D8B030D-6E8A-4147-A177-3AD203B41FA5}">
                      <a16:colId xmlns:a16="http://schemas.microsoft.com/office/drawing/2014/main" val="2545797336"/>
                    </a:ext>
                  </a:extLst>
                </a:gridCol>
                <a:gridCol w="1150359">
                  <a:extLst>
                    <a:ext uri="{9D8B030D-6E8A-4147-A177-3AD203B41FA5}">
                      <a16:colId xmlns:a16="http://schemas.microsoft.com/office/drawing/2014/main" val="312652810"/>
                    </a:ext>
                  </a:extLst>
                </a:gridCol>
              </a:tblGrid>
              <a:tr h="1701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Type</a:t>
                      </a:r>
                      <a:endParaRPr lang="ko-KR" altLang="en-US" sz="8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Status</a:t>
                      </a:r>
                      <a:endParaRPr lang="ko-KR" altLang="en-US" sz="8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마지막 진단 시간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마지막 </a:t>
                      </a:r>
                      <a:r>
                        <a:rPr lang="ko-KR" altLang="en-US" sz="800" b="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트랜지션</a:t>
                      </a:r>
                      <a:r>
                        <a:rPr lang="ko-KR" altLang="en-US" sz="8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시간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이유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메시지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0165702"/>
                  </a:ext>
                </a:extLst>
              </a:tr>
              <a:tr h="1701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Initialized</a:t>
                      </a:r>
                      <a:endParaRPr lang="ko-KR" altLang="en-US" sz="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true</a:t>
                      </a:r>
                      <a:endParaRPr lang="ko-KR" altLang="en-US" sz="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-</a:t>
                      </a:r>
                      <a:endParaRPr lang="ko-KR" altLang="en-US" sz="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 months ago</a:t>
                      </a:r>
                      <a:endParaRPr lang="ko-KR" altLang="en-US" sz="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-</a:t>
                      </a:r>
                      <a:endParaRPr lang="ko-KR" altLang="en-US" sz="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-</a:t>
                      </a:r>
                      <a:endParaRPr lang="ko-KR" altLang="en-US" sz="8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930687"/>
                  </a:ext>
                </a:extLst>
              </a:tr>
              <a:tr h="1701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Ready</a:t>
                      </a:r>
                      <a:endParaRPr lang="ko-KR" altLang="en-US" sz="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true</a:t>
                      </a:r>
                      <a:endParaRPr lang="ko-KR" altLang="en-US" sz="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-</a:t>
                      </a:r>
                      <a:endParaRPr lang="ko-KR" altLang="en-US" sz="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4 hours ago</a:t>
                      </a:r>
                      <a:endParaRPr lang="ko-KR" altLang="en-US" sz="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-</a:t>
                      </a:r>
                      <a:endParaRPr lang="ko-KR" altLang="en-US" sz="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-</a:t>
                      </a:r>
                      <a:endParaRPr lang="ko-KR" altLang="en-US" sz="8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7476919"/>
                  </a:ext>
                </a:extLst>
              </a:tr>
              <a:tr h="1701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ContainersReady</a:t>
                      </a:r>
                      <a:endParaRPr lang="ko-KR" altLang="en-US" sz="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true</a:t>
                      </a:r>
                      <a:endParaRPr lang="ko-KR" altLang="en-US" sz="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-</a:t>
                      </a:r>
                      <a:endParaRPr lang="ko-KR" altLang="en-US" sz="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4 hours ago</a:t>
                      </a:r>
                      <a:endParaRPr lang="ko-KR" altLang="en-US" sz="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-</a:t>
                      </a:r>
                      <a:endParaRPr lang="ko-KR" altLang="en-US" sz="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-</a:t>
                      </a:r>
                      <a:endParaRPr lang="ko-KR" altLang="en-US" sz="8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495834"/>
                  </a:ext>
                </a:extLst>
              </a:tr>
              <a:tr h="1701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PodScheduled</a:t>
                      </a:r>
                      <a:endParaRPr lang="ko-KR" altLang="en-US" sz="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true</a:t>
                      </a:r>
                      <a:endParaRPr lang="ko-KR" altLang="en-US" sz="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-</a:t>
                      </a:r>
                      <a:endParaRPr lang="ko-KR" altLang="en-US" sz="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 months ago</a:t>
                      </a:r>
                      <a:endParaRPr lang="ko-KR" altLang="en-US" sz="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-</a:t>
                      </a:r>
                      <a:endParaRPr lang="ko-KR" altLang="en-US" sz="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-</a:t>
                      </a:r>
                      <a:endParaRPr lang="ko-KR" altLang="en-US" sz="8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2720690"/>
                  </a:ext>
                </a:extLst>
              </a:tr>
            </a:tbl>
          </a:graphicData>
        </a:graphic>
      </p:graphicFrame>
      <p:sp>
        <p:nvSpPr>
          <p:cNvPr id="89" name="직사각형 88">
            <a:extLst>
              <a:ext uri="{FF2B5EF4-FFF2-40B4-BE49-F238E27FC236}">
                <a16:creationId xmlns:a16="http://schemas.microsoft.com/office/drawing/2014/main" id="{715BFEDD-ECDF-4832-8AAE-434286B11147}"/>
              </a:ext>
            </a:extLst>
          </p:cNvPr>
          <p:cNvSpPr/>
          <p:nvPr/>
        </p:nvSpPr>
        <p:spPr>
          <a:xfrm>
            <a:off x="2150702" y="2015417"/>
            <a:ext cx="6708157" cy="4788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0" name="텍스트 개체 틀 2">
            <a:extLst>
              <a:ext uri="{FF2B5EF4-FFF2-40B4-BE49-F238E27FC236}">
                <a16:creationId xmlns:a16="http://schemas.microsoft.com/office/drawing/2014/main" id="{DA396CDA-DE22-4D98-9A85-94A00D3ACCC1}"/>
              </a:ext>
            </a:extLst>
          </p:cNvPr>
          <p:cNvSpPr txBox="1">
            <a:spLocks/>
          </p:cNvSpPr>
          <p:nvPr/>
        </p:nvSpPr>
        <p:spPr>
          <a:xfrm>
            <a:off x="2160897" y="2088783"/>
            <a:ext cx="3229586" cy="337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nginx-deployment-66b6c</a:t>
            </a:r>
            <a:endParaRPr lang="ko-KR" altLang="en-US" sz="1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1" name="텍스트 개체 틀 2">
            <a:extLst>
              <a:ext uri="{FF2B5EF4-FFF2-40B4-BE49-F238E27FC236}">
                <a16:creationId xmlns:a16="http://schemas.microsoft.com/office/drawing/2014/main" id="{11900166-518F-4270-B326-37630EE3FE5D}"/>
              </a:ext>
            </a:extLst>
          </p:cNvPr>
          <p:cNvSpPr txBox="1">
            <a:spLocks/>
          </p:cNvSpPr>
          <p:nvPr/>
        </p:nvSpPr>
        <p:spPr>
          <a:xfrm>
            <a:off x="7655510" y="2096463"/>
            <a:ext cx="1075080" cy="337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Log    Console</a:t>
            </a:r>
            <a:endParaRPr lang="ko-KR" altLang="en-US" sz="1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DCF7F30-544D-4613-8890-17C7437363DF}"/>
              </a:ext>
            </a:extLst>
          </p:cNvPr>
          <p:cNvSpPr txBox="1"/>
          <p:nvPr/>
        </p:nvSpPr>
        <p:spPr>
          <a:xfrm>
            <a:off x="2243669" y="5142907"/>
            <a:ext cx="1278161" cy="19581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800" b="1" dirty="0"/>
              <a:t>Persistent Volume Claim</a:t>
            </a:r>
            <a:endParaRPr lang="ko-KR" altLang="en-US" sz="800" b="1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380A5A-6ADE-4FF5-A0B1-3D3F497C2EE2}"/>
              </a:ext>
            </a:extLst>
          </p:cNvPr>
          <p:cNvSpPr txBox="1"/>
          <p:nvPr/>
        </p:nvSpPr>
        <p:spPr>
          <a:xfrm>
            <a:off x="2212496" y="3954351"/>
            <a:ext cx="967179" cy="19581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ko-KR" altLang="en-US" sz="800" b="1" dirty="0"/>
              <a:t>다음에 의해 제어됨</a:t>
            </a:r>
          </a:p>
        </p:txBody>
      </p:sp>
      <p:graphicFrame>
        <p:nvGraphicFramePr>
          <p:cNvPr id="94" name="표 6">
            <a:extLst>
              <a:ext uri="{FF2B5EF4-FFF2-40B4-BE49-F238E27FC236}">
                <a16:creationId xmlns:a16="http://schemas.microsoft.com/office/drawing/2014/main" id="{4142C79A-7091-48AD-9177-DE337A8263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632828"/>
              </p:ext>
            </p:extLst>
          </p:nvPr>
        </p:nvGraphicFramePr>
        <p:xfrm>
          <a:off x="2469047" y="4175139"/>
          <a:ext cx="6071465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556">
                  <a:extLst>
                    <a:ext uri="{9D8B030D-6E8A-4147-A177-3AD203B41FA5}">
                      <a16:colId xmlns:a16="http://schemas.microsoft.com/office/drawing/2014/main" val="2780124408"/>
                    </a:ext>
                  </a:extLst>
                </a:gridCol>
                <a:gridCol w="1319645">
                  <a:extLst>
                    <a:ext uri="{9D8B030D-6E8A-4147-A177-3AD203B41FA5}">
                      <a16:colId xmlns:a16="http://schemas.microsoft.com/office/drawing/2014/main" val="1673497623"/>
                    </a:ext>
                  </a:extLst>
                </a:gridCol>
                <a:gridCol w="945573">
                  <a:extLst>
                    <a:ext uri="{9D8B030D-6E8A-4147-A177-3AD203B41FA5}">
                      <a16:colId xmlns:a16="http://schemas.microsoft.com/office/drawing/2014/main" val="2400010382"/>
                    </a:ext>
                  </a:extLst>
                </a:gridCol>
                <a:gridCol w="1267691">
                  <a:extLst>
                    <a:ext uri="{9D8B030D-6E8A-4147-A177-3AD203B41FA5}">
                      <a16:colId xmlns:a16="http://schemas.microsoft.com/office/drawing/2014/main" val="2749815510"/>
                    </a:ext>
                  </a:extLst>
                </a:gridCol>
              </a:tblGrid>
              <a:tr h="1701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Name</a:t>
                      </a:r>
                      <a:endParaRPr lang="ko-KR" altLang="en-US" sz="8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Type</a:t>
                      </a:r>
                      <a:endParaRPr lang="ko-KR" altLang="en-US" sz="8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Pod</a:t>
                      </a:r>
                      <a:endParaRPr lang="ko-KR" altLang="en-US" sz="8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Age</a:t>
                      </a:r>
                      <a:endParaRPr lang="ko-KR" altLang="en-US" sz="8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0165702"/>
                  </a:ext>
                </a:extLst>
              </a:tr>
              <a:tr h="1701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Nginx-deployment-66b6c48</a:t>
                      </a:r>
                      <a:endParaRPr lang="ko-KR" altLang="en-US" sz="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replicaset</a:t>
                      </a:r>
                      <a:endParaRPr lang="ko-KR" altLang="en-US" sz="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3 / 3</a:t>
                      </a:r>
                      <a:endParaRPr lang="ko-KR" altLang="en-US" sz="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 months ago</a:t>
                      </a:r>
                      <a:endParaRPr lang="ko-KR" altLang="en-US" sz="8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930687"/>
                  </a:ext>
                </a:extLst>
              </a:tr>
              <a:tr h="170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이미지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7476919"/>
                  </a:ext>
                </a:extLst>
              </a:tr>
              <a:tr h="1701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nginx:1.14.2</a:t>
                      </a:r>
                      <a:endParaRPr lang="ko-KR" altLang="en-US" sz="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495834"/>
                  </a:ext>
                </a:extLst>
              </a:tr>
            </a:tbl>
          </a:graphicData>
        </a:graphic>
      </p:graphicFrame>
      <p:graphicFrame>
        <p:nvGraphicFramePr>
          <p:cNvPr id="95" name="표 6">
            <a:extLst>
              <a:ext uri="{FF2B5EF4-FFF2-40B4-BE49-F238E27FC236}">
                <a16:creationId xmlns:a16="http://schemas.microsoft.com/office/drawing/2014/main" id="{2F34EB6F-5C15-41C6-8F60-D1F54E6B87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302750"/>
              </p:ext>
            </p:extLst>
          </p:nvPr>
        </p:nvGraphicFramePr>
        <p:xfrm>
          <a:off x="2501035" y="5370127"/>
          <a:ext cx="6213906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5620">
                  <a:extLst>
                    <a:ext uri="{9D8B030D-6E8A-4147-A177-3AD203B41FA5}">
                      <a16:colId xmlns:a16="http://schemas.microsoft.com/office/drawing/2014/main" val="2780124408"/>
                    </a:ext>
                  </a:extLst>
                </a:gridCol>
                <a:gridCol w="675409">
                  <a:extLst>
                    <a:ext uri="{9D8B030D-6E8A-4147-A177-3AD203B41FA5}">
                      <a16:colId xmlns:a16="http://schemas.microsoft.com/office/drawing/2014/main" val="1673497623"/>
                    </a:ext>
                  </a:extLst>
                </a:gridCol>
                <a:gridCol w="1267691">
                  <a:extLst>
                    <a:ext uri="{9D8B030D-6E8A-4147-A177-3AD203B41FA5}">
                      <a16:colId xmlns:a16="http://schemas.microsoft.com/office/drawing/2014/main" val="2400010382"/>
                    </a:ext>
                  </a:extLst>
                </a:gridCol>
                <a:gridCol w="852054">
                  <a:extLst>
                    <a:ext uri="{9D8B030D-6E8A-4147-A177-3AD203B41FA5}">
                      <a16:colId xmlns:a16="http://schemas.microsoft.com/office/drawing/2014/main" val="2749815510"/>
                    </a:ext>
                  </a:extLst>
                </a:gridCol>
                <a:gridCol w="862446">
                  <a:extLst>
                    <a:ext uri="{9D8B030D-6E8A-4147-A177-3AD203B41FA5}">
                      <a16:colId xmlns:a16="http://schemas.microsoft.com/office/drawing/2014/main" val="2545797336"/>
                    </a:ext>
                  </a:extLst>
                </a:gridCol>
                <a:gridCol w="955963">
                  <a:extLst>
                    <a:ext uri="{9D8B030D-6E8A-4147-A177-3AD203B41FA5}">
                      <a16:colId xmlns:a16="http://schemas.microsoft.com/office/drawing/2014/main" val="312652810"/>
                    </a:ext>
                  </a:extLst>
                </a:gridCol>
                <a:gridCol w="734723">
                  <a:extLst>
                    <a:ext uri="{9D8B030D-6E8A-4147-A177-3AD203B41FA5}">
                      <a16:colId xmlns:a16="http://schemas.microsoft.com/office/drawing/2014/main" val="1195317852"/>
                    </a:ext>
                  </a:extLst>
                </a:gridCol>
              </a:tblGrid>
              <a:tr h="1701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Name</a:t>
                      </a:r>
                      <a:endParaRPr lang="ko-KR" altLang="en-US" sz="8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Status</a:t>
                      </a:r>
                      <a:endParaRPr lang="ko-KR" altLang="en-US" sz="8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Volume</a:t>
                      </a:r>
                      <a:endParaRPr lang="ko-KR" altLang="en-US" sz="8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Capacity</a:t>
                      </a:r>
                      <a:endParaRPr lang="ko-KR" altLang="en-US" sz="8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Access Modes</a:t>
                      </a:r>
                      <a:endParaRPr lang="ko-KR" altLang="en-US" sz="8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Storage Class</a:t>
                      </a:r>
                      <a:endParaRPr lang="ko-KR" altLang="en-US" sz="8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Age</a:t>
                      </a:r>
                      <a:endParaRPr lang="ko-KR" altLang="en-US" sz="8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0165702"/>
                  </a:ext>
                </a:extLst>
              </a:tr>
              <a:tr h="1701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nginx-pvc</a:t>
                      </a:r>
                      <a:endParaRPr lang="ko-KR" altLang="en-US" sz="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Bound</a:t>
                      </a:r>
                      <a:endParaRPr lang="ko-KR" altLang="en-US" sz="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pvc-38jfj3jsbf-svs</a:t>
                      </a:r>
                      <a:endParaRPr lang="ko-KR" altLang="en-US" sz="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250Gi</a:t>
                      </a:r>
                      <a:endParaRPr lang="ko-KR" altLang="en-US" sz="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ReadWrite</a:t>
                      </a:r>
                      <a:endParaRPr lang="ko-KR" altLang="en-US" sz="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nfs</a:t>
                      </a:r>
                      <a:r>
                        <a:rPr lang="en-US" altLang="ko-KR" sz="800" dirty="0"/>
                        <a:t>-client</a:t>
                      </a:r>
                      <a:endParaRPr lang="ko-KR" altLang="en-US" sz="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a minute</a:t>
                      </a:r>
                      <a:endParaRPr lang="ko-KR" altLang="en-US" sz="8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930687"/>
                  </a:ext>
                </a:extLst>
              </a:tr>
              <a:tr h="1701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conf-web1</a:t>
                      </a:r>
                      <a:endParaRPr lang="ko-KR" altLang="en-US" sz="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Bound</a:t>
                      </a:r>
                      <a:endParaRPr lang="ko-KR" altLang="en-US" sz="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Pvc-bkek2jsj-fwksj</a:t>
                      </a:r>
                      <a:endParaRPr lang="ko-KR" altLang="en-US" sz="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1Gi</a:t>
                      </a:r>
                      <a:endParaRPr lang="ko-KR" altLang="en-US" sz="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ReadWrite</a:t>
                      </a:r>
                      <a:endParaRPr lang="ko-KR" altLang="en-US" sz="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nfs</a:t>
                      </a:r>
                      <a:r>
                        <a:rPr lang="en-US" altLang="ko-KR" sz="800" dirty="0"/>
                        <a:t>-client</a:t>
                      </a:r>
                      <a:endParaRPr lang="ko-KR" altLang="en-US" sz="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19 hours</a:t>
                      </a:r>
                      <a:endParaRPr lang="ko-KR" altLang="en-US" sz="8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7476919"/>
                  </a:ext>
                </a:extLst>
              </a:tr>
            </a:tbl>
          </a:graphicData>
        </a:graphic>
      </p:graphicFrame>
      <p:sp>
        <p:nvSpPr>
          <p:cNvPr id="96" name="타원 95">
            <a:extLst>
              <a:ext uri="{FF2B5EF4-FFF2-40B4-BE49-F238E27FC236}">
                <a16:creationId xmlns:a16="http://schemas.microsoft.com/office/drawing/2014/main" id="{E71C9AA4-A551-4D98-B005-865434DE510F}"/>
              </a:ext>
            </a:extLst>
          </p:cNvPr>
          <p:cNvSpPr/>
          <p:nvPr/>
        </p:nvSpPr>
        <p:spPr>
          <a:xfrm>
            <a:off x="1997981" y="2503563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62BB83E1-6C99-4BCC-A995-960BBF73DC8B}"/>
              </a:ext>
            </a:extLst>
          </p:cNvPr>
          <p:cNvSpPr/>
          <p:nvPr/>
        </p:nvSpPr>
        <p:spPr>
          <a:xfrm>
            <a:off x="2012050" y="3891200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D3A4B990-9D92-453D-83DD-9CB72BEC01D1}"/>
              </a:ext>
            </a:extLst>
          </p:cNvPr>
          <p:cNvSpPr/>
          <p:nvPr/>
        </p:nvSpPr>
        <p:spPr>
          <a:xfrm>
            <a:off x="2021705" y="5077039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val="22026182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BF458-4BAE-45A2-9F11-6B9C0861C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Workloads -&gt; Deployments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976754-FF66-4A34-A63B-19E06E5317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Workloads &gt; Pods &gt; nginx-deployment-66b6c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7FDE07-17C5-400D-A150-5B6C610961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Workloads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7A000A-DAEA-4CA9-AA1A-472E41E43FB5}"/>
              </a:ext>
            </a:extLst>
          </p:cNvPr>
          <p:cNvSpPr/>
          <p:nvPr/>
        </p:nvSpPr>
        <p:spPr>
          <a:xfrm>
            <a:off x="2150702" y="2015417"/>
            <a:ext cx="6708157" cy="4437338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AF5B3E-5B96-426E-B23C-0EDF70C4BCDF}"/>
              </a:ext>
            </a:extLst>
          </p:cNvPr>
          <p:cNvSpPr/>
          <p:nvPr/>
        </p:nvSpPr>
        <p:spPr>
          <a:xfrm>
            <a:off x="201110" y="2688152"/>
            <a:ext cx="1720735" cy="25149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80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481BFA1-7789-4540-8FB4-FDFD2037B2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272491"/>
              </p:ext>
            </p:extLst>
          </p:nvPr>
        </p:nvGraphicFramePr>
        <p:xfrm>
          <a:off x="9202723" y="519394"/>
          <a:ext cx="2931202" cy="240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892">
                  <a:extLst>
                    <a:ext uri="{9D8B030D-6E8A-4147-A177-3AD203B41FA5}">
                      <a16:colId xmlns:a16="http://schemas.microsoft.com/office/drawing/2014/main" val="2670468418"/>
                    </a:ext>
                  </a:extLst>
                </a:gridCol>
                <a:gridCol w="629098">
                  <a:extLst>
                    <a:ext uri="{9D8B030D-6E8A-4147-A177-3AD203B41FA5}">
                      <a16:colId xmlns:a16="http://schemas.microsoft.com/office/drawing/2014/main" val="2221562890"/>
                    </a:ext>
                  </a:extLst>
                </a:gridCol>
                <a:gridCol w="2067212">
                  <a:extLst>
                    <a:ext uri="{9D8B030D-6E8A-4147-A177-3AD203B41FA5}">
                      <a16:colId xmlns:a16="http://schemas.microsoft.com/office/drawing/2014/main" val="69013095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Project name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PaaS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 포탈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9382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Workloads &gt; Pods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0707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 Definition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8267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Workloads/Pods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정의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Pods 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상세 정보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9965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35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로그 화면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94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로그 다운로드 버튼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 클릭 시 로그파일 다운로드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580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닫기 버튼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 클릭 시 이전 화면으로 이동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261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178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445742"/>
                  </a:ext>
                </a:extLst>
              </a:tr>
            </a:tbl>
          </a:graphicData>
        </a:graphic>
      </p:graphicFrame>
      <p:sp>
        <p:nvSpPr>
          <p:cNvPr id="89" name="직사각형 88">
            <a:extLst>
              <a:ext uri="{FF2B5EF4-FFF2-40B4-BE49-F238E27FC236}">
                <a16:creationId xmlns:a16="http://schemas.microsoft.com/office/drawing/2014/main" id="{715BFEDD-ECDF-4832-8AAE-434286B11147}"/>
              </a:ext>
            </a:extLst>
          </p:cNvPr>
          <p:cNvSpPr/>
          <p:nvPr/>
        </p:nvSpPr>
        <p:spPr>
          <a:xfrm>
            <a:off x="2150702" y="2015417"/>
            <a:ext cx="6708157" cy="4788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0" name="텍스트 개체 틀 2">
            <a:extLst>
              <a:ext uri="{FF2B5EF4-FFF2-40B4-BE49-F238E27FC236}">
                <a16:creationId xmlns:a16="http://schemas.microsoft.com/office/drawing/2014/main" id="{DA396CDA-DE22-4D98-9A85-94A00D3ACCC1}"/>
              </a:ext>
            </a:extLst>
          </p:cNvPr>
          <p:cNvSpPr txBox="1">
            <a:spLocks/>
          </p:cNvSpPr>
          <p:nvPr/>
        </p:nvSpPr>
        <p:spPr>
          <a:xfrm>
            <a:off x="2160897" y="2088783"/>
            <a:ext cx="3229586" cy="337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nginx-deployment-66b6c &gt; Log</a:t>
            </a:r>
            <a:endParaRPr lang="ko-KR" altLang="en-US" sz="1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6170144-5145-4C7B-946E-2046AA3DF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897" y="2494245"/>
            <a:ext cx="6697962" cy="3661553"/>
          </a:xfrm>
          <a:prstGeom prst="rect">
            <a:avLst/>
          </a:prstGeom>
        </p:spPr>
      </p:pic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AF7925C7-B7DE-4D42-9F8A-ABAB5F9123D7}"/>
              </a:ext>
            </a:extLst>
          </p:cNvPr>
          <p:cNvSpPr txBox="1">
            <a:spLocks/>
          </p:cNvSpPr>
          <p:nvPr/>
        </p:nvSpPr>
        <p:spPr>
          <a:xfrm>
            <a:off x="7013864" y="2096463"/>
            <a:ext cx="1716726" cy="337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Download    Close</a:t>
            </a:r>
            <a:endParaRPr lang="ko-KR" altLang="en-US" sz="1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94FDA93-A27C-431A-B252-B76B8105431E}"/>
              </a:ext>
            </a:extLst>
          </p:cNvPr>
          <p:cNvSpPr/>
          <p:nvPr/>
        </p:nvSpPr>
        <p:spPr>
          <a:xfrm>
            <a:off x="2021705" y="2567612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C5AD09A-1851-4E8B-ADD9-EEDE088074B9}"/>
              </a:ext>
            </a:extLst>
          </p:cNvPr>
          <p:cNvSpPr/>
          <p:nvPr/>
        </p:nvSpPr>
        <p:spPr>
          <a:xfrm>
            <a:off x="7379951" y="1955228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E56E493-C5AD-42A4-A53E-07BABB1FD95C}"/>
              </a:ext>
            </a:extLst>
          </p:cNvPr>
          <p:cNvSpPr/>
          <p:nvPr/>
        </p:nvSpPr>
        <p:spPr>
          <a:xfrm>
            <a:off x="8311459" y="1972973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val="237770398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BF458-4BAE-45A2-9F11-6B9C0861C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Workloads -&gt; Deployments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976754-FF66-4A34-A63B-19E06E5317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Workloads &gt; Pods &gt; nginx-deployment-66b6c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7FDE07-17C5-400D-A150-5B6C610961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Workloads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7A000A-DAEA-4CA9-AA1A-472E41E43FB5}"/>
              </a:ext>
            </a:extLst>
          </p:cNvPr>
          <p:cNvSpPr/>
          <p:nvPr/>
        </p:nvSpPr>
        <p:spPr>
          <a:xfrm>
            <a:off x="2150702" y="2015417"/>
            <a:ext cx="6708157" cy="4437339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AF5B3E-5B96-426E-B23C-0EDF70C4BCDF}"/>
              </a:ext>
            </a:extLst>
          </p:cNvPr>
          <p:cNvSpPr/>
          <p:nvPr/>
        </p:nvSpPr>
        <p:spPr>
          <a:xfrm>
            <a:off x="201110" y="2688152"/>
            <a:ext cx="1720735" cy="25149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80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481BFA1-7789-4540-8FB4-FDFD2037B2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265177"/>
              </p:ext>
            </p:extLst>
          </p:nvPr>
        </p:nvGraphicFramePr>
        <p:xfrm>
          <a:off x="9202723" y="519394"/>
          <a:ext cx="2931202" cy="2524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892">
                  <a:extLst>
                    <a:ext uri="{9D8B030D-6E8A-4147-A177-3AD203B41FA5}">
                      <a16:colId xmlns:a16="http://schemas.microsoft.com/office/drawing/2014/main" val="2670468418"/>
                    </a:ext>
                  </a:extLst>
                </a:gridCol>
                <a:gridCol w="629098">
                  <a:extLst>
                    <a:ext uri="{9D8B030D-6E8A-4147-A177-3AD203B41FA5}">
                      <a16:colId xmlns:a16="http://schemas.microsoft.com/office/drawing/2014/main" val="2221562890"/>
                    </a:ext>
                  </a:extLst>
                </a:gridCol>
                <a:gridCol w="2067212">
                  <a:extLst>
                    <a:ext uri="{9D8B030D-6E8A-4147-A177-3AD203B41FA5}">
                      <a16:colId xmlns:a16="http://schemas.microsoft.com/office/drawing/2014/main" val="69013095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Project name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PaaS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 포탈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9382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Workloads &gt; Pods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0707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 Definition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8267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Workloads/Pods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정의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Pods 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상세 정보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9965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35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Console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웹 콘솔을 이용하여 해당 터미널에 접속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Input/Output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 가능해야 함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94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닫기 버튼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 클릭 시 이전 화면으로 이동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580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261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178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445742"/>
                  </a:ext>
                </a:extLst>
              </a:tr>
            </a:tbl>
          </a:graphicData>
        </a:graphic>
      </p:graphicFrame>
      <p:sp>
        <p:nvSpPr>
          <p:cNvPr id="89" name="직사각형 88">
            <a:extLst>
              <a:ext uri="{FF2B5EF4-FFF2-40B4-BE49-F238E27FC236}">
                <a16:creationId xmlns:a16="http://schemas.microsoft.com/office/drawing/2014/main" id="{715BFEDD-ECDF-4832-8AAE-434286B11147}"/>
              </a:ext>
            </a:extLst>
          </p:cNvPr>
          <p:cNvSpPr/>
          <p:nvPr/>
        </p:nvSpPr>
        <p:spPr>
          <a:xfrm>
            <a:off x="2150702" y="2015417"/>
            <a:ext cx="6708157" cy="4788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0" name="텍스트 개체 틀 2">
            <a:extLst>
              <a:ext uri="{FF2B5EF4-FFF2-40B4-BE49-F238E27FC236}">
                <a16:creationId xmlns:a16="http://schemas.microsoft.com/office/drawing/2014/main" id="{DA396CDA-DE22-4D98-9A85-94A00D3ACCC1}"/>
              </a:ext>
            </a:extLst>
          </p:cNvPr>
          <p:cNvSpPr txBox="1">
            <a:spLocks/>
          </p:cNvSpPr>
          <p:nvPr/>
        </p:nvSpPr>
        <p:spPr>
          <a:xfrm>
            <a:off x="2160897" y="2088783"/>
            <a:ext cx="3229586" cy="337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nginx-deployment-66b6c &gt; Console</a:t>
            </a:r>
            <a:endParaRPr lang="ko-KR" altLang="en-US" sz="1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CCC75A-5E57-486B-A042-9D522B6A9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288" y="2515028"/>
            <a:ext cx="6702381" cy="3937728"/>
          </a:xfrm>
          <a:prstGeom prst="rect">
            <a:avLst/>
          </a:prstGeom>
        </p:spPr>
      </p:pic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374FB992-1713-4C70-B881-81868B48DA87}"/>
              </a:ext>
            </a:extLst>
          </p:cNvPr>
          <p:cNvSpPr txBox="1">
            <a:spLocks/>
          </p:cNvSpPr>
          <p:nvPr/>
        </p:nvSpPr>
        <p:spPr>
          <a:xfrm>
            <a:off x="7013864" y="2096463"/>
            <a:ext cx="1716726" cy="337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Close</a:t>
            </a:r>
            <a:endParaRPr lang="ko-KR" altLang="en-US" sz="1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2705130-9888-4A93-B97D-8DB514BDEEE5}"/>
              </a:ext>
            </a:extLst>
          </p:cNvPr>
          <p:cNvSpPr/>
          <p:nvPr/>
        </p:nvSpPr>
        <p:spPr>
          <a:xfrm>
            <a:off x="2021705" y="2567612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6440F0F-B3B6-434A-82AC-789986576407}"/>
              </a:ext>
            </a:extLst>
          </p:cNvPr>
          <p:cNvSpPr/>
          <p:nvPr/>
        </p:nvSpPr>
        <p:spPr>
          <a:xfrm>
            <a:off x="8142646" y="2015417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val="425614678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B971C9E5-9573-4A83-B989-079BA3F29553}"/>
              </a:ext>
            </a:extLst>
          </p:cNvPr>
          <p:cNvSpPr/>
          <p:nvPr/>
        </p:nvSpPr>
        <p:spPr>
          <a:xfrm>
            <a:off x="2150702" y="2025807"/>
            <a:ext cx="6708157" cy="39938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4EBF458-4BAE-45A2-9F11-6B9C0861C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Workloads -&gt; Replica Sets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976754-FF66-4A34-A63B-19E06E5317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Workloads &gt; Replica</a:t>
            </a:r>
            <a:r>
              <a:rPr lang="ko-KR" altLang="en-US" dirty="0"/>
              <a:t> </a:t>
            </a:r>
            <a:r>
              <a:rPr lang="en-US" altLang="ko-KR" dirty="0"/>
              <a:t>Sets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7FDE07-17C5-400D-A150-5B6C610961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Workloads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7A000A-DAEA-4CA9-AA1A-472E41E43FB5}"/>
              </a:ext>
            </a:extLst>
          </p:cNvPr>
          <p:cNvSpPr/>
          <p:nvPr/>
        </p:nvSpPr>
        <p:spPr>
          <a:xfrm>
            <a:off x="2150702" y="2539140"/>
            <a:ext cx="6708157" cy="399389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AF5B3E-5B96-426E-B23C-0EDF70C4BCDF}"/>
              </a:ext>
            </a:extLst>
          </p:cNvPr>
          <p:cNvSpPr/>
          <p:nvPr/>
        </p:nvSpPr>
        <p:spPr>
          <a:xfrm>
            <a:off x="201110" y="3436299"/>
            <a:ext cx="1720735" cy="25149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80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AF0F707-496E-4BAA-A73A-202BC769D191}"/>
              </a:ext>
            </a:extLst>
          </p:cNvPr>
          <p:cNvGrpSpPr/>
          <p:nvPr/>
        </p:nvGrpSpPr>
        <p:grpSpPr>
          <a:xfrm>
            <a:off x="2369877" y="2169221"/>
            <a:ext cx="1279033" cy="222935"/>
            <a:chOff x="2313640" y="4193815"/>
            <a:chExt cx="1279033" cy="22293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FE7ECB8-4C3E-489B-82B3-315A73631E1F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Project-1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C8CE615-BA8B-43E2-8290-80A0513C9CAF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C97906E-2398-4828-A28E-525F8721819B}"/>
              </a:ext>
            </a:extLst>
          </p:cNvPr>
          <p:cNvGrpSpPr/>
          <p:nvPr/>
        </p:nvGrpSpPr>
        <p:grpSpPr>
          <a:xfrm>
            <a:off x="3678201" y="2174523"/>
            <a:ext cx="1279033" cy="222935"/>
            <a:chOff x="2313640" y="4193815"/>
            <a:chExt cx="1279033" cy="22293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0438A02-725C-47DB-9CB1-5FDF9337D004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Cluster-1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C6847D5-8DF1-41FB-BF47-4811317DC82F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E0C9060-70A8-476D-A727-56E59C5D3E6E}"/>
              </a:ext>
            </a:extLst>
          </p:cNvPr>
          <p:cNvGrpSpPr/>
          <p:nvPr/>
        </p:nvGrpSpPr>
        <p:grpSpPr>
          <a:xfrm>
            <a:off x="4975630" y="2169221"/>
            <a:ext cx="1279033" cy="222935"/>
            <a:chOff x="2313640" y="4193815"/>
            <a:chExt cx="1279033" cy="222935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229B2E4-98ED-47C1-A006-F42844EA382D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all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5111BEB-D5BB-4EA5-BEC8-A1909A27641A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15505D9C-0C94-4FE6-B970-B0B46C7B6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519264"/>
              </p:ext>
            </p:extLst>
          </p:nvPr>
        </p:nvGraphicFramePr>
        <p:xfrm>
          <a:off x="2369877" y="2608020"/>
          <a:ext cx="6254578" cy="14791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1632">
                  <a:extLst>
                    <a:ext uri="{9D8B030D-6E8A-4147-A177-3AD203B41FA5}">
                      <a16:colId xmlns:a16="http://schemas.microsoft.com/office/drawing/2014/main" val="2933535574"/>
                    </a:ext>
                  </a:extLst>
                </a:gridCol>
                <a:gridCol w="966355">
                  <a:extLst>
                    <a:ext uri="{9D8B030D-6E8A-4147-A177-3AD203B41FA5}">
                      <a16:colId xmlns:a16="http://schemas.microsoft.com/office/drawing/2014/main" val="1330508425"/>
                    </a:ext>
                  </a:extLst>
                </a:gridCol>
                <a:gridCol w="841663">
                  <a:extLst>
                    <a:ext uri="{9D8B030D-6E8A-4147-A177-3AD203B41FA5}">
                      <a16:colId xmlns:a16="http://schemas.microsoft.com/office/drawing/2014/main" val="2546740543"/>
                    </a:ext>
                  </a:extLst>
                </a:gridCol>
                <a:gridCol w="561109">
                  <a:extLst>
                    <a:ext uri="{9D8B030D-6E8A-4147-A177-3AD203B41FA5}">
                      <a16:colId xmlns:a16="http://schemas.microsoft.com/office/drawing/2014/main" val="657365898"/>
                    </a:ext>
                  </a:extLst>
                </a:gridCol>
                <a:gridCol w="1534317">
                  <a:extLst>
                    <a:ext uri="{9D8B030D-6E8A-4147-A177-3AD203B41FA5}">
                      <a16:colId xmlns:a16="http://schemas.microsoft.com/office/drawing/2014/main" val="897419865"/>
                    </a:ext>
                  </a:extLst>
                </a:gridCol>
                <a:gridCol w="959502">
                  <a:extLst>
                    <a:ext uri="{9D8B030D-6E8A-4147-A177-3AD203B41FA5}">
                      <a16:colId xmlns:a16="http://schemas.microsoft.com/office/drawing/2014/main" val="749411941"/>
                    </a:ext>
                  </a:extLst>
                </a:gridCol>
              </a:tblGrid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Name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Namespace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Label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Pod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Image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Age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02643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k8sss-deploy-7928748eex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default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type: k8s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1/1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registry.proje123:1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 days ago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93917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lmlmlm-deploy-6fue944c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default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type: k8s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1/1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Rrvvww:123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50 minutes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623477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nginxt-deployment-1exfff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default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app: tomcat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3/3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nginx:1.14.2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 days ago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262435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tomcat-deployment-2vvee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default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app: tomcat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3/3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tomcat:8.5.12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 days ago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526753"/>
                  </a:ext>
                </a:extLst>
              </a:tr>
            </a:tbl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C7CEE6C1-18A4-4550-BBBD-25C5FA8E4AC6}"/>
              </a:ext>
            </a:extLst>
          </p:cNvPr>
          <p:cNvSpPr txBox="1"/>
          <p:nvPr/>
        </p:nvSpPr>
        <p:spPr>
          <a:xfrm>
            <a:off x="5004662" y="6145064"/>
            <a:ext cx="12811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&lt; 1 . 2 . 3 . 4 . 5 &gt;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949A4D71-3F0E-450D-B86A-29EE55A68091}"/>
              </a:ext>
            </a:extLst>
          </p:cNvPr>
          <p:cNvSpPr/>
          <p:nvPr/>
        </p:nvSpPr>
        <p:spPr>
          <a:xfrm>
            <a:off x="4932084" y="6039158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2913F17-AF80-4094-8CBE-6A7D6B184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081513"/>
              </p:ext>
            </p:extLst>
          </p:nvPr>
        </p:nvGraphicFramePr>
        <p:xfrm>
          <a:off x="9202723" y="519394"/>
          <a:ext cx="2931202" cy="2158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892">
                  <a:extLst>
                    <a:ext uri="{9D8B030D-6E8A-4147-A177-3AD203B41FA5}">
                      <a16:colId xmlns:a16="http://schemas.microsoft.com/office/drawing/2014/main" val="2670468418"/>
                    </a:ext>
                  </a:extLst>
                </a:gridCol>
                <a:gridCol w="629098">
                  <a:extLst>
                    <a:ext uri="{9D8B030D-6E8A-4147-A177-3AD203B41FA5}">
                      <a16:colId xmlns:a16="http://schemas.microsoft.com/office/drawing/2014/main" val="2221562890"/>
                    </a:ext>
                  </a:extLst>
                </a:gridCol>
                <a:gridCol w="2067212">
                  <a:extLst>
                    <a:ext uri="{9D8B030D-6E8A-4147-A177-3AD203B41FA5}">
                      <a16:colId xmlns:a16="http://schemas.microsoft.com/office/drawing/2014/main" val="69013095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Project name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PaaS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 포탈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9382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Workloads &gt; Replica Sets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0707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 Definition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8267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Workloads/Replica Sets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정의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Replica Sets 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리스트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9965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35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94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580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261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178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445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627537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BF458-4BAE-45A2-9F11-6B9C0861C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Workloads -&gt; Replica Sets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976754-FF66-4A34-A63B-19E06E5317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Workloads &gt; Replica</a:t>
            </a:r>
            <a:r>
              <a:rPr lang="ko-KR" altLang="en-US" dirty="0"/>
              <a:t> </a:t>
            </a:r>
            <a:r>
              <a:rPr lang="en-US" altLang="ko-KR" dirty="0"/>
              <a:t>Sets &gt; nginx-deployment-66b6c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7FDE07-17C5-400D-A150-5B6C610961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Workloads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7A000A-DAEA-4CA9-AA1A-472E41E43FB5}"/>
              </a:ext>
            </a:extLst>
          </p:cNvPr>
          <p:cNvSpPr/>
          <p:nvPr/>
        </p:nvSpPr>
        <p:spPr>
          <a:xfrm>
            <a:off x="2150702" y="2015417"/>
            <a:ext cx="6708157" cy="439577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AF5B3E-5B96-426E-B23C-0EDF70C4BCDF}"/>
              </a:ext>
            </a:extLst>
          </p:cNvPr>
          <p:cNvSpPr/>
          <p:nvPr/>
        </p:nvSpPr>
        <p:spPr>
          <a:xfrm>
            <a:off x="201110" y="2688152"/>
            <a:ext cx="1720735" cy="25149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80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7D78151-8EA4-4CDA-A471-A36067EDAF93}"/>
              </a:ext>
            </a:extLst>
          </p:cNvPr>
          <p:cNvGrpSpPr/>
          <p:nvPr/>
        </p:nvGrpSpPr>
        <p:grpSpPr>
          <a:xfrm>
            <a:off x="2401766" y="2900887"/>
            <a:ext cx="6290174" cy="257409"/>
            <a:chOff x="2320561" y="4264863"/>
            <a:chExt cx="5201072" cy="25740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D94AB36-500C-43A6-95F8-18C2F8F0C03E}"/>
                </a:ext>
              </a:extLst>
            </p:cNvPr>
            <p:cNvSpPr txBox="1"/>
            <p:nvPr/>
          </p:nvSpPr>
          <p:spPr>
            <a:xfrm>
              <a:off x="2320561" y="4295661"/>
              <a:ext cx="298697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Name</a:t>
              </a:r>
              <a:endParaRPr lang="ko-KR" altLang="en-US" sz="800" b="1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CACA0AE-6D82-4C72-8046-0B6CCF09F474}"/>
                </a:ext>
              </a:extLst>
            </p:cNvPr>
            <p:cNvSpPr/>
            <p:nvPr/>
          </p:nvSpPr>
          <p:spPr>
            <a:xfrm>
              <a:off x="3244958" y="4264863"/>
              <a:ext cx="4276675" cy="257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nginx-deployment-66b6c</a:t>
              </a:r>
              <a:endParaRPr lang="ko-KR" altLang="en-US" sz="8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D9EF0AB-8F48-477F-906F-4DBB953EF3DD}"/>
              </a:ext>
            </a:extLst>
          </p:cNvPr>
          <p:cNvGrpSpPr/>
          <p:nvPr/>
        </p:nvGrpSpPr>
        <p:grpSpPr>
          <a:xfrm>
            <a:off x="2401765" y="3239975"/>
            <a:ext cx="6290174" cy="257409"/>
            <a:chOff x="2320561" y="4264863"/>
            <a:chExt cx="5201072" cy="25740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F5125D7-C764-43CD-87DE-DBF675836602}"/>
                </a:ext>
              </a:extLst>
            </p:cNvPr>
            <p:cNvSpPr txBox="1"/>
            <p:nvPr/>
          </p:nvSpPr>
          <p:spPr>
            <a:xfrm>
              <a:off x="2320561" y="4295661"/>
              <a:ext cx="525350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Namespace</a:t>
              </a:r>
              <a:endParaRPr lang="ko-KR" altLang="en-US" sz="800" b="1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E98555B-447D-4A43-9AA1-324775DE85F4}"/>
                </a:ext>
              </a:extLst>
            </p:cNvPr>
            <p:cNvSpPr/>
            <p:nvPr/>
          </p:nvSpPr>
          <p:spPr>
            <a:xfrm>
              <a:off x="3244958" y="4264863"/>
              <a:ext cx="4276675" cy="257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default</a:t>
              </a:r>
              <a:endParaRPr lang="ko-KR" altLang="en-US" sz="8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5DCF47F-2280-4410-9402-21C134F52F6B}"/>
              </a:ext>
            </a:extLst>
          </p:cNvPr>
          <p:cNvSpPr txBox="1"/>
          <p:nvPr/>
        </p:nvSpPr>
        <p:spPr>
          <a:xfrm>
            <a:off x="2401765" y="3928327"/>
            <a:ext cx="378877" cy="19581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800" b="1" dirty="0"/>
              <a:t>Labels</a:t>
            </a:r>
            <a:endParaRPr lang="ko-KR" altLang="en-US" sz="800" b="1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C644AB45-9437-4A0F-A57B-6A8025A63777}"/>
              </a:ext>
            </a:extLst>
          </p:cNvPr>
          <p:cNvSpPr/>
          <p:nvPr/>
        </p:nvSpPr>
        <p:spPr>
          <a:xfrm>
            <a:off x="2530289" y="5561342"/>
            <a:ext cx="766018" cy="1958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app: </a:t>
            </a:r>
            <a:r>
              <a:rPr lang="en-US" altLang="ko-KR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nginx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CC31682-0498-4868-9DCF-33721AB41C98}"/>
              </a:ext>
            </a:extLst>
          </p:cNvPr>
          <p:cNvSpPr/>
          <p:nvPr/>
        </p:nvSpPr>
        <p:spPr>
          <a:xfrm>
            <a:off x="4350764" y="3928327"/>
            <a:ext cx="1057261" cy="1958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selecter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nginx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D5190A-54FB-4D90-BD97-F9613AC549BE}"/>
              </a:ext>
            </a:extLst>
          </p:cNvPr>
          <p:cNvSpPr txBox="1"/>
          <p:nvPr/>
        </p:nvSpPr>
        <p:spPr>
          <a:xfrm>
            <a:off x="2401765" y="4226602"/>
            <a:ext cx="673830" cy="19581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800" b="1" dirty="0"/>
              <a:t>Annotations</a:t>
            </a:r>
            <a:endParaRPr lang="ko-KR" altLang="en-US" sz="800" b="1" dirty="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D5B90D2-188F-4D99-A541-CEE45C9DFADA}"/>
              </a:ext>
            </a:extLst>
          </p:cNvPr>
          <p:cNvSpPr/>
          <p:nvPr/>
        </p:nvSpPr>
        <p:spPr>
          <a:xfrm>
            <a:off x="3518680" y="4224548"/>
            <a:ext cx="2194145" cy="1874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deployment.Kubernetes.io/revision: 1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9E0CED9-619C-4A69-A65A-B51313B716AF}"/>
              </a:ext>
            </a:extLst>
          </p:cNvPr>
          <p:cNvGrpSpPr/>
          <p:nvPr/>
        </p:nvGrpSpPr>
        <p:grpSpPr>
          <a:xfrm>
            <a:off x="2401765" y="4514474"/>
            <a:ext cx="6290174" cy="257409"/>
            <a:chOff x="2320561" y="4264863"/>
            <a:chExt cx="5201072" cy="25740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C696682-730B-47A1-90D4-4DE7770AD8D0}"/>
                </a:ext>
              </a:extLst>
            </p:cNvPr>
            <p:cNvSpPr txBox="1"/>
            <p:nvPr/>
          </p:nvSpPr>
          <p:spPr>
            <a:xfrm>
              <a:off x="2320561" y="4295661"/>
              <a:ext cx="496190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Created At</a:t>
              </a:r>
              <a:endParaRPr lang="ko-KR" altLang="en-US" sz="800" b="1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E2C06D5-3219-46CF-A60D-B564160AEE2D}"/>
                </a:ext>
              </a:extLst>
            </p:cNvPr>
            <p:cNvSpPr/>
            <p:nvPr/>
          </p:nvSpPr>
          <p:spPr>
            <a:xfrm>
              <a:off x="3244958" y="4264863"/>
              <a:ext cx="4276675" cy="257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2021-10-21 14:23:56</a:t>
              </a:r>
              <a:endParaRPr lang="ko-KR" altLang="en-US" sz="8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F366EA46-A9E7-4BFD-AC1F-ED8B0B11B9D6}"/>
              </a:ext>
            </a:extLst>
          </p:cNvPr>
          <p:cNvGrpSpPr/>
          <p:nvPr/>
        </p:nvGrpSpPr>
        <p:grpSpPr>
          <a:xfrm>
            <a:off x="2401765" y="3586335"/>
            <a:ext cx="6290174" cy="257409"/>
            <a:chOff x="2320561" y="4264863"/>
            <a:chExt cx="5201072" cy="25740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3C14BA5-9A6F-4377-A9F3-FA3396BC5083}"/>
                </a:ext>
              </a:extLst>
            </p:cNvPr>
            <p:cNvSpPr txBox="1"/>
            <p:nvPr/>
          </p:nvSpPr>
          <p:spPr>
            <a:xfrm>
              <a:off x="2320561" y="4295661"/>
              <a:ext cx="212543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UID</a:t>
              </a:r>
              <a:endParaRPr lang="ko-KR" altLang="en-US" sz="800" b="1" dirty="0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17C8750E-B18C-4450-AF4D-51A5D838C814}"/>
                </a:ext>
              </a:extLst>
            </p:cNvPr>
            <p:cNvSpPr/>
            <p:nvPr/>
          </p:nvSpPr>
          <p:spPr>
            <a:xfrm>
              <a:off x="3244958" y="4264863"/>
              <a:ext cx="4276675" cy="257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56b4479a-0e09-4041-89a4-c13dadba4b7a</a:t>
              </a:r>
              <a:endParaRPr lang="ko-KR" altLang="en-US" sz="8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153DA98D-F42E-47F1-BB46-7EE4061A13AB}"/>
              </a:ext>
            </a:extLst>
          </p:cNvPr>
          <p:cNvSpPr txBox="1"/>
          <p:nvPr/>
        </p:nvSpPr>
        <p:spPr>
          <a:xfrm>
            <a:off x="2232776" y="5129195"/>
            <a:ext cx="747568" cy="19581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800" b="1" dirty="0"/>
              <a:t>Resource info</a:t>
            </a:r>
            <a:endParaRPr lang="ko-KR" altLang="en-US" sz="800" b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5BAEE1E-01FC-48E2-BB83-CF7120268284}"/>
              </a:ext>
            </a:extLst>
          </p:cNvPr>
          <p:cNvSpPr txBox="1"/>
          <p:nvPr/>
        </p:nvSpPr>
        <p:spPr>
          <a:xfrm>
            <a:off x="2207645" y="2637740"/>
            <a:ext cx="540780" cy="19581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800" b="1" dirty="0"/>
              <a:t>Metadata</a:t>
            </a:r>
            <a:endParaRPr lang="ko-KR" altLang="en-US" sz="800" b="1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9BECC1FA-22F1-4CAB-B87F-F2F41238AF11}"/>
              </a:ext>
            </a:extLst>
          </p:cNvPr>
          <p:cNvGraphicFramePr>
            <a:graphicFrameLocks noGrp="1"/>
          </p:cNvGraphicFramePr>
          <p:nvPr/>
        </p:nvGraphicFramePr>
        <p:xfrm>
          <a:off x="2478035" y="5350958"/>
          <a:ext cx="6213904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6952">
                  <a:extLst>
                    <a:ext uri="{9D8B030D-6E8A-4147-A177-3AD203B41FA5}">
                      <a16:colId xmlns:a16="http://schemas.microsoft.com/office/drawing/2014/main" val="2780124408"/>
                    </a:ext>
                  </a:extLst>
                </a:gridCol>
                <a:gridCol w="3106952">
                  <a:extLst>
                    <a:ext uri="{9D8B030D-6E8A-4147-A177-3AD203B41FA5}">
                      <a16:colId xmlns:a16="http://schemas.microsoft.com/office/drawing/2014/main" val="1673497623"/>
                    </a:ext>
                  </a:extLst>
                </a:gridCol>
              </a:tblGrid>
              <a:tr h="1701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Selector</a:t>
                      </a:r>
                      <a:endParaRPr lang="ko-KR" altLang="en-US" sz="8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Image</a:t>
                      </a:r>
                      <a:endParaRPr lang="ko-KR" altLang="en-US" sz="8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0165702"/>
                  </a:ext>
                </a:extLst>
              </a:tr>
              <a:tr h="170196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nginx:1.14.2</a:t>
                      </a:r>
                      <a:endParaRPr lang="ko-KR" altLang="en-US" sz="8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930687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D745B495-B47D-437F-AC49-57C011D34811}"/>
              </a:ext>
            </a:extLst>
          </p:cNvPr>
          <p:cNvSpPr/>
          <p:nvPr/>
        </p:nvSpPr>
        <p:spPr>
          <a:xfrm>
            <a:off x="2150702" y="2015417"/>
            <a:ext cx="6708157" cy="4788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자유형 98">
            <a:extLst>
              <a:ext uri="{FF2B5EF4-FFF2-40B4-BE49-F238E27FC236}">
                <a16:creationId xmlns:a16="http://schemas.microsoft.com/office/drawing/2014/main" id="{8B147098-66BA-4C4C-98D2-01310C4A7CD0}"/>
              </a:ext>
            </a:extLst>
          </p:cNvPr>
          <p:cNvSpPr/>
          <p:nvPr/>
        </p:nvSpPr>
        <p:spPr>
          <a:xfrm>
            <a:off x="2136875" y="6205841"/>
            <a:ext cx="6708157" cy="99440"/>
          </a:xfrm>
          <a:custGeom>
            <a:avLst/>
            <a:gdLst>
              <a:gd name="connsiteX0" fmla="*/ 0 w 4461831"/>
              <a:gd name="connsiteY0" fmla="*/ 297491 h 297491"/>
              <a:gd name="connsiteX1" fmla="*/ 528809 w 4461831"/>
              <a:gd name="connsiteY1" fmla="*/ 36 h 297491"/>
              <a:gd name="connsiteX2" fmla="*/ 1057619 w 4461831"/>
              <a:gd name="connsiteY2" fmla="*/ 275457 h 297491"/>
              <a:gd name="connsiteX3" fmla="*/ 1586429 w 4461831"/>
              <a:gd name="connsiteY3" fmla="*/ 11053 h 297491"/>
              <a:gd name="connsiteX4" fmla="*/ 2170323 w 4461831"/>
              <a:gd name="connsiteY4" fmla="*/ 275457 h 297491"/>
              <a:gd name="connsiteX5" fmla="*/ 2688115 w 4461831"/>
              <a:gd name="connsiteY5" fmla="*/ 22069 h 297491"/>
              <a:gd name="connsiteX6" fmla="*/ 3227942 w 4461831"/>
              <a:gd name="connsiteY6" fmla="*/ 286474 h 297491"/>
              <a:gd name="connsiteX7" fmla="*/ 3723701 w 4461831"/>
              <a:gd name="connsiteY7" fmla="*/ 11053 h 297491"/>
              <a:gd name="connsiteX8" fmla="*/ 4219460 w 4461831"/>
              <a:gd name="connsiteY8" fmla="*/ 275457 h 297491"/>
              <a:gd name="connsiteX9" fmla="*/ 4461831 w 4461831"/>
              <a:gd name="connsiteY9" fmla="*/ 33086 h 297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61831" h="297491">
                <a:moveTo>
                  <a:pt x="0" y="297491"/>
                </a:moveTo>
                <a:cubicBezTo>
                  <a:pt x="176269" y="150599"/>
                  <a:pt x="352539" y="3708"/>
                  <a:pt x="528809" y="36"/>
                </a:cubicBezTo>
                <a:cubicBezTo>
                  <a:pt x="705079" y="-3636"/>
                  <a:pt x="881349" y="273621"/>
                  <a:pt x="1057619" y="275457"/>
                </a:cubicBezTo>
                <a:cubicBezTo>
                  <a:pt x="1233889" y="277293"/>
                  <a:pt x="1400978" y="11053"/>
                  <a:pt x="1586429" y="11053"/>
                </a:cubicBezTo>
                <a:cubicBezTo>
                  <a:pt x="1771880" y="11053"/>
                  <a:pt x="1986709" y="273621"/>
                  <a:pt x="2170323" y="275457"/>
                </a:cubicBezTo>
                <a:cubicBezTo>
                  <a:pt x="2353937" y="277293"/>
                  <a:pt x="2511845" y="20233"/>
                  <a:pt x="2688115" y="22069"/>
                </a:cubicBezTo>
                <a:cubicBezTo>
                  <a:pt x="2864385" y="23905"/>
                  <a:pt x="3055344" y="288310"/>
                  <a:pt x="3227942" y="286474"/>
                </a:cubicBezTo>
                <a:cubicBezTo>
                  <a:pt x="3400540" y="284638"/>
                  <a:pt x="3558448" y="12889"/>
                  <a:pt x="3723701" y="11053"/>
                </a:cubicBezTo>
                <a:cubicBezTo>
                  <a:pt x="3888954" y="9217"/>
                  <a:pt x="4096438" y="271785"/>
                  <a:pt x="4219460" y="275457"/>
                </a:cubicBezTo>
                <a:cubicBezTo>
                  <a:pt x="4342482" y="279129"/>
                  <a:pt x="4406747" y="14725"/>
                  <a:pt x="4461831" y="33086"/>
                </a:cubicBezTo>
              </a:path>
            </a:pathLst>
          </a:custGeom>
          <a:ln w="28575" cmpd="dbl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텍스트 개체 틀 2">
            <a:extLst>
              <a:ext uri="{FF2B5EF4-FFF2-40B4-BE49-F238E27FC236}">
                <a16:creationId xmlns:a16="http://schemas.microsoft.com/office/drawing/2014/main" id="{4691CC9B-2571-4343-8AF4-12FB5DA25C67}"/>
              </a:ext>
            </a:extLst>
          </p:cNvPr>
          <p:cNvSpPr txBox="1">
            <a:spLocks/>
          </p:cNvSpPr>
          <p:nvPr/>
        </p:nvSpPr>
        <p:spPr>
          <a:xfrm>
            <a:off x="2160897" y="2088783"/>
            <a:ext cx="3229586" cy="337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nginx-deployment-66b6c</a:t>
            </a:r>
            <a:endParaRPr lang="ko-KR" altLang="en-US" sz="1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텍스트 개체 틀 2">
            <a:extLst>
              <a:ext uri="{FF2B5EF4-FFF2-40B4-BE49-F238E27FC236}">
                <a16:creationId xmlns:a16="http://schemas.microsoft.com/office/drawing/2014/main" id="{12499F35-DB52-4FD4-84E2-628B5F5F1F1E}"/>
              </a:ext>
            </a:extLst>
          </p:cNvPr>
          <p:cNvSpPr txBox="1">
            <a:spLocks/>
          </p:cNvSpPr>
          <p:nvPr/>
        </p:nvSpPr>
        <p:spPr>
          <a:xfrm>
            <a:off x="7655510" y="2096463"/>
            <a:ext cx="1075080" cy="337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Log    Scale</a:t>
            </a:r>
            <a:endParaRPr lang="ko-KR" altLang="en-US" sz="1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F2518E3-7E89-4D12-A564-7678064B1C90}"/>
              </a:ext>
            </a:extLst>
          </p:cNvPr>
          <p:cNvSpPr/>
          <p:nvPr/>
        </p:nvSpPr>
        <p:spPr>
          <a:xfrm>
            <a:off x="1993347" y="2688152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C7686A5-75F5-4ADA-A0D9-05D0CA092AB8}"/>
              </a:ext>
            </a:extLst>
          </p:cNvPr>
          <p:cNvSpPr/>
          <p:nvPr/>
        </p:nvSpPr>
        <p:spPr>
          <a:xfrm>
            <a:off x="2047560" y="5023283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913D9F62-405B-4823-BE67-09EF943777C5}"/>
              </a:ext>
            </a:extLst>
          </p:cNvPr>
          <p:cNvSpPr/>
          <p:nvPr/>
        </p:nvSpPr>
        <p:spPr>
          <a:xfrm>
            <a:off x="7809189" y="1972973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4F363AA5-79DA-47E6-9F98-0831CF50B8D3}"/>
              </a:ext>
            </a:extLst>
          </p:cNvPr>
          <p:cNvSpPr/>
          <p:nvPr/>
        </p:nvSpPr>
        <p:spPr>
          <a:xfrm>
            <a:off x="8269141" y="1974691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95759609-3B56-4A10-BA5A-355ED22509D7}"/>
              </a:ext>
            </a:extLst>
          </p:cNvPr>
          <p:cNvGraphicFramePr>
            <a:graphicFrameLocks noGrp="1"/>
          </p:cNvGraphicFramePr>
          <p:nvPr/>
        </p:nvGraphicFramePr>
        <p:xfrm>
          <a:off x="9202723" y="519394"/>
          <a:ext cx="2931202" cy="2158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892">
                  <a:extLst>
                    <a:ext uri="{9D8B030D-6E8A-4147-A177-3AD203B41FA5}">
                      <a16:colId xmlns:a16="http://schemas.microsoft.com/office/drawing/2014/main" val="2670468418"/>
                    </a:ext>
                  </a:extLst>
                </a:gridCol>
                <a:gridCol w="629098">
                  <a:extLst>
                    <a:ext uri="{9D8B030D-6E8A-4147-A177-3AD203B41FA5}">
                      <a16:colId xmlns:a16="http://schemas.microsoft.com/office/drawing/2014/main" val="2221562890"/>
                    </a:ext>
                  </a:extLst>
                </a:gridCol>
                <a:gridCol w="2067212">
                  <a:extLst>
                    <a:ext uri="{9D8B030D-6E8A-4147-A177-3AD203B41FA5}">
                      <a16:colId xmlns:a16="http://schemas.microsoft.com/office/drawing/2014/main" val="69013095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Project name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PaaS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 포탈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9382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Workloads &gt; Replica Sets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0707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 Definition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8267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Workloads/Replica Sets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정의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Replica Sets 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상세 화면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9965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35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94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580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261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178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445742"/>
                  </a:ext>
                </a:extLst>
              </a:tr>
            </a:tbl>
          </a:graphicData>
        </a:graphic>
      </p:graphicFrame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A11F9E64-42C2-460F-A32B-6858A23902A7}"/>
              </a:ext>
            </a:extLst>
          </p:cNvPr>
          <p:cNvSpPr/>
          <p:nvPr/>
        </p:nvSpPr>
        <p:spPr>
          <a:xfrm>
            <a:off x="3518680" y="3924771"/>
            <a:ext cx="741593" cy="1938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app: </a:t>
            </a:r>
            <a:r>
              <a:rPr lang="en-US" altLang="ko-KR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nginx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57952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BF458-4BAE-45A2-9F11-6B9C0861C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Workloads -&gt; Replica Sets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976754-FF66-4A34-A63B-19E06E5317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Workloads &gt; Replica</a:t>
            </a:r>
            <a:r>
              <a:rPr lang="ko-KR" altLang="en-US" dirty="0"/>
              <a:t> </a:t>
            </a:r>
            <a:r>
              <a:rPr lang="en-US" altLang="ko-KR" dirty="0"/>
              <a:t>Sets &gt; nginx-deployment-66b6c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7FDE07-17C5-400D-A150-5B6C610961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Workloads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7A000A-DAEA-4CA9-AA1A-472E41E43FB5}"/>
              </a:ext>
            </a:extLst>
          </p:cNvPr>
          <p:cNvSpPr/>
          <p:nvPr/>
        </p:nvSpPr>
        <p:spPr>
          <a:xfrm>
            <a:off x="2150702" y="2015417"/>
            <a:ext cx="6708157" cy="439577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AF5B3E-5B96-426E-B23C-0EDF70C4BCDF}"/>
              </a:ext>
            </a:extLst>
          </p:cNvPr>
          <p:cNvSpPr/>
          <p:nvPr/>
        </p:nvSpPr>
        <p:spPr>
          <a:xfrm>
            <a:off x="201110" y="2688152"/>
            <a:ext cx="1720735" cy="25149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8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53DA98D-F42E-47F1-BB46-7EE4061A13AB}"/>
              </a:ext>
            </a:extLst>
          </p:cNvPr>
          <p:cNvSpPr txBox="1"/>
          <p:nvPr/>
        </p:nvSpPr>
        <p:spPr>
          <a:xfrm>
            <a:off x="2232776" y="2656156"/>
            <a:ext cx="596886" cy="19581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800" b="1" dirty="0"/>
              <a:t>Pad Status</a:t>
            </a:r>
            <a:endParaRPr lang="ko-KR" altLang="en-US" sz="800" b="1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9BECC1FA-22F1-4CAB-B87F-F2F41238AF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694545"/>
              </p:ext>
            </p:extLst>
          </p:nvPr>
        </p:nvGraphicFramePr>
        <p:xfrm>
          <a:off x="2516686" y="2915451"/>
          <a:ext cx="6213904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6952">
                  <a:extLst>
                    <a:ext uri="{9D8B030D-6E8A-4147-A177-3AD203B41FA5}">
                      <a16:colId xmlns:a16="http://schemas.microsoft.com/office/drawing/2014/main" val="2780124408"/>
                    </a:ext>
                  </a:extLst>
                </a:gridCol>
                <a:gridCol w="3106952">
                  <a:extLst>
                    <a:ext uri="{9D8B030D-6E8A-4147-A177-3AD203B41FA5}">
                      <a16:colId xmlns:a16="http://schemas.microsoft.com/office/drawing/2014/main" val="1673497623"/>
                    </a:ext>
                  </a:extLst>
                </a:gridCol>
              </a:tblGrid>
              <a:tr h="1701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Running</a:t>
                      </a:r>
                      <a:endParaRPr lang="ko-KR" altLang="en-US" sz="8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Desired</a:t>
                      </a:r>
                      <a:endParaRPr lang="ko-KR" altLang="en-US" sz="8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0165702"/>
                  </a:ext>
                </a:extLst>
              </a:tr>
              <a:tr h="1701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930687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D745B495-B47D-437F-AC49-57C011D34811}"/>
              </a:ext>
            </a:extLst>
          </p:cNvPr>
          <p:cNvSpPr/>
          <p:nvPr/>
        </p:nvSpPr>
        <p:spPr>
          <a:xfrm>
            <a:off x="2150702" y="2015417"/>
            <a:ext cx="6708157" cy="4788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자유형 98">
            <a:extLst>
              <a:ext uri="{FF2B5EF4-FFF2-40B4-BE49-F238E27FC236}">
                <a16:creationId xmlns:a16="http://schemas.microsoft.com/office/drawing/2014/main" id="{8B147098-66BA-4C4C-98D2-01310C4A7CD0}"/>
              </a:ext>
            </a:extLst>
          </p:cNvPr>
          <p:cNvSpPr/>
          <p:nvPr/>
        </p:nvSpPr>
        <p:spPr>
          <a:xfrm>
            <a:off x="2136875" y="6205841"/>
            <a:ext cx="6708157" cy="99440"/>
          </a:xfrm>
          <a:custGeom>
            <a:avLst/>
            <a:gdLst>
              <a:gd name="connsiteX0" fmla="*/ 0 w 4461831"/>
              <a:gd name="connsiteY0" fmla="*/ 297491 h 297491"/>
              <a:gd name="connsiteX1" fmla="*/ 528809 w 4461831"/>
              <a:gd name="connsiteY1" fmla="*/ 36 h 297491"/>
              <a:gd name="connsiteX2" fmla="*/ 1057619 w 4461831"/>
              <a:gd name="connsiteY2" fmla="*/ 275457 h 297491"/>
              <a:gd name="connsiteX3" fmla="*/ 1586429 w 4461831"/>
              <a:gd name="connsiteY3" fmla="*/ 11053 h 297491"/>
              <a:gd name="connsiteX4" fmla="*/ 2170323 w 4461831"/>
              <a:gd name="connsiteY4" fmla="*/ 275457 h 297491"/>
              <a:gd name="connsiteX5" fmla="*/ 2688115 w 4461831"/>
              <a:gd name="connsiteY5" fmla="*/ 22069 h 297491"/>
              <a:gd name="connsiteX6" fmla="*/ 3227942 w 4461831"/>
              <a:gd name="connsiteY6" fmla="*/ 286474 h 297491"/>
              <a:gd name="connsiteX7" fmla="*/ 3723701 w 4461831"/>
              <a:gd name="connsiteY7" fmla="*/ 11053 h 297491"/>
              <a:gd name="connsiteX8" fmla="*/ 4219460 w 4461831"/>
              <a:gd name="connsiteY8" fmla="*/ 275457 h 297491"/>
              <a:gd name="connsiteX9" fmla="*/ 4461831 w 4461831"/>
              <a:gd name="connsiteY9" fmla="*/ 33086 h 297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61831" h="297491">
                <a:moveTo>
                  <a:pt x="0" y="297491"/>
                </a:moveTo>
                <a:cubicBezTo>
                  <a:pt x="176269" y="150599"/>
                  <a:pt x="352539" y="3708"/>
                  <a:pt x="528809" y="36"/>
                </a:cubicBezTo>
                <a:cubicBezTo>
                  <a:pt x="705079" y="-3636"/>
                  <a:pt x="881349" y="273621"/>
                  <a:pt x="1057619" y="275457"/>
                </a:cubicBezTo>
                <a:cubicBezTo>
                  <a:pt x="1233889" y="277293"/>
                  <a:pt x="1400978" y="11053"/>
                  <a:pt x="1586429" y="11053"/>
                </a:cubicBezTo>
                <a:cubicBezTo>
                  <a:pt x="1771880" y="11053"/>
                  <a:pt x="1986709" y="273621"/>
                  <a:pt x="2170323" y="275457"/>
                </a:cubicBezTo>
                <a:cubicBezTo>
                  <a:pt x="2353937" y="277293"/>
                  <a:pt x="2511845" y="20233"/>
                  <a:pt x="2688115" y="22069"/>
                </a:cubicBezTo>
                <a:cubicBezTo>
                  <a:pt x="2864385" y="23905"/>
                  <a:pt x="3055344" y="288310"/>
                  <a:pt x="3227942" y="286474"/>
                </a:cubicBezTo>
                <a:cubicBezTo>
                  <a:pt x="3400540" y="284638"/>
                  <a:pt x="3558448" y="12889"/>
                  <a:pt x="3723701" y="11053"/>
                </a:cubicBezTo>
                <a:cubicBezTo>
                  <a:pt x="3888954" y="9217"/>
                  <a:pt x="4096438" y="271785"/>
                  <a:pt x="4219460" y="275457"/>
                </a:cubicBezTo>
                <a:cubicBezTo>
                  <a:pt x="4342482" y="279129"/>
                  <a:pt x="4406747" y="14725"/>
                  <a:pt x="4461831" y="33086"/>
                </a:cubicBezTo>
              </a:path>
            </a:pathLst>
          </a:custGeom>
          <a:ln w="28575" cmpd="dbl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텍스트 개체 틀 2">
            <a:extLst>
              <a:ext uri="{FF2B5EF4-FFF2-40B4-BE49-F238E27FC236}">
                <a16:creationId xmlns:a16="http://schemas.microsoft.com/office/drawing/2014/main" id="{4691CC9B-2571-4343-8AF4-12FB5DA25C67}"/>
              </a:ext>
            </a:extLst>
          </p:cNvPr>
          <p:cNvSpPr txBox="1">
            <a:spLocks/>
          </p:cNvSpPr>
          <p:nvPr/>
        </p:nvSpPr>
        <p:spPr>
          <a:xfrm>
            <a:off x="2160897" y="2088783"/>
            <a:ext cx="3229586" cy="337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nginx-deployment-66b6c</a:t>
            </a:r>
            <a:endParaRPr lang="ko-KR" altLang="en-US" sz="1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텍스트 개체 틀 2">
            <a:extLst>
              <a:ext uri="{FF2B5EF4-FFF2-40B4-BE49-F238E27FC236}">
                <a16:creationId xmlns:a16="http://schemas.microsoft.com/office/drawing/2014/main" id="{12499F35-DB52-4FD4-84E2-628B5F5F1F1E}"/>
              </a:ext>
            </a:extLst>
          </p:cNvPr>
          <p:cNvSpPr txBox="1">
            <a:spLocks/>
          </p:cNvSpPr>
          <p:nvPr/>
        </p:nvSpPr>
        <p:spPr>
          <a:xfrm>
            <a:off x="7655510" y="2096463"/>
            <a:ext cx="1075080" cy="337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Log    Scale</a:t>
            </a:r>
            <a:endParaRPr lang="ko-KR" altLang="en-US" sz="1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C7686A5-75F5-4ADA-A0D9-05D0CA092AB8}"/>
              </a:ext>
            </a:extLst>
          </p:cNvPr>
          <p:cNvSpPr/>
          <p:nvPr/>
        </p:nvSpPr>
        <p:spPr>
          <a:xfrm>
            <a:off x="2047560" y="2550244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913D9F62-405B-4823-BE67-09EF943777C5}"/>
              </a:ext>
            </a:extLst>
          </p:cNvPr>
          <p:cNvSpPr/>
          <p:nvPr/>
        </p:nvSpPr>
        <p:spPr>
          <a:xfrm>
            <a:off x="7809189" y="1972973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4F363AA5-79DA-47E6-9F98-0831CF50B8D3}"/>
              </a:ext>
            </a:extLst>
          </p:cNvPr>
          <p:cNvSpPr/>
          <p:nvPr/>
        </p:nvSpPr>
        <p:spPr>
          <a:xfrm>
            <a:off x="8269141" y="1974691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95759609-3B56-4A10-BA5A-355ED22509D7}"/>
              </a:ext>
            </a:extLst>
          </p:cNvPr>
          <p:cNvGraphicFramePr>
            <a:graphicFrameLocks noGrp="1"/>
          </p:cNvGraphicFramePr>
          <p:nvPr/>
        </p:nvGraphicFramePr>
        <p:xfrm>
          <a:off x="9202723" y="519394"/>
          <a:ext cx="2931202" cy="2158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892">
                  <a:extLst>
                    <a:ext uri="{9D8B030D-6E8A-4147-A177-3AD203B41FA5}">
                      <a16:colId xmlns:a16="http://schemas.microsoft.com/office/drawing/2014/main" val="2670468418"/>
                    </a:ext>
                  </a:extLst>
                </a:gridCol>
                <a:gridCol w="629098">
                  <a:extLst>
                    <a:ext uri="{9D8B030D-6E8A-4147-A177-3AD203B41FA5}">
                      <a16:colId xmlns:a16="http://schemas.microsoft.com/office/drawing/2014/main" val="2221562890"/>
                    </a:ext>
                  </a:extLst>
                </a:gridCol>
                <a:gridCol w="2067212">
                  <a:extLst>
                    <a:ext uri="{9D8B030D-6E8A-4147-A177-3AD203B41FA5}">
                      <a16:colId xmlns:a16="http://schemas.microsoft.com/office/drawing/2014/main" val="69013095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Project name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PaaS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 포탈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9382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Workloads &gt; Replica Sets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0707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 Definition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8267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Workloads/Replica Sets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정의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Replica Sets 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상세 화면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9965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35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94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580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261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178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445742"/>
                  </a:ext>
                </a:extLst>
              </a:tr>
            </a:tbl>
          </a:graphicData>
        </a:graphic>
      </p:graphicFrame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9AE0FB6C-319C-41DE-9964-5E4300680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918492"/>
              </p:ext>
            </p:extLst>
          </p:nvPr>
        </p:nvGraphicFramePr>
        <p:xfrm>
          <a:off x="2516686" y="3671125"/>
          <a:ext cx="6155913" cy="8875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0742">
                  <a:extLst>
                    <a:ext uri="{9D8B030D-6E8A-4147-A177-3AD203B41FA5}">
                      <a16:colId xmlns:a16="http://schemas.microsoft.com/office/drawing/2014/main" val="2933535574"/>
                    </a:ext>
                  </a:extLst>
                </a:gridCol>
                <a:gridCol w="814866">
                  <a:extLst>
                    <a:ext uri="{9D8B030D-6E8A-4147-A177-3AD203B41FA5}">
                      <a16:colId xmlns:a16="http://schemas.microsoft.com/office/drawing/2014/main" val="1330508425"/>
                    </a:ext>
                  </a:extLst>
                </a:gridCol>
                <a:gridCol w="1276969">
                  <a:extLst>
                    <a:ext uri="{9D8B030D-6E8A-4147-A177-3AD203B41FA5}">
                      <a16:colId xmlns:a16="http://schemas.microsoft.com/office/drawing/2014/main" val="2546740543"/>
                    </a:ext>
                  </a:extLst>
                </a:gridCol>
                <a:gridCol w="1055882">
                  <a:extLst>
                    <a:ext uri="{9D8B030D-6E8A-4147-A177-3AD203B41FA5}">
                      <a16:colId xmlns:a16="http://schemas.microsoft.com/office/drawing/2014/main" val="1032426189"/>
                    </a:ext>
                  </a:extLst>
                </a:gridCol>
                <a:gridCol w="708549">
                  <a:extLst>
                    <a:ext uri="{9D8B030D-6E8A-4147-A177-3AD203B41FA5}">
                      <a16:colId xmlns:a16="http://schemas.microsoft.com/office/drawing/2014/main" val="1814543006"/>
                    </a:ext>
                  </a:extLst>
                </a:gridCol>
                <a:gridCol w="1328905">
                  <a:extLst>
                    <a:ext uri="{9D8B030D-6E8A-4147-A177-3AD203B41FA5}">
                      <a16:colId xmlns:a16="http://schemas.microsoft.com/office/drawing/2014/main" val="238332530"/>
                    </a:ext>
                  </a:extLst>
                </a:gridCol>
              </a:tblGrid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Name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Namespace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Lable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Node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Status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Created At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02643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nginx-66b6c48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default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app: </a:t>
                      </a:r>
                      <a:r>
                        <a:rPr lang="en-US" altLang="ko-KR" sz="8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nginx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node3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Running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2021-10-21 14:23:56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93917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nginx-66b6rre1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default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app: </a:t>
                      </a:r>
                      <a:r>
                        <a:rPr lang="en-US" altLang="ko-KR" sz="8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nginx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node3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Running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2021-10-21 14:23:56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5616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B2E0B3A3-8B06-4372-B78B-B5092C6D15F9}"/>
              </a:ext>
            </a:extLst>
          </p:cNvPr>
          <p:cNvSpPr txBox="1"/>
          <p:nvPr/>
        </p:nvSpPr>
        <p:spPr>
          <a:xfrm>
            <a:off x="2214012" y="3418723"/>
            <a:ext cx="263461" cy="19581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800" b="1" dirty="0"/>
              <a:t>Pod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1624954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BF458-4BAE-45A2-9F11-6B9C0861C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Networking -&gt; Service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976754-FF66-4A34-A63B-19E06E5317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Networking &gt; Service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7FDE07-17C5-400D-A150-5B6C610961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Service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7A000A-DAEA-4CA9-AA1A-472E41E43FB5}"/>
              </a:ext>
            </a:extLst>
          </p:cNvPr>
          <p:cNvSpPr/>
          <p:nvPr/>
        </p:nvSpPr>
        <p:spPr>
          <a:xfrm>
            <a:off x="2150702" y="2025807"/>
            <a:ext cx="6708157" cy="39938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AF5B3E-5B96-426E-B23C-0EDF70C4BCDF}"/>
              </a:ext>
            </a:extLst>
          </p:cNvPr>
          <p:cNvSpPr/>
          <p:nvPr/>
        </p:nvSpPr>
        <p:spPr>
          <a:xfrm>
            <a:off x="201110" y="2446649"/>
            <a:ext cx="1720735" cy="25149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80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481BFA1-7789-4540-8FB4-FDFD2037B2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104016"/>
              </p:ext>
            </p:extLst>
          </p:nvPr>
        </p:nvGraphicFramePr>
        <p:xfrm>
          <a:off x="9202723" y="519394"/>
          <a:ext cx="2931202" cy="4740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892">
                  <a:extLst>
                    <a:ext uri="{9D8B030D-6E8A-4147-A177-3AD203B41FA5}">
                      <a16:colId xmlns:a16="http://schemas.microsoft.com/office/drawing/2014/main" val="2670468418"/>
                    </a:ext>
                  </a:extLst>
                </a:gridCol>
                <a:gridCol w="629098">
                  <a:extLst>
                    <a:ext uri="{9D8B030D-6E8A-4147-A177-3AD203B41FA5}">
                      <a16:colId xmlns:a16="http://schemas.microsoft.com/office/drawing/2014/main" val="2221562890"/>
                    </a:ext>
                  </a:extLst>
                </a:gridCol>
                <a:gridCol w="2067212">
                  <a:extLst>
                    <a:ext uri="{9D8B030D-6E8A-4147-A177-3AD203B41FA5}">
                      <a16:colId xmlns:a16="http://schemas.microsoft.com/office/drawing/2014/main" val="69013095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Project name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PaaS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 포탈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9382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Networking &gt; Service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0707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 Definition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8267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Networking/Service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정의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Service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상세화면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9965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35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Networking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메뉴</a:t>
                      </a:r>
                      <a:endParaRPr lang="en-US" altLang="ko-KR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Networking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메뉴를 누르면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Sub Menu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가 펼쳐짐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94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Project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</a:t>
                      </a:r>
                      <a:endParaRPr lang="en-US" altLang="ko-KR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콤보 박스에서 프로젝트 선택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현재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Join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되어있는 프로젝트 리스트만 나타난다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프로젝트 선택 시 프로젝트에 소속된 클러스터 목록으로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번 변경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580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</a:t>
                      </a:r>
                      <a:endParaRPr lang="en-US" altLang="ko-KR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콤보 박스에서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선택된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의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Deployment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리스트를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번에 출력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261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Service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</a:t>
                      </a:r>
                      <a:endParaRPr lang="en-US" altLang="ko-KR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콤보 박스에서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Service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선택된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Service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정보를 아래에 출력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마지막으로 선택된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Project, Cluster, Service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정보는 쿠키로 저장하며 페이지 재 진입 시 자동 선택한다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168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 area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번에서 선택된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Service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상세 정보가 나타난다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선택된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Service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가 없을 경우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번의 메시지를 보여준다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178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Service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 메시지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선택된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Service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가 없을 경우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Service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를 선택하라는 메시지 표시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4457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New Service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 클릭 시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New Service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화면으로 이동한다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815890"/>
                  </a:ext>
                </a:extLst>
              </a:tr>
            </a:tbl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60A1F158-F385-4E3D-819B-CBF13C236B77}"/>
              </a:ext>
            </a:extLst>
          </p:cNvPr>
          <p:cNvSpPr/>
          <p:nvPr/>
        </p:nvSpPr>
        <p:spPr>
          <a:xfrm>
            <a:off x="7440075" y="2233157"/>
            <a:ext cx="1197045" cy="2188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700" dirty="0"/>
              <a:t>New Service</a:t>
            </a:r>
            <a:endParaRPr lang="ko-KR" altLang="en-US" sz="7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ACA20C9-E483-4925-B824-ABB297D40072}"/>
              </a:ext>
            </a:extLst>
          </p:cNvPr>
          <p:cNvSpPr/>
          <p:nvPr/>
        </p:nvSpPr>
        <p:spPr>
          <a:xfrm>
            <a:off x="2150702" y="2561833"/>
            <a:ext cx="6708157" cy="39938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18241561-8955-44C4-B811-CDFBC2AB7804}"/>
              </a:ext>
            </a:extLst>
          </p:cNvPr>
          <p:cNvGrpSpPr/>
          <p:nvPr/>
        </p:nvGrpSpPr>
        <p:grpSpPr>
          <a:xfrm>
            <a:off x="2369877" y="2216846"/>
            <a:ext cx="1279033" cy="222935"/>
            <a:chOff x="2313640" y="4193815"/>
            <a:chExt cx="1279033" cy="222935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5DFED51F-D087-482A-B011-5F0D3D282708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 Select Project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45460F9A-7884-476E-819C-D4990D551E03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16030D07-14E1-4C91-8FD0-2F90EFF6091F}"/>
              </a:ext>
            </a:extLst>
          </p:cNvPr>
          <p:cNvGrpSpPr/>
          <p:nvPr/>
        </p:nvGrpSpPr>
        <p:grpSpPr>
          <a:xfrm>
            <a:off x="3678201" y="2222148"/>
            <a:ext cx="1279033" cy="222935"/>
            <a:chOff x="2313640" y="4193815"/>
            <a:chExt cx="1279033" cy="222935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1259D2B-F893-431B-B3BD-4236841A96A7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 Select Cluster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74F35BC-9847-41FA-9819-F20AB9896B19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90A1DCCC-E619-4025-92EB-621E88E07F0A}"/>
              </a:ext>
            </a:extLst>
          </p:cNvPr>
          <p:cNvGrpSpPr/>
          <p:nvPr/>
        </p:nvGrpSpPr>
        <p:grpSpPr>
          <a:xfrm>
            <a:off x="4975630" y="2216846"/>
            <a:ext cx="1279033" cy="222935"/>
            <a:chOff x="2313640" y="4193815"/>
            <a:chExt cx="1279033" cy="222935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50E87DA2-272E-4EEC-B593-9CCE65DA269B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 Select Service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494FEBE-DBE2-4D36-AF8A-6AEE7456B289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62D498CF-11CD-4673-BC03-D1291F659E22}"/>
              </a:ext>
            </a:extLst>
          </p:cNvPr>
          <p:cNvSpPr txBox="1"/>
          <p:nvPr/>
        </p:nvSpPr>
        <p:spPr>
          <a:xfrm>
            <a:off x="4321291" y="4089153"/>
            <a:ext cx="2394044" cy="25736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sz="1200" b="1" dirty="0"/>
              <a:t>Service </a:t>
            </a:r>
            <a:r>
              <a:rPr lang="ko-KR" altLang="en-US" sz="1200" b="1" dirty="0"/>
              <a:t>를 선택 하시기 바랍니다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7FD0613-27B3-4A04-B101-C21EE7A2D321}"/>
              </a:ext>
            </a:extLst>
          </p:cNvPr>
          <p:cNvSpPr txBox="1"/>
          <p:nvPr/>
        </p:nvSpPr>
        <p:spPr>
          <a:xfrm>
            <a:off x="4037512" y="4333114"/>
            <a:ext cx="2961314" cy="19581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새로운 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Service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를 생성하려면 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[New Service]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버튼을 클릭하세요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FE0C2AE-7436-4B68-8670-F41FAA599F10}"/>
              </a:ext>
            </a:extLst>
          </p:cNvPr>
          <p:cNvSpPr/>
          <p:nvPr/>
        </p:nvSpPr>
        <p:spPr>
          <a:xfrm>
            <a:off x="72149" y="2208162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764B887-86AE-401F-913D-B8297E3B667F}"/>
              </a:ext>
            </a:extLst>
          </p:cNvPr>
          <p:cNvSpPr/>
          <p:nvPr/>
        </p:nvSpPr>
        <p:spPr>
          <a:xfrm>
            <a:off x="2316138" y="1950491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F28DDAD-8DCF-4521-9CAC-4BCDD48101BE}"/>
              </a:ext>
            </a:extLst>
          </p:cNvPr>
          <p:cNvSpPr/>
          <p:nvPr/>
        </p:nvSpPr>
        <p:spPr>
          <a:xfrm>
            <a:off x="3686679" y="1947282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C8506C3-5786-4E38-90E9-44AACBECE160}"/>
              </a:ext>
            </a:extLst>
          </p:cNvPr>
          <p:cNvSpPr/>
          <p:nvPr/>
        </p:nvSpPr>
        <p:spPr>
          <a:xfrm>
            <a:off x="4994405" y="1965391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01934C8-E64B-4713-BD78-A3D76D260542}"/>
              </a:ext>
            </a:extLst>
          </p:cNvPr>
          <p:cNvSpPr/>
          <p:nvPr/>
        </p:nvSpPr>
        <p:spPr>
          <a:xfrm>
            <a:off x="5229392" y="3829728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5</a:t>
            </a:r>
            <a:endParaRPr lang="ko-KR" altLang="en-US" sz="700" b="1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50EE035-E322-4E04-870D-DD5B749FCF62}"/>
              </a:ext>
            </a:extLst>
          </p:cNvPr>
          <p:cNvSpPr/>
          <p:nvPr/>
        </p:nvSpPr>
        <p:spPr>
          <a:xfrm>
            <a:off x="7432708" y="1962275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6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val="233538542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BF458-4BAE-45A2-9F11-6B9C0861C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Networking -&gt; Service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976754-FF66-4A34-A63B-19E06E5317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Networking &gt; Service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7FDE07-17C5-400D-A150-5B6C610961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Service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7A000A-DAEA-4CA9-AA1A-472E41E43FB5}"/>
              </a:ext>
            </a:extLst>
          </p:cNvPr>
          <p:cNvSpPr/>
          <p:nvPr/>
        </p:nvSpPr>
        <p:spPr>
          <a:xfrm>
            <a:off x="2150702" y="2025807"/>
            <a:ext cx="6708157" cy="39938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AF5B3E-5B96-426E-B23C-0EDF70C4BCDF}"/>
              </a:ext>
            </a:extLst>
          </p:cNvPr>
          <p:cNvSpPr/>
          <p:nvPr/>
        </p:nvSpPr>
        <p:spPr>
          <a:xfrm>
            <a:off x="201110" y="2446649"/>
            <a:ext cx="1720735" cy="25149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80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481BFA1-7789-4540-8FB4-FDFD2037B2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717635"/>
              </p:ext>
            </p:extLst>
          </p:nvPr>
        </p:nvGraphicFramePr>
        <p:xfrm>
          <a:off x="9202723" y="519394"/>
          <a:ext cx="2931202" cy="4103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892">
                  <a:extLst>
                    <a:ext uri="{9D8B030D-6E8A-4147-A177-3AD203B41FA5}">
                      <a16:colId xmlns:a16="http://schemas.microsoft.com/office/drawing/2014/main" val="2670468418"/>
                    </a:ext>
                  </a:extLst>
                </a:gridCol>
                <a:gridCol w="629098">
                  <a:extLst>
                    <a:ext uri="{9D8B030D-6E8A-4147-A177-3AD203B41FA5}">
                      <a16:colId xmlns:a16="http://schemas.microsoft.com/office/drawing/2014/main" val="2221562890"/>
                    </a:ext>
                  </a:extLst>
                </a:gridCol>
                <a:gridCol w="2067212">
                  <a:extLst>
                    <a:ext uri="{9D8B030D-6E8A-4147-A177-3AD203B41FA5}">
                      <a16:colId xmlns:a16="http://schemas.microsoft.com/office/drawing/2014/main" val="69013095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Project name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PaaS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 포탈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9382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Networking &gt; Service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0707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 Definition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8267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Networking/Service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정의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Service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상세 화면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9965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35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Service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이름 표시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94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Namespace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이름 표시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580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Label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표시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 - Badge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형태로 표시하며 여러 개일 경우 다음 줄에 이이어서 표시한다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261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Annotations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표시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- Badge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형태로 표시하며 여러 개일 경우 다음 줄에 이이어서 표시한다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168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Selector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표시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- Badge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형태로 표시하며 여러 개일 경우 다음 줄에 이이어서 표시한다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178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생성일 표시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4457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 IP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표시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73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8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Internal Endpoint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표시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존재하지 않는 경우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–(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대쉬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표기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1380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External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Endpoint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존재하지 않는  경우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–(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대쉬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표기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9222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00860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CF79D6D4-FC78-41B8-BE00-5F74987E35ED}"/>
              </a:ext>
            </a:extLst>
          </p:cNvPr>
          <p:cNvGrpSpPr/>
          <p:nvPr/>
        </p:nvGrpSpPr>
        <p:grpSpPr>
          <a:xfrm>
            <a:off x="2369877" y="2216846"/>
            <a:ext cx="1279033" cy="222935"/>
            <a:chOff x="2313640" y="4193815"/>
            <a:chExt cx="1279033" cy="22293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BD7648F-D763-4C69-B113-A3C90C9963B4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Project-1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B830D44-9C6C-4B8F-8A01-C61DD2300FC2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0A1F158-F385-4E3D-819B-CBF13C236B77}"/>
              </a:ext>
            </a:extLst>
          </p:cNvPr>
          <p:cNvSpPr/>
          <p:nvPr/>
        </p:nvSpPr>
        <p:spPr>
          <a:xfrm>
            <a:off x="7440075" y="2233157"/>
            <a:ext cx="1197045" cy="2188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700" dirty="0"/>
              <a:t>New Service</a:t>
            </a:r>
            <a:endParaRPr lang="ko-KR" altLang="en-US" sz="700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CA2876A-2B5E-4721-9B4E-22FE167B890B}"/>
              </a:ext>
            </a:extLst>
          </p:cNvPr>
          <p:cNvGrpSpPr/>
          <p:nvPr/>
        </p:nvGrpSpPr>
        <p:grpSpPr>
          <a:xfrm>
            <a:off x="3678201" y="2222148"/>
            <a:ext cx="1279033" cy="222935"/>
            <a:chOff x="2313640" y="4193815"/>
            <a:chExt cx="1279033" cy="22293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A30AE8B-32ED-466F-8547-2B1B372332AC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Cluster-1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0E08728-B5E5-4C5E-B9F7-A170F04408CE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7E85AEF-C868-4918-8F64-0D82E21E179B}"/>
              </a:ext>
            </a:extLst>
          </p:cNvPr>
          <p:cNvGrpSpPr/>
          <p:nvPr/>
        </p:nvGrpSpPr>
        <p:grpSpPr>
          <a:xfrm>
            <a:off x="4975630" y="2216846"/>
            <a:ext cx="1279033" cy="222935"/>
            <a:chOff x="2313640" y="4193815"/>
            <a:chExt cx="1279033" cy="222935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D1BBF55-8B3C-4EF4-A13D-F5DC62350D8B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nginx</a:t>
              </a: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-service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65F1237-0671-4C91-8328-7D1FC32ACA9A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ACA20C9-E483-4925-B824-ABB297D40072}"/>
              </a:ext>
            </a:extLst>
          </p:cNvPr>
          <p:cNvSpPr/>
          <p:nvPr/>
        </p:nvSpPr>
        <p:spPr>
          <a:xfrm>
            <a:off x="2150702" y="2561833"/>
            <a:ext cx="6708157" cy="39938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3C48D04-9FD3-41AC-9870-8C1D44CF4980}"/>
              </a:ext>
            </a:extLst>
          </p:cNvPr>
          <p:cNvGrpSpPr/>
          <p:nvPr/>
        </p:nvGrpSpPr>
        <p:grpSpPr>
          <a:xfrm>
            <a:off x="2349512" y="3137308"/>
            <a:ext cx="6290174" cy="257409"/>
            <a:chOff x="2320561" y="4264863"/>
            <a:chExt cx="5201072" cy="25740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662AD85-7532-4639-921E-EF6FC2457ECE}"/>
                </a:ext>
              </a:extLst>
            </p:cNvPr>
            <p:cNvSpPr txBox="1"/>
            <p:nvPr/>
          </p:nvSpPr>
          <p:spPr>
            <a:xfrm>
              <a:off x="2320561" y="4295661"/>
              <a:ext cx="298697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Name</a:t>
              </a:r>
              <a:endParaRPr lang="ko-KR" altLang="en-US" sz="800" b="1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0A867A-CC1D-486E-92F6-8F0C5972C64B}"/>
                </a:ext>
              </a:extLst>
            </p:cNvPr>
            <p:cNvSpPr/>
            <p:nvPr/>
          </p:nvSpPr>
          <p:spPr>
            <a:xfrm>
              <a:off x="3244958" y="4264863"/>
              <a:ext cx="4276675" cy="257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nginx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-deployment</a:t>
              </a:r>
              <a:endParaRPr lang="ko-KR" altLang="en-US" sz="8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4140908-6578-4047-87B7-16C8BACDC4D2}"/>
              </a:ext>
            </a:extLst>
          </p:cNvPr>
          <p:cNvGrpSpPr/>
          <p:nvPr/>
        </p:nvGrpSpPr>
        <p:grpSpPr>
          <a:xfrm>
            <a:off x="2349511" y="3486787"/>
            <a:ext cx="6290174" cy="257409"/>
            <a:chOff x="2320561" y="4264863"/>
            <a:chExt cx="5201072" cy="25740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401D771-FA62-43A9-B569-9200041C67EE}"/>
                </a:ext>
              </a:extLst>
            </p:cNvPr>
            <p:cNvSpPr txBox="1"/>
            <p:nvPr/>
          </p:nvSpPr>
          <p:spPr>
            <a:xfrm>
              <a:off x="2320561" y="4295661"/>
              <a:ext cx="525350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Namespace</a:t>
              </a:r>
              <a:endParaRPr lang="ko-KR" altLang="en-US" sz="800" b="1" dirty="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97B2E32-BF0A-44B1-BD90-F625AD109511}"/>
                </a:ext>
              </a:extLst>
            </p:cNvPr>
            <p:cNvSpPr/>
            <p:nvPr/>
          </p:nvSpPr>
          <p:spPr>
            <a:xfrm>
              <a:off x="3244958" y="4264863"/>
              <a:ext cx="4276675" cy="257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default</a:t>
              </a:r>
              <a:endParaRPr lang="ko-KR" altLang="en-US" sz="8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E759B72B-0975-45D9-B1A4-F25EA63B90C4}"/>
              </a:ext>
            </a:extLst>
          </p:cNvPr>
          <p:cNvSpPr txBox="1"/>
          <p:nvPr/>
        </p:nvSpPr>
        <p:spPr>
          <a:xfrm>
            <a:off x="2349511" y="3852918"/>
            <a:ext cx="378877" cy="19581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800" b="1" dirty="0"/>
              <a:t>Labels</a:t>
            </a:r>
            <a:endParaRPr lang="ko-KR" altLang="en-US" sz="800" b="1" dirty="0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124CCD69-B361-4710-8408-EC86B63B0711}"/>
              </a:ext>
            </a:extLst>
          </p:cNvPr>
          <p:cNvSpPr/>
          <p:nvPr/>
        </p:nvSpPr>
        <p:spPr>
          <a:xfrm>
            <a:off x="3467477" y="3852918"/>
            <a:ext cx="766018" cy="1958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app: </a:t>
            </a:r>
            <a:r>
              <a:rPr lang="en-US" altLang="ko-KR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nginx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107AB8E9-F8A4-4FFE-9803-06F40299B683}"/>
              </a:ext>
            </a:extLst>
          </p:cNvPr>
          <p:cNvSpPr/>
          <p:nvPr/>
        </p:nvSpPr>
        <p:spPr>
          <a:xfrm>
            <a:off x="4298510" y="3852918"/>
            <a:ext cx="1057261" cy="1958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selecter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nginx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02243DA-A0C3-4914-A0FC-5EC1485A8B28}"/>
              </a:ext>
            </a:extLst>
          </p:cNvPr>
          <p:cNvSpPr txBox="1"/>
          <p:nvPr/>
        </p:nvSpPr>
        <p:spPr>
          <a:xfrm>
            <a:off x="2349511" y="4171975"/>
            <a:ext cx="673830" cy="19581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800" b="1" dirty="0"/>
              <a:t>Annotations</a:t>
            </a:r>
            <a:endParaRPr lang="ko-KR" altLang="en-US" sz="800" b="1" dirty="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C26367CB-53BA-49F2-A2F5-338B63F991E5}"/>
              </a:ext>
            </a:extLst>
          </p:cNvPr>
          <p:cNvSpPr/>
          <p:nvPr/>
        </p:nvSpPr>
        <p:spPr>
          <a:xfrm>
            <a:off x="3466426" y="4180312"/>
            <a:ext cx="2194145" cy="1874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deployment.Kubernetes.io/revision: 1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DFFAF9-0B71-4A2B-9A79-20F71D6AF76C}"/>
              </a:ext>
            </a:extLst>
          </p:cNvPr>
          <p:cNvGrpSpPr/>
          <p:nvPr/>
        </p:nvGrpSpPr>
        <p:grpSpPr>
          <a:xfrm>
            <a:off x="2349511" y="4761286"/>
            <a:ext cx="6290174" cy="257409"/>
            <a:chOff x="2320561" y="4264863"/>
            <a:chExt cx="5201072" cy="257409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ABFA705-1E7F-44DB-BE3C-1D89CAE8739A}"/>
                </a:ext>
              </a:extLst>
            </p:cNvPr>
            <p:cNvSpPr txBox="1"/>
            <p:nvPr/>
          </p:nvSpPr>
          <p:spPr>
            <a:xfrm>
              <a:off x="2320561" y="4295661"/>
              <a:ext cx="496190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Created At</a:t>
              </a:r>
              <a:endParaRPr lang="ko-KR" altLang="en-US" sz="800" b="1" dirty="0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96874B9-BE54-4E7F-9380-E698A3B057B7}"/>
                </a:ext>
              </a:extLst>
            </p:cNvPr>
            <p:cNvSpPr/>
            <p:nvPr/>
          </p:nvSpPr>
          <p:spPr>
            <a:xfrm>
              <a:off x="3244958" y="4264863"/>
              <a:ext cx="4276675" cy="257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2021-10-21 14:23:56</a:t>
              </a:r>
              <a:endParaRPr lang="ko-KR" altLang="en-US" sz="8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6D74FB84-09FA-4BBB-8715-1B842119DA8D}"/>
              </a:ext>
            </a:extLst>
          </p:cNvPr>
          <p:cNvSpPr txBox="1"/>
          <p:nvPr/>
        </p:nvSpPr>
        <p:spPr>
          <a:xfrm>
            <a:off x="2349511" y="4465656"/>
            <a:ext cx="465439" cy="19581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800" b="1" dirty="0"/>
              <a:t>Selector</a:t>
            </a:r>
            <a:endParaRPr lang="ko-KR" altLang="en-US" sz="800" b="1" dirty="0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0826AEC8-4107-4E73-8B8F-6F06369CDD80}"/>
              </a:ext>
            </a:extLst>
          </p:cNvPr>
          <p:cNvSpPr/>
          <p:nvPr/>
        </p:nvSpPr>
        <p:spPr>
          <a:xfrm>
            <a:off x="3466427" y="4473993"/>
            <a:ext cx="832084" cy="17906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node: node1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450F6E5C-F8E1-419A-83E3-F4C9AA509314}"/>
              </a:ext>
            </a:extLst>
          </p:cNvPr>
          <p:cNvGrpSpPr/>
          <p:nvPr/>
        </p:nvGrpSpPr>
        <p:grpSpPr>
          <a:xfrm>
            <a:off x="2349511" y="5115285"/>
            <a:ext cx="6290174" cy="257409"/>
            <a:chOff x="2320561" y="4264863"/>
            <a:chExt cx="5201072" cy="257409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A238882-BD0E-4903-A398-1D13BA7FFBB4}"/>
                </a:ext>
              </a:extLst>
            </p:cNvPr>
            <p:cNvSpPr txBox="1"/>
            <p:nvPr/>
          </p:nvSpPr>
          <p:spPr>
            <a:xfrm>
              <a:off x="2320561" y="4295661"/>
              <a:ext cx="451124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Cluster IP</a:t>
              </a:r>
              <a:endParaRPr lang="ko-KR" altLang="en-US" sz="800" b="1" dirty="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45E0247C-D0BD-41A3-B76B-EE49D37FD982}"/>
                </a:ext>
              </a:extLst>
            </p:cNvPr>
            <p:cNvSpPr/>
            <p:nvPr/>
          </p:nvSpPr>
          <p:spPr>
            <a:xfrm>
              <a:off x="3244958" y="4264863"/>
              <a:ext cx="4276675" cy="257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10.233.0.1</a:t>
              </a:r>
              <a:endParaRPr lang="ko-KR" altLang="en-US" sz="8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849EE307-26FD-4B74-8AEA-BDED422E8F21}"/>
              </a:ext>
            </a:extLst>
          </p:cNvPr>
          <p:cNvGrpSpPr/>
          <p:nvPr/>
        </p:nvGrpSpPr>
        <p:grpSpPr>
          <a:xfrm>
            <a:off x="2346946" y="5481205"/>
            <a:ext cx="6290174" cy="257409"/>
            <a:chOff x="2320561" y="4264863"/>
            <a:chExt cx="5201072" cy="257409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28E22B7-46DF-4D8B-8EB9-58B8FC21057C}"/>
                </a:ext>
              </a:extLst>
            </p:cNvPr>
            <p:cNvSpPr txBox="1"/>
            <p:nvPr/>
          </p:nvSpPr>
          <p:spPr>
            <a:xfrm>
              <a:off x="2320561" y="4295661"/>
              <a:ext cx="786464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Internal Endpoint</a:t>
              </a:r>
              <a:endParaRPr lang="ko-KR" altLang="en-US" sz="800" b="1" dirty="0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23A4CC9-9CBA-475B-A9F5-FB2A7FC0DAD5}"/>
                </a:ext>
              </a:extLst>
            </p:cNvPr>
            <p:cNvSpPr/>
            <p:nvPr/>
          </p:nvSpPr>
          <p:spPr>
            <a:xfrm>
              <a:off x="3244958" y="4264863"/>
              <a:ext cx="4276675" cy="257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nginx:80 TCP</a:t>
              </a:r>
              <a:endParaRPr lang="ko-KR" altLang="en-US" sz="8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85D4C996-50B4-4E6B-88F6-AA41A49D3035}"/>
              </a:ext>
            </a:extLst>
          </p:cNvPr>
          <p:cNvGrpSpPr/>
          <p:nvPr/>
        </p:nvGrpSpPr>
        <p:grpSpPr>
          <a:xfrm>
            <a:off x="2346946" y="5843753"/>
            <a:ext cx="6290174" cy="257409"/>
            <a:chOff x="2320561" y="4264863"/>
            <a:chExt cx="5201072" cy="257409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FA14DBE-D597-4911-BF9D-6406B7DD7DE4}"/>
                </a:ext>
              </a:extLst>
            </p:cNvPr>
            <p:cNvSpPr txBox="1"/>
            <p:nvPr/>
          </p:nvSpPr>
          <p:spPr>
            <a:xfrm>
              <a:off x="2320561" y="4295661"/>
              <a:ext cx="779837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External Endpoint</a:t>
              </a:r>
              <a:endParaRPr lang="ko-KR" altLang="en-US" sz="800" b="1" dirty="0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66AC42F-ECB6-4DCD-97C0-84B524FBACCD}"/>
                </a:ext>
              </a:extLst>
            </p:cNvPr>
            <p:cNvSpPr/>
            <p:nvPr/>
          </p:nvSpPr>
          <p:spPr>
            <a:xfrm>
              <a:off x="3244958" y="4264863"/>
              <a:ext cx="4276675" cy="257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</a:t>
              </a:r>
              <a:endParaRPr lang="ko-KR" altLang="en-US" sz="8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CFCD922-84F3-4813-A3B1-57176F9586D0}"/>
              </a:ext>
            </a:extLst>
          </p:cNvPr>
          <p:cNvGrpSpPr/>
          <p:nvPr/>
        </p:nvGrpSpPr>
        <p:grpSpPr>
          <a:xfrm>
            <a:off x="2351772" y="2743662"/>
            <a:ext cx="6287913" cy="217439"/>
            <a:chOff x="2351772" y="2743662"/>
            <a:chExt cx="6287913" cy="217439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2BA835D-5D4F-45B7-BA7A-B3DE3AAD64A7}"/>
                </a:ext>
              </a:extLst>
            </p:cNvPr>
            <p:cNvGrpSpPr/>
            <p:nvPr/>
          </p:nvGrpSpPr>
          <p:grpSpPr>
            <a:xfrm>
              <a:off x="2369877" y="2743662"/>
              <a:ext cx="1863617" cy="216048"/>
              <a:chOff x="2261276" y="2303445"/>
              <a:chExt cx="1594653" cy="359185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DC1B5CB2-4C63-419A-B7C1-8BCF51A71341}"/>
                  </a:ext>
                </a:extLst>
              </p:cNvPr>
              <p:cNvSpPr/>
              <p:nvPr/>
            </p:nvSpPr>
            <p:spPr>
              <a:xfrm>
                <a:off x="3058121" y="2303445"/>
                <a:ext cx="797808" cy="35918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YAML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C892E70E-C8A2-480F-A90B-DF35AF19BDE0}"/>
                  </a:ext>
                </a:extLst>
              </p:cNvPr>
              <p:cNvSpPr/>
              <p:nvPr/>
            </p:nvSpPr>
            <p:spPr>
              <a:xfrm>
                <a:off x="2261276" y="2310687"/>
                <a:ext cx="797808" cy="35028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Geneal</a:t>
                </a:r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BEE686A-9B1F-40AD-9790-0BD0A3D64AB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772" y="2961101"/>
              <a:ext cx="628791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FCE6F26-EE57-44A7-A5ED-2FCD4718339A}"/>
                </a:ext>
              </a:extLst>
            </p:cNvPr>
            <p:cNvSpPr/>
            <p:nvPr/>
          </p:nvSpPr>
          <p:spPr>
            <a:xfrm>
              <a:off x="4228742" y="2748261"/>
              <a:ext cx="1257658" cy="2097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Relationship diagram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9AC72A4-151C-44C4-A4E2-128AB02F4B55}"/>
              </a:ext>
            </a:extLst>
          </p:cNvPr>
          <p:cNvSpPr txBox="1"/>
          <p:nvPr/>
        </p:nvSpPr>
        <p:spPr>
          <a:xfrm>
            <a:off x="2349511" y="3852918"/>
            <a:ext cx="378877" cy="19581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800" b="1" dirty="0"/>
              <a:t>Labels</a:t>
            </a:r>
            <a:endParaRPr lang="ko-KR" altLang="en-US" sz="8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6035300-299A-45B3-950E-B19219D8EA65}"/>
              </a:ext>
            </a:extLst>
          </p:cNvPr>
          <p:cNvSpPr txBox="1"/>
          <p:nvPr/>
        </p:nvSpPr>
        <p:spPr>
          <a:xfrm>
            <a:off x="2349511" y="4171975"/>
            <a:ext cx="673830" cy="19581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800" b="1" dirty="0"/>
              <a:t>Annotations</a:t>
            </a:r>
            <a:endParaRPr lang="ko-KR" altLang="en-US" sz="8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6037A26-53F5-49AF-91B4-E75B386E0E36}"/>
              </a:ext>
            </a:extLst>
          </p:cNvPr>
          <p:cNvSpPr txBox="1"/>
          <p:nvPr/>
        </p:nvSpPr>
        <p:spPr>
          <a:xfrm>
            <a:off x="2349511" y="4465656"/>
            <a:ext cx="465439" cy="19581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800" b="1" dirty="0"/>
              <a:t>Selector</a:t>
            </a:r>
            <a:endParaRPr lang="ko-KR" altLang="en-US" sz="800" b="1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842E4BA-E920-4F60-94A0-51E46248C7FD}"/>
              </a:ext>
            </a:extLst>
          </p:cNvPr>
          <p:cNvSpPr/>
          <p:nvPr/>
        </p:nvSpPr>
        <p:spPr>
          <a:xfrm>
            <a:off x="2130339" y="3162667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239C4513-F71C-46E9-84DA-95CAC4C55447}"/>
              </a:ext>
            </a:extLst>
          </p:cNvPr>
          <p:cNvSpPr/>
          <p:nvPr/>
        </p:nvSpPr>
        <p:spPr>
          <a:xfrm>
            <a:off x="2138258" y="3533805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CF07DE4D-834D-4E71-9165-F1ED1600E716}"/>
              </a:ext>
            </a:extLst>
          </p:cNvPr>
          <p:cNvSpPr/>
          <p:nvPr/>
        </p:nvSpPr>
        <p:spPr>
          <a:xfrm>
            <a:off x="2138258" y="3870698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15E47E62-6345-4977-B554-CB0615AB7B2F}"/>
              </a:ext>
            </a:extLst>
          </p:cNvPr>
          <p:cNvSpPr/>
          <p:nvPr/>
        </p:nvSpPr>
        <p:spPr>
          <a:xfrm>
            <a:off x="2133284" y="4194926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3AC4951-2774-4C5B-BB00-0A242F88B089}"/>
              </a:ext>
            </a:extLst>
          </p:cNvPr>
          <p:cNvSpPr/>
          <p:nvPr/>
        </p:nvSpPr>
        <p:spPr>
          <a:xfrm>
            <a:off x="2130338" y="4476352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5</a:t>
            </a:r>
            <a:endParaRPr lang="ko-KR" altLang="en-US" sz="700" b="1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1C16A741-3412-4D6E-8E60-DBDB32C817BD}"/>
              </a:ext>
            </a:extLst>
          </p:cNvPr>
          <p:cNvSpPr/>
          <p:nvPr/>
        </p:nvSpPr>
        <p:spPr>
          <a:xfrm>
            <a:off x="2137668" y="4787750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6</a:t>
            </a:r>
            <a:endParaRPr lang="ko-KR" altLang="en-US" sz="700" b="1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F411D67C-F3B7-49DB-B8E8-FD7B5A8D08FA}"/>
              </a:ext>
            </a:extLst>
          </p:cNvPr>
          <p:cNvSpPr/>
          <p:nvPr/>
        </p:nvSpPr>
        <p:spPr>
          <a:xfrm>
            <a:off x="2127434" y="5140411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9CD1DF9A-7074-4E33-9749-ED507CBDDC63}"/>
              </a:ext>
            </a:extLst>
          </p:cNvPr>
          <p:cNvSpPr/>
          <p:nvPr/>
        </p:nvSpPr>
        <p:spPr>
          <a:xfrm>
            <a:off x="2126601" y="5489899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9807232-1C24-4666-8C58-2BDE0BA73FCC}"/>
              </a:ext>
            </a:extLst>
          </p:cNvPr>
          <p:cNvSpPr/>
          <p:nvPr/>
        </p:nvSpPr>
        <p:spPr>
          <a:xfrm>
            <a:off x="2133284" y="5848281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9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val="2592528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8B86CD4-24AF-4C63-B6BA-555A1EECAC64}"/>
              </a:ext>
            </a:extLst>
          </p:cNvPr>
          <p:cNvSpPr/>
          <p:nvPr/>
        </p:nvSpPr>
        <p:spPr>
          <a:xfrm>
            <a:off x="512736" y="1288303"/>
            <a:ext cx="11166528" cy="6186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 ansible all -</a:t>
            </a:r>
            <a:r>
              <a:rPr lang="en-US" altLang="ko-KR" dirty="0" err="1">
                <a:solidFill>
                  <a:schemeClr val="tx1"/>
                </a:solidFill>
              </a:rPr>
              <a:t>i</a:t>
            </a:r>
            <a:r>
              <a:rPr lang="en-US" altLang="ko-KR" dirty="0">
                <a:solidFill>
                  <a:schemeClr val="tx1"/>
                </a:solidFill>
              </a:rPr>
              <a:t> inventory/</a:t>
            </a:r>
            <a:r>
              <a:rPr lang="en-US" altLang="ko-KR" dirty="0" err="1">
                <a:solidFill>
                  <a:schemeClr val="tx1"/>
                </a:solidFill>
              </a:rPr>
              <a:t>mycluster</a:t>
            </a:r>
            <a:r>
              <a:rPr lang="en-US" altLang="ko-KR" dirty="0">
                <a:solidFill>
                  <a:schemeClr val="tx1"/>
                </a:solidFill>
              </a:rPr>
              <a:t>/inventory.ini -m ping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FD2A8E-A192-4DBA-87DC-81475472A60C}"/>
              </a:ext>
            </a:extLst>
          </p:cNvPr>
          <p:cNvSpPr txBox="1"/>
          <p:nvPr/>
        </p:nvSpPr>
        <p:spPr>
          <a:xfrm>
            <a:off x="364932" y="847135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노드들 간 통신 확인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75560-7DD1-4772-AFE9-9F4C3FC928BC}"/>
              </a:ext>
            </a:extLst>
          </p:cNvPr>
          <p:cNvSpPr txBox="1"/>
          <p:nvPr/>
        </p:nvSpPr>
        <p:spPr>
          <a:xfrm>
            <a:off x="364932" y="2438944"/>
            <a:ext cx="1705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8. Cluster </a:t>
            </a:r>
            <a:r>
              <a:rPr lang="ko-KR" altLang="en-US" dirty="0"/>
              <a:t>배포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CDE1C3-0D80-49B4-A196-6D65E89CC048}"/>
              </a:ext>
            </a:extLst>
          </p:cNvPr>
          <p:cNvSpPr/>
          <p:nvPr/>
        </p:nvSpPr>
        <p:spPr>
          <a:xfrm>
            <a:off x="512736" y="2808276"/>
            <a:ext cx="11166528" cy="6186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ansible-playbook -</a:t>
            </a:r>
            <a:r>
              <a:rPr lang="en-US" altLang="ko-KR" dirty="0" err="1">
                <a:solidFill>
                  <a:schemeClr val="tx1"/>
                </a:solidFill>
              </a:rPr>
              <a:t>i</a:t>
            </a:r>
            <a:r>
              <a:rPr lang="en-US" altLang="ko-KR" dirty="0">
                <a:solidFill>
                  <a:schemeClr val="tx1"/>
                </a:solidFill>
              </a:rPr>
              <a:t> inventory.ini -become --become-user=root </a:t>
            </a:r>
            <a:r>
              <a:rPr lang="en-US" altLang="ko-KR" dirty="0" err="1">
                <a:solidFill>
                  <a:schemeClr val="tx1"/>
                </a:solidFill>
              </a:rPr>
              <a:t>cluster.yml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7B2AEB-4408-44CB-8465-46B2B05C9708}"/>
              </a:ext>
            </a:extLst>
          </p:cNvPr>
          <p:cNvSpPr txBox="1"/>
          <p:nvPr/>
        </p:nvSpPr>
        <p:spPr>
          <a:xfrm>
            <a:off x="512736" y="5697495"/>
            <a:ext cx="5687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참고자료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[k8s] </a:t>
            </a:r>
            <a:r>
              <a:rPr lang="en-US" altLang="ko-KR" dirty="0" err="1">
                <a:hlinkClick r:id="rId2"/>
              </a:rPr>
              <a:t>Kubespray</a:t>
            </a:r>
            <a:r>
              <a:rPr lang="ko-KR" altLang="en-US" dirty="0">
                <a:hlinkClick r:id="rId2"/>
              </a:rPr>
              <a:t>로 </a:t>
            </a:r>
            <a:r>
              <a:rPr lang="en-US" altLang="ko-KR" dirty="0">
                <a:hlinkClick r:id="rId2"/>
              </a:rPr>
              <a:t>Kubernetes </a:t>
            </a:r>
            <a:r>
              <a:rPr lang="ko-KR" altLang="en-US" dirty="0">
                <a:hlinkClick r:id="rId2"/>
              </a:rPr>
              <a:t>설치하기 </a:t>
            </a:r>
            <a:r>
              <a:rPr lang="en-US" altLang="ko-KR" dirty="0">
                <a:hlinkClick r:id="rId2"/>
              </a:rPr>
              <a:t>(tistory.com)</a:t>
            </a:r>
            <a:endParaRPr lang="ko-KR" altLang="en-US" dirty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892" y="134938"/>
            <a:ext cx="9052171" cy="529912"/>
          </a:xfrm>
        </p:spPr>
        <p:txBody>
          <a:bodyPr/>
          <a:lstStyle/>
          <a:p>
            <a:r>
              <a:rPr lang="en-US" altLang="ko-KR" dirty="0" err="1"/>
              <a:t>Kubespray</a:t>
            </a:r>
            <a:r>
              <a:rPr lang="ko-KR" altLang="en-US"/>
              <a:t>로 </a:t>
            </a:r>
            <a:r>
              <a:rPr lang="en-US" altLang="ko-KR" dirty="0"/>
              <a:t>Kubernetes </a:t>
            </a:r>
            <a:r>
              <a:rPr lang="ko-KR" altLang="en-US"/>
              <a:t>설치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795816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BF458-4BAE-45A2-9F11-6B9C0861C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Networking -&gt; Service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976754-FF66-4A34-A63B-19E06E5317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Networking &gt; Service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7FDE07-17C5-400D-A150-5B6C610961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Service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7A000A-DAEA-4CA9-AA1A-472E41E43FB5}"/>
              </a:ext>
            </a:extLst>
          </p:cNvPr>
          <p:cNvSpPr/>
          <p:nvPr/>
        </p:nvSpPr>
        <p:spPr>
          <a:xfrm>
            <a:off x="2150702" y="2025807"/>
            <a:ext cx="6708157" cy="39938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AF5B3E-5B96-426E-B23C-0EDF70C4BCDF}"/>
              </a:ext>
            </a:extLst>
          </p:cNvPr>
          <p:cNvSpPr/>
          <p:nvPr/>
        </p:nvSpPr>
        <p:spPr>
          <a:xfrm>
            <a:off x="201110" y="2446649"/>
            <a:ext cx="1720735" cy="25149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80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F79D6D4-FC78-41B8-BE00-5F74987E35ED}"/>
              </a:ext>
            </a:extLst>
          </p:cNvPr>
          <p:cNvGrpSpPr/>
          <p:nvPr/>
        </p:nvGrpSpPr>
        <p:grpSpPr>
          <a:xfrm>
            <a:off x="2369877" y="2216846"/>
            <a:ext cx="1279033" cy="222935"/>
            <a:chOff x="2313640" y="4193815"/>
            <a:chExt cx="1279033" cy="22293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BD7648F-D763-4C69-B113-A3C90C9963B4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Project-1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B830D44-9C6C-4B8F-8A01-C61DD2300FC2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0A1F158-F385-4E3D-819B-CBF13C236B77}"/>
              </a:ext>
            </a:extLst>
          </p:cNvPr>
          <p:cNvSpPr/>
          <p:nvPr/>
        </p:nvSpPr>
        <p:spPr>
          <a:xfrm>
            <a:off x="7440075" y="2233157"/>
            <a:ext cx="1197045" cy="2188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700" dirty="0"/>
              <a:t>New Service</a:t>
            </a:r>
            <a:endParaRPr lang="ko-KR" altLang="en-US" sz="700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CA2876A-2B5E-4721-9B4E-22FE167B890B}"/>
              </a:ext>
            </a:extLst>
          </p:cNvPr>
          <p:cNvGrpSpPr/>
          <p:nvPr/>
        </p:nvGrpSpPr>
        <p:grpSpPr>
          <a:xfrm>
            <a:off x="3678201" y="2222148"/>
            <a:ext cx="1279033" cy="222935"/>
            <a:chOff x="2313640" y="4193815"/>
            <a:chExt cx="1279033" cy="22293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A30AE8B-32ED-466F-8547-2B1B372332AC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Cluster-1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0E08728-B5E5-4C5E-B9F7-A170F04408CE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7E85AEF-C868-4918-8F64-0D82E21E179B}"/>
              </a:ext>
            </a:extLst>
          </p:cNvPr>
          <p:cNvGrpSpPr/>
          <p:nvPr/>
        </p:nvGrpSpPr>
        <p:grpSpPr>
          <a:xfrm>
            <a:off x="4975630" y="2216846"/>
            <a:ext cx="1279033" cy="222935"/>
            <a:chOff x="2313640" y="4193815"/>
            <a:chExt cx="1279033" cy="222935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D1BBF55-8B3C-4EF4-A13D-F5DC62350D8B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nginx</a:t>
              </a: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-service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65F1237-0671-4C91-8328-7D1FC32ACA9A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ACA20C9-E483-4925-B824-ABB297D40072}"/>
              </a:ext>
            </a:extLst>
          </p:cNvPr>
          <p:cNvSpPr/>
          <p:nvPr/>
        </p:nvSpPr>
        <p:spPr>
          <a:xfrm>
            <a:off x="2150702" y="2561833"/>
            <a:ext cx="6708157" cy="39938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74" name="표 73">
            <a:extLst>
              <a:ext uri="{FF2B5EF4-FFF2-40B4-BE49-F238E27FC236}">
                <a16:creationId xmlns:a16="http://schemas.microsoft.com/office/drawing/2014/main" id="{91A015B5-CA91-4300-BF33-0C93906B38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737589"/>
              </p:ext>
            </p:extLst>
          </p:nvPr>
        </p:nvGraphicFramePr>
        <p:xfrm>
          <a:off x="2369877" y="4327554"/>
          <a:ext cx="6287911" cy="8875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7754">
                  <a:extLst>
                    <a:ext uri="{9D8B030D-6E8A-4147-A177-3AD203B41FA5}">
                      <a16:colId xmlns:a16="http://schemas.microsoft.com/office/drawing/2014/main" val="2933535574"/>
                    </a:ext>
                  </a:extLst>
                </a:gridCol>
                <a:gridCol w="1137138">
                  <a:extLst>
                    <a:ext uri="{9D8B030D-6E8A-4147-A177-3AD203B41FA5}">
                      <a16:colId xmlns:a16="http://schemas.microsoft.com/office/drawing/2014/main" val="1330508425"/>
                    </a:ext>
                  </a:extLst>
                </a:gridCol>
                <a:gridCol w="1043354">
                  <a:extLst>
                    <a:ext uri="{9D8B030D-6E8A-4147-A177-3AD203B41FA5}">
                      <a16:colId xmlns:a16="http://schemas.microsoft.com/office/drawing/2014/main" val="2546740543"/>
                    </a:ext>
                  </a:extLst>
                </a:gridCol>
                <a:gridCol w="1078523">
                  <a:extLst>
                    <a:ext uri="{9D8B030D-6E8A-4147-A177-3AD203B41FA5}">
                      <a16:colId xmlns:a16="http://schemas.microsoft.com/office/drawing/2014/main" val="103242618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814543006"/>
                    </a:ext>
                  </a:extLst>
                </a:gridCol>
                <a:gridCol w="861942">
                  <a:extLst>
                    <a:ext uri="{9D8B030D-6E8A-4147-A177-3AD203B41FA5}">
                      <a16:colId xmlns:a16="http://schemas.microsoft.com/office/drawing/2014/main" val="238332530"/>
                    </a:ext>
                  </a:extLst>
                </a:gridCol>
              </a:tblGrid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Host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Name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Port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Protocol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Node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Status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02643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10.233.92.6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web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80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TCP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node3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true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93917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10.233.92.7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web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80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TCP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node3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true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56162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D5310A3D-39F0-47B8-9D58-A029B571C52F}"/>
              </a:ext>
            </a:extLst>
          </p:cNvPr>
          <p:cNvSpPr txBox="1"/>
          <p:nvPr/>
        </p:nvSpPr>
        <p:spPr>
          <a:xfrm>
            <a:off x="2355065" y="4075152"/>
            <a:ext cx="513529" cy="19581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800" b="1" dirty="0"/>
              <a:t>Endpoint</a:t>
            </a:r>
            <a:endParaRPr lang="ko-KR" altLang="en-US" sz="800" b="1" dirty="0"/>
          </a:p>
        </p:txBody>
      </p: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EE817C2-AE57-4CD1-BD91-15525AF387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818993"/>
              </p:ext>
            </p:extLst>
          </p:nvPr>
        </p:nvGraphicFramePr>
        <p:xfrm>
          <a:off x="2384689" y="5604755"/>
          <a:ext cx="6287911" cy="8875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1557">
                  <a:extLst>
                    <a:ext uri="{9D8B030D-6E8A-4147-A177-3AD203B41FA5}">
                      <a16:colId xmlns:a16="http://schemas.microsoft.com/office/drawing/2014/main" val="2933535574"/>
                    </a:ext>
                  </a:extLst>
                </a:gridCol>
                <a:gridCol w="832339">
                  <a:extLst>
                    <a:ext uri="{9D8B030D-6E8A-4147-A177-3AD203B41FA5}">
                      <a16:colId xmlns:a16="http://schemas.microsoft.com/office/drawing/2014/main" val="1330508425"/>
                    </a:ext>
                  </a:extLst>
                </a:gridCol>
                <a:gridCol w="1304350">
                  <a:extLst>
                    <a:ext uri="{9D8B030D-6E8A-4147-A177-3AD203B41FA5}">
                      <a16:colId xmlns:a16="http://schemas.microsoft.com/office/drawing/2014/main" val="2546740543"/>
                    </a:ext>
                  </a:extLst>
                </a:gridCol>
                <a:gridCol w="1078523">
                  <a:extLst>
                    <a:ext uri="{9D8B030D-6E8A-4147-A177-3AD203B41FA5}">
                      <a16:colId xmlns:a16="http://schemas.microsoft.com/office/drawing/2014/main" val="1032426189"/>
                    </a:ext>
                  </a:extLst>
                </a:gridCol>
                <a:gridCol w="723742">
                  <a:extLst>
                    <a:ext uri="{9D8B030D-6E8A-4147-A177-3AD203B41FA5}">
                      <a16:colId xmlns:a16="http://schemas.microsoft.com/office/drawing/2014/main" val="1814543006"/>
                    </a:ext>
                  </a:extLst>
                </a:gridCol>
                <a:gridCol w="1357400">
                  <a:extLst>
                    <a:ext uri="{9D8B030D-6E8A-4147-A177-3AD203B41FA5}">
                      <a16:colId xmlns:a16="http://schemas.microsoft.com/office/drawing/2014/main" val="238332530"/>
                    </a:ext>
                  </a:extLst>
                </a:gridCol>
              </a:tblGrid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Name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Namespace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Lable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Node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Status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Created At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02643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Nginx-66b6c48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default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app: </a:t>
                      </a:r>
                      <a:r>
                        <a:rPr lang="en-US" altLang="ko-KR" sz="8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nginx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node3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Running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2021-10-21 14:23:56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93917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Nginx-66b6rre1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default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app: </a:t>
                      </a:r>
                      <a:r>
                        <a:rPr lang="en-US" altLang="ko-KR" sz="8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nginx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node3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Running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2021-10-21 14:23:56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56162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415A3E0A-1D06-4799-9154-B8ADCCC28D65}"/>
              </a:ext>
            </a:extLst>
          </p:cNvPr>
          <p:cNvSpPr txBox="1"/>
          <p:nvPr/>
        </p:nvSpPr>
        <p:spPr>
          <a:xfrm>
            <a:off x="2369877" y="5352353"/>
            <a:ext cx="263461" cy="19581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800" b="1" dirty="0"/>
              <a:t>Pod</a:t>
            </a:r>
            <a:endParaRPr lang="ko-KR" altLang="en-US" sz="8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695523B-8130-4B4D-82D5-2B584A9CCB34}"/>
              </a:ext>
            </a:extLst>
          </p:cNvPr>
          <p:cNvSpPr txBox="1"/>
          <p:nvPr/>
        </p:nvSpPr>
        <p:spPr>
          <a:xfrm>
            <a:off x="2355065" y="3055246"/>
            <a:ext cx="747568" cy="19581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800" b="1" dirty="0"/>
              <a:t>Resource info</a:t>
            </a:r>
            <a:endParaRPr lang="ko-KR" altLang="en-US" sz="800" b="1" dirty="0"/>
          </a:p>
        </p:txBody>
      </p: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5220A7EA-64F8-4346-B1B7-886470777E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170889"/>
              </p:ext>
            </p:extLst>
          </p:nvPr>
        </p:nvGraphicFramePr>
        <p:xfrm>
          <a:off x="2369877" y="3354542"/>
          <a:ext cx="6269809" cy="5916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7105">
                  <a:extLst>
                    <a:ext uri="{9D8B030D-6E8A-4147-A177-3AD203B41FA5}">
                      <a16:colId xmlns:a16="http://schemas.microsoft.com/office/drawing/2014/main" val="2933535574"/>
                    </a:ext>
                  </a:extLst>
                </a:gridCol>
                <a:gridCol w="1263264">
                  <a:extLst>
                    <a:ext uri="{9D8B030D-6E8A-4147-A177-3AD203B41FA5}">
                      <a16:colId xmlns:a16="http://schemas.microsoft.com/office/drawing/2014/main" val="1330508425"/>
                    </a:ext>
                  </a:extLst>
                </a:gridCol>
                <a:gridCol w="2937468">
                  <a:extLst>
                    <a:ext uri="{9D8B030D-6E8A-4147-A177-3AD203B41FA5}">
                      <a16:colId xmlns:a16="http://schemas.microsoft.com/office/drawing/2014/main" val="2546740543"/>
                    </a:ext>
                  </a:extLst>
                </a:gridCol>
                <a:gridCol w="801972">
                  <a:extLst>
                    <a:ext uri="{9D8B030D-6E8A-4147-A177-3AD203B41FA5}">
                      <a16:colId xmlns:a16="http://schemas.microsoft.com/office/drawing/2014/main" val="657365898"/>
                    </a:ext>
                  </a:extLst>
                </a:gridCol>
              </a:tblGrid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Type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Cluster IP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Session Affinity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02643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ClusterIp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None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None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93917"/>
                  </a:ext>
                </a:extLst>
              </a:tr>
            </a:tbl>
          </a:graphicData>
        </a:graphic>
      </p:graphicFrame>
      <p:grpSp>
        <p:nvGrpSpPr>
          <p:cNvPr id="35" name="그룹 34">
            <a:extLst>
              <a:ext uri="{FF2B5EF4-FFF2-40B4-BE49-F238E27FC236}">
                <a16:creationId xmlns:a16="http://schemas.microsoft.com/office/drawing/2014/main" id="{E8E575CA-CC38-4C1A-972B-EC5E14C0C060}"/>
              </a:ext>
            </a:extLst>
          </p:cNvPr>
          <p:cNvGrpSpPr/>
          <p:nvPr/>
        </p:nvGrpSpPr>
        <p:grpSpPr>
          <a:xfrm>
            <a:off x="2351772" y="2743662"/>
            <a:ext cx="6287913" cy="217439"/>
            <a:chOff x="2351772" y="2743662"/>
            <a:chExt cx="6287913" cy="217439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1CA5ECA-DA08-45BC-B20C-60B71B06D965}"/>
                </a:ext>
              </a:extLst>
            </p:cNvPr>
            <p:cNvGrpSpPr/>
            <p:nvPr/>
          </p:nvGrpSpPr>
          <p:grpSpPr>
            <a:xfrm>
              <a:off x="2369877" y="2743662"/>
              <a:ext cx="1863617" cy="216048"/>
              <a:chOff x="2261276" y="2303445"/>
              <a:chExt cx="1594653" cy="359185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DB59AD85-DD42-4A85-B6C0-446033209CDF}"/>
                  </a:ext>
                </a:extLst>
              </p:cNvPr>
              <p:cNvSpPr/>
              <p:nvPr/>
            </p:nvSpPr>
            <p:spPr>
              <a:xfrm>
                <a:off x="3058121" y="2303445"/>
                <a:ext cx="797808" cy="35918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YAML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CF1DE838-8A87-4A02-A18B-08E3E0989182}"/>
                  </a:ext>
                </a:extLst>
              </p:cNvPr>
              <p:cNvSpPr/>
              <p:nvPr/>
            </p:nvSpPr>
            <p:spPr>
              <a:xfrm>
                <a:off x="2261276" y="2310687"/>
                <a:ext cx="797808" cy="35028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Geneal</a:t>
                </a:r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47294B98-075B-4334-8D92-8015430250B7}"/>
                </a:ext>
              </a:extLst>
            </p:cNvPr>
            <p:cNvCxnSpPr>
              <a:cxnSpLocks/>
            </p:cNvCxnSpPr>
            <p:nvPr/>
          </p:nvCxnSpPr>
          <p:spPr>
            <a:xfrm>
              <a:off x="2351772" y="2961101"/>
              <a:ext cx="628791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A893D378-6888-4BD8-96F1-43E7D13E8D49}"/>
                </a:ext>
              </a:extLst>
            </p:cNvPr>
            <p:cNvSpPr/>
            <p:nvPr/>
          </p:nvSpPr>
          <p:spPr>
            <a:xfrm>
              <a:off x="4228742" y="2748261"/>
              <a:ext cx="1257658" cy="2097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Relationship diagram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7A9ED4BB-7F58-44B0-87FC-215D1197AE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516817"/>
              </p:ext>
            </p:extLst>
          </p:nvPr>
        </p:nvGraphicFramePr>
        <p:xfrm>
          <a:off x="9202723" y="519394"/>
          <a:ext cx="2931202" cy="3859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892">
                  <a:extLst>
                    <a:ext uri="{9D8B030D-6E8A-4147-A177-3AD203B41FA5}">
                      <a16:colId xmlns:a16="http://schemas.microsoft.com/office/drawing/2014/main" val="2670468418"/>
                    </a:ext>
                  </a:extLst>
                </a:gridCol>
                <a:gridCol w="629098">
                  <a:extLst>
                    <a:ext uri="{9D8B030D-6E8A-4147-A177-3AD203B41FA5}">
                      <a16:colId xmlns:a16="http://schemas.microsoft.com/office/drawing/2014/main" val="2221562890"/>
                    </a:ext>
                  </a:extLst>
                </a:gridCol>
                <a:gridCol w="2067212">
                  <a:extLst>
                    <a:ext uri="{9D8B030D-6E8A-4147-A177-3AD203B41FA5}">
                      <a16:colId xmlns:a16="http://schemas.microsoft.com/office/drawing/2014/main" val="69013095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Project name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PaaS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 포탈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9382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Networking &gt; Service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0707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 Definition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8267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Networking/Service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정의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Service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상세 화면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9965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35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Resource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정보 표시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 - </a:t>
                      </a:r>
                      <a:r>
                        <a:rPr lang="en-US" altLang="ko-KR" sz="8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ServiceType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정보 표시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 - Cluster IP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표시 없는 경우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None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표시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 - Session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Affinity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표시 없는 경우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None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표시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94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Endpoint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표시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 - Endpoint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가 존재하지 않는 경우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None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표시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580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Pod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표시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서비스에 연결 되어 있는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Pod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정보 표시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연결된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Pod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가 없는 경우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None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표시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261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168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178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4457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73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8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1380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9222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008606"/>
                  </a:ext>
                </a:extLst>
              </a:tr>
            </a:tbl>
          </a:graphicData>
        </a:graphic>
      </p:graphicFrame>
      <p:sp>
        <p:nvSpPr>
          <p:cNvPr id="38" name="타원 37">
            <a:extLst>
              <a:ext uri="{FF2B5EF4-FFF2-40B4-BE49-F238E27FC236}">
                <a16:creationId xmlns:a16="http://schemas.microsoft.com/office/drawing/2014/main" id="{676E76EF-89DB-4FBC-8A63-EA6C36750CA5}"/>
              </a:ext>
            </a:extLst>
          </p:cNvPr>
          <p:cNvSpPr/>
          <p:nvPr/>
        </p:nvSpPr>
        <p:spPr>
          <a:xfrm>
            <a:off x="2130339" y="3162667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E6C1B6C-BF27-4D93-8E77-45B268C8A434}"/>
              </a:ext>
            </a:extLst>
          </p:cNvPr>
          <p:cNvSpPr/>
          <p:nvPr/>
        </p:nvSpPr>
        <p:spPr>
          <a:xfrm>
            <a:off x="2092124" y="4155156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E92B45B-1FCC-4FC1-B2BA-825398266A42}"/>
              </a:ext>
            </a:extLst>
          </p:cNvPr>
          <p:cNvSpPr/>
          <p:nvPr/>
        </p:nvSpPr>
        <p:spPr>
          <a:xfrm>
            <a:off x="2108969" y="5356929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val="175936960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B971C9E5-9573-4A83-B989-079BA3F29553}"/>
              </a:ext>
            </a:extLst>
          </p:cNvPr>
          <p:cNvSpPr/>
          <p:nvPr/>
        </p:nvSpPr>
        <p:spPr>
          <a:xfrm>
            <a:off x="2150702" y="2025807"/>
            <a:ext cx="6708157" cy="39938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4EBF458-4BAE-45A2-9F11-6B9C0861C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Networking -&gt; Service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58305F4-FFEB-4CB5-9975-A4E9DA9777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Networking &gt; Service</a:t>
            </a:r>
            <a:endParaRPr lang="ko-KR" alt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A351518D-B2A4-4E18-A158-AB2243FF7E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Service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7A000A-DAEA-4CA9-AA1A-472E41E43FB5}"/>
              </a:ext>
            </a:extLst>
          </p:cNvPr>
          <p:cNvSpPr/>
          <p:nvPr/>
        </p:nvSpPr>
        <p:spPr>
          <a:xfrm>
            <a:off x="2150702" y="2539140"/>
            <a:ext cx="6708157" cy="348431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AF5B3E-5B96-426E-B23C-0EDF70C4BCDF}"/>
              </a:ext>
            </a:extLst>
          </p:cNvPr>
          <p:cNvSpPr/>
          <p:nvPr/>
        </p:nvSpPr>
        <p:spPr>
          <a:xfrm>
            <a:off x="201110" y="2434146"/>
            <a:ext cx="1720735" cy="25149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8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05A646-265A-4119-AE08-0E96163BEFED}"/>
              </a:ext>
            </a:extLst>
          </p:cNvPr>
          <p:cNvSpPr/>
          <p:nvPr/>
        </p:nvSpPr>
        <p:spPr>
          <a:xfrm>
            <a:off x="2369877" y="3028272"/>
            <a:ext cx="6269809" cy="29856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2DADA26C-E83B-49F1-ADFF-773AD87386EC}"/>
              </a:ext>
            </a:extLst>
          </p:cNvPr>
          <p:cNvGrpSpPr/>
          <p:nvPr/>
        </p:nvGrpSpPr>
        <p:grpSpPr>
          <a:xfrm>
            <a:off x="2152537" y="6020610"/>
            <a:ext cx="6708157" cy="434566"/>
            <a:chOff x="2141652" y="6145682"/>
            <a:chExt cx="6708157" cy="434566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2E8923D-47C4-482A-A88E-AA6C5F7B48C2}"/>
                </a:ext>
              </a:extLst>
            </p:cNvPr>
            <p:cNvSpPr/>
            <p:nvPr/>
          </p:nvSpPr>
          <p:spPr>
            <a:xfrm>
              <a:off x="2141652" y="6145682"/>
              <a:ext cx="6708157" cy="43456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사각형: 둥근 모서리 34">
              <a:extLst>
                <a:ext uri="{FF2B5EF4-FFF2-40B4-BE49-F238E27FC236}">
                  <a16:creationId xmlns:a16="http://schemas.microsoft.com/office/drawing/2014/main" id="{87DA3ECF-41B3-4E6B-A3BB-FCA352E5B581}"/>
                </a:ext>
              </a:extLst>
            </p:cNvPr>
            <p:cNvSpPr/>
            <p:nvPr/>
          </p:nvSpPr>
          <p:spPr>
            <a:xfrm>
              <a:off x="8236872" y="6233774"/>
              <a:ext cx="527485" cy="259292"/>
            </a:xfrm>
            <a:prstGeom prst="roundRect">
              <a:avLst/>
            </a:prstGeom>
            <a:solidFill>
              <a:srgbClr val="00B0F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700" b="1" dirty="0"/>
                <a:t>Update</a:t>
              </a:r>
              <a:endParaRPr lang="ko-KR" altLang="en-US" sz="700" b="1" dirty="0"/>
            </a:p>
          </p:txBody>
        </p:sp>
        <p:sp>
          <p:nvSpPr>
            <p:cNvPr id="70" name="사각형: 둥근 모서리 35">
              <a:extLst>
                <a:ext uri="{FF2B5EF4-FFF2-40B4-BE49-F238E27FC236}">
                  <a16:creationId xmlns:a16="http://schemas.microsoft.com/office/drawing/2014/main" id="{29E57A5E-15B6-4DEA-89EF-90D2CFDA43AD}"/>
                </a:ext>
              </a:extLst>
            </p:cNvPr>
            <p:cNvSpPr/>
            <p:nvPr/>
          </p:nvSpPr>
          <p:spPr>
            <a:xfrm>
              <a:off x="7669285" y="6232863"/>
              <a:ext cx="503338" cy="25929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700" b="1" dirty="0"/>
                <a:t>Cancel</a:t>
              </a:r>
              <a:endParaRPr lang="ko-KR" altLang="en-US" sz="700" b="1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AF0F707-496E-4BAA-A73A-202BC769D191}"/>
              </a:ext>
            </a:extLst>
          </p:cNvPr>
          <p:cNvGrpSpPr/>
          <p:nvPr/>
        </p:nvGrpSpPr>
        <p:grpSpPr>
          <a:xfrm>
            <a:off x="2369877" y="2169221"/>
            <a:ext cx="1279033" cy="222935"/>
            <a:chOff x="2313640" y="4193815"/>
            <a:chExt cx="1279033" cy="22293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FE7ECB8-4C3E-489B-82B3-315A73631E1F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Project-1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C8CE615-BA8B-43E2-8290-80A0513C9CAF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C97906E-2398-4828-A28E-525F8721819B}"/>
              </a:ext>
            </a:extLst>
          </p:cNvPr>
          <p:cNvGrpSpPr/>
          <p:nvPr/>
        </p:nvGrpSpPr>
        <p:grpSpPr>
          <a:xfrm>
            <a:off x="3678201" y="2174523"/>
            <a:ext cx="1279033" cy="222935"/>
            <a:chOff x="2313640" y="4193815"/>
            <a:chExt cx="1279033" cy="22293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0438A02-725C-47DB-9CB1-5FDF9337D004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Cluster-1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C6847D5-8DF1-41FB-BF47-4811317DC82F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E0C9060-70A8-476D-A727-56E59C5D3E6E}"/>
              </a:ext>
            </a:extLst>
          </p:cNvPr>
          <p:cNvGrpSpPr/>
          <p:nvPr/>
        </p:nvGrpSpPr>
        <p:grpSpPr>
          <a:xfrm>
            <a:off x="4975630" y="2169221"/>
            <a:ext cx="1279033" cy="222935"/>
            <a:chOff x="2313640" y="4193815"/>
            <a:chExt cx="1279033" cy="222935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229B2E4-98ED-47C1-A006-F42844EA382D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nginx</a:t>
              </a: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-service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5111BEB-D5BB-4EA5-BEC8-A1909A27641A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4D9971F-C78D-41D0-9E4C-47FA4FF6B59F}"/>
              </a:ext>
            </a:extLst>
          </p:cNvPr>
          <p:cNvSpPr/>
          <p:nvPr/>
        </p:nvSpPr>
        <p:spPr>
          <a:xfrm>
            <a:off x="7440075" y="2233157"/>
            <a:ext cx="1197045" cy="2188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700" dirty="0"/>
              <a:t>New Service</a:t>
            </a:r>
            <a:endParaRPr lang="ko-KR" altLang="en-US" sz="7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D67025-77D5-4C26-B254-8211F88C9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691" y="3048524"/>
            <a:ext cx="6001032" cy="2902554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E0AE1E56-4E75-449D-AAFB-5574CC601B70}"/>
              </a:ext>
            </a:extLst>
          </p:cNvPr>
          <p:cNvGrpSpPr/>
          <p:nvPr/>
        </p:nvGrpSpPr>
        <p:grpSpPr>
          <a:xfrm>
            <a:off x="2351772" y="2743662"/>
            <a:ext cx="6287913" cy="217439"/>
            <a:chOff x="2351772" y="2743662"/>
            <a:chExt cx="6287913" cy="217439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C63EFCB0-B0C3-4B3E-A798-AB434705AFF9}"/>
                </a:ext>
              </a:extLst>
            </p:cNvPr>
            <p:cNvGrpSpPr/>
            <p:nvPr/>
          </p:nvGrpSpPr>
          <p:grpSpPr>
            <a:xfrm>
              <a:off x="2369877" y="2743662"/>
              <a:ext cx="1863617" cy="216048"/>
              <a:chOff x="2261276" y="2303445"/>
              <a:chExt cx="1594653" cy="359185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F6A286B5-A7D3-4F9A-A3DA-3AF0658B8A48}"/>
                  </a:ext>
                </a:extLst>
              </p:cNvPr>
              <p:cNvSpPr/>
              <p:nvPr/>
            </p:nvSpPr>
            <p:spPr>
              <a:xfrm>
                <a:off x="3058121" y="2303445"/>
                <a:ext cx="797808" cy="359185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YAML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90063895-9682-488E-9EBC-2DB7C6075433}"/>
                  </a:ext>
                </a:extLst>
              </p:cNvPr>
              <p:cNvSpPr/>
              <p:nvPr/>
            </p:nvSpPr>
            <p:spPr>
              <a:xfrm>
                <a:off x="2261276" y="2310687"/>
                <a:ext cx="797808" cy="3502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Geneal</a:t>
                </a:r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2C5F44A3-B45B-4DC9-8742-260D3F7B10B2}"/>
                </a:ext>
              </a:extLst>
            </p:cNvPr>
            <p:cNvCxnSpPr>
              <a:cxnSpLocks/>
            </p:cNvCxnSpPr>
            <p:nvPr/>
          </p:nvCxnSpPr>
          <p:spPr>
            <a:xfrm>
              <a:off x="2351772" y="2961101"/>
              <a:ext cx="628791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5F56B5B-12A7-4995-A8D4-18CC424AD115}"/>
                </a:ext>
              </a:extLst>
            </p:cNvPr>
            <p:cNvSpPr/>
            <p:nvPr/>
          </p:nvSpPr>
          <p:spPr>
            <a:xfrm>
              <a:off x="4228742" y="2748261"/>
              <a:ext cx="1257658" cy="2097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Relationship diagram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5B49CF7F-CEDC-41A2-9662-B6A395CA7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543173"/>
              </p:ext>
            </p:extLst>
          </p:nvPr>
        </p:nvGraphicFramePr>
        <p:xfrm>
          <a:off x="9202723" y="519394"/>
          <a:ext cx="2931202" cy="373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892">
                  <a:extLst>
                    <a:ext uri="{9D8B030D-6E8A-4147-A177-3AD203B41FA5}">
                      <a16:colId xmlns:a16="http://schemas.microsoft.com/office/drawing/2014/main" val="2670468418"/>
                    </a:ext>
                  </a:extLst>
                </a:gridCol>
                <a:gridCol w="629098">
                  <a:extLst>
                    <a:ext uri="{9D8B030D-6E8A-4147-A177-3AD203B41FA5}">
                      <a16:colId xmlns:a16="http://schemas.microsoft.com/office/drawing/2014/main" val="2221562890"/>
                    </a:ext>
                  </a:extLst>
                </a:gridCol>
                <a:gridCol w="2067212">
                  <a:extLst>
                    <a:ext uri="{9D8B030D-6E8A-4147-A177-3AD203B41FA5}">
                      <a16:colId xmlns:a16="http://schemas.microsoft.com/office/drawing/2014/main" val="69013095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Project name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PaaS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 포탈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9382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Networking &gt; Service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0707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 Definition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8267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Networking/Service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정의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Service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상세 화면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9965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35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YAML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Service </a:t>
                      </a:r>
                      <a:r>
                        <a:rPr lang="en-US" altLang="ko-KR" sz="8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yaml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내용을 에디터에 출력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Yaml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수정 시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Update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 활성화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94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Update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Update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 클릭 시 </a:t>
                      </a:r>
                      <a:r>
                        <a:rPr lang="en-US" altLang="ko-KR" sz="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yaml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내용 반영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업데이트 후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Server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정보를 다시 불러와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General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및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Relationship diagram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탭 내용 갱신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580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261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168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178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4457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73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8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1380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9222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008606"/>
                  </a:ext>
                </a:extLst>
              </a:tr>
            </a:tbl>
          </a:graphicData>
        </a:graphic>
      </p:graphicFrame>
      <p:sp>
        <p:nvSpPr>
          <p:cNvPr id="42" name="타원 41">
            <a:extLst>
              <a:ext uri="{FF2B5EF4-FFF2-40B4-BE49-F238E27FC236}">
                <a16:creationId xmlns:a16="http://schemas.microsoft.com/office/drawing/2014/main" id="{B9AA69AE-66F5-47AB-854A-3912D0BA8C0F}"/>
              </a:ext>
            </a:extLst>
          </p:cNvPr>
          <p:cNvSpPr/>
          <p:nvPr/>
        </p:nvSpPr>
        <p:spPr>
          <a:xfrm>
            <a:off x="2474597" y="2954838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25E2568-F86E-40B4-95AC-8771497030FA}"/>
              </a:ext>
            </a:extLst>
          </p:cNvPr>
          <p:cNvSpPr/>
          <p:nvPr/>
        </p:nvSpPr>
        <p:spPr>
          <a:xfrm>
            <a:off x="8395558" y="5825422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val="340226388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B971C9E5-9573-4A83-B989-079BA3F29553}"/>
              </a:ext>
            </a:extLst>
          </p:cNvPr>
          <p:cNvSpPr/>
          <p:nvPr/>
        </p:nvSpPr>
        <p:spPr>
          <a:xfrm>
            <a:off x="2150702" y="2025807"/>
            <a:ext cx="6708157" cy="39938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4EBF458-4BAE-45A2-9F11-6B9C0861C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Networking -&gt; Service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58305F4-FFEB-4CB5-9975-A4E9DA9777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Networking &gt; Service</a:t>
            </a:r>
            <a:endParaRPr lang="ko-KR" alt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A351518D-B2A4-4E18-A158-AB2243FF7E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Service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7A000A-DAEA-4CA9-AA1A-472E41E43FB5}"/>
              </a:ext>
            </a:extLst>
          </p:cNvPr>
          <p:cNvSpPr/>
          <p:nvPr/>
        </p:nvSpPr>
        <p:spPr>
          <a:xfrm>
            <a:off x="2150702" y="2539139"/>
            <a:ext cx="6708157" cy="39938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AF5B3E-5B96-426E-B23C-0EDF70C4BCDF}"/>
              </a:ext>
            </a:extLst>
          </p:cNvPr>
          <p:cNvSpPr/>
          <p:nvPr/>
        </p:nvSpPr>
        <p:spPr>
          <a:xfrm>
            <a:off x="201110" y="2434146"/>
            <a:ext cx="1720735" cy="25149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8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05A646-265A-4119-AE08-0E96163BEFED}"/>
              </a:ext>
            </a:extLst>
          </p:cNvPr>
          <p:cNvSpPr/>
          <p:nvPr/>
        </p:nvSpPr>
        <p:spPr>
          <a:xfrm>
            <a:off x="2369877" y="3028272"/>
            <a:ext cx="6269809" cy="327865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AF0F707-496E-4BAA-A73A-202BC769D191}"/>
              </a:ext>
            </a:extLst>
          </p:cNvPr>
          <p:cNvGrpSpPr/>
          <p:nvPr/>
        </p:nvGrpSpPr>
        <p:grpSpPr>
          <a:xfrm>
            <a:off x="2369877" y="2169221"/>
            <a:ext cx="1279033" cy="222935"/>
            <a:chOff x="2313640" y="4193815"/>
            <a:chExt cx="1279033" cy="22293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FE7ECB8-4C3E-489B-82B3-315A73631E1F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Project-1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C8CE615-BA8B-43E2-8290-80A0513C9CAF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C97906E-2398-4828-A28E-525F8721819B}"/>
              </a:ext>
            </a:extLst>
          </p:cNvPr>
          <p:cNvGrpSpPr/>
          <p:nvPr/>
        </p:nvGrpSpPr>
        <p:grpSpPr>
          <a:xfrm>
            <a:off x="3678201" y="2174523"/>
            <a:ext cx="1279033" cy="222935"/>
            <a:chOff x="2313640" y="4193815"/>
            <a:chExt cx="1279033" cy="22293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0438A02-725C-47DB-9CB1-5FDF9337D004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Cluster-1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C6847D5-8DF1-41FB-BF47-4811317DC82F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E0C9060-70A8-476D-A727-56E59C5D3E6E}"/>
              </a:ext>
            </a:extLst>
          </p:cNvPr>
          <p:cNvGrpSpPr/>
          <p:nvPr/>
        </p:nvGrpSpPr>
        <p:grpSpPr>
          <a:xfrm>
            <a:off x="4975630" y="2169221"/>
            <a:ext cx="1279033" cy="222935"/>
            <a:chOff x="2313640" y="4193815"/>
            <a:chExt cx="1279033" cy="222935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229B2E4-98ED-47C1-A006-F42844EA382D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nginx</a:t>
              </a: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-service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5111BEB-D5BB-4EA5-BEC8-A1909A27641A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4D9971F-C78D-41D0-9E4C-47FA4FF6B59F}"/>
              </a:ext>
            </a:extLst>
          </p:cNvPr>
          <p:cNvSpPr/>
          <p:nvPr/>
        </p:nvSpPr>
        <p:spPr>
          <a:xfrm>
            <a:off x="7440075" y="2233157"/>
            <a:ext cx="1197045" cy="2188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700" dirty="0"/>
              <a:t>New Service</a:t>
            </a:r>
            <a:endParaRPr lang="ko-KR" altLang="en-US" sz="700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0AE1E56-4E75-449D-AAFB-5574CC601B70}"/>
              </a:ext>
            </a:extLst>
          </p:cNvPr>
          <p:cNvGrpSpPr/>
          <p:nvPr/>
        </p:nvGrpSpPr>
        <p:grpSpPr>
          <a:xfrm>
            <a:off x="2351772" y="2743662"/>
            <a:ext cx="6287913" cy="217439"/>
            <a:chOff x="2351772" y="2743662"/>
            <a:chExt cx="6287913" cy="217439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C63EFCB0-B0C3-4B3E-A798-AB434705AFF9}"/>
                </a:ext>
              </a:extLst>
            </p:cNvPr>
            <p:cNvGrpSpPr/>
            <p:nvPr/>
          </p:nvGrpSpPr>
          <p:grpSpPr>
            <a:xfrm>
              <a:off x="2369877" y="2743662"/>
              <a:ext cx="1863617" cy="216048"/>
              <a:chOff x="2261276" y="2303445"/>
              <a:chExt cx="1594653" cy="359185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F6A286B5-A7D3-4F9A-A3DA-3AF0658B8A48}"/>
                  </a:ext>
                </a:extLst>
              </p:cNvPr>
              <p:cNvSpPr/>
              <p:nvPr/>
            </p:nvSpPr>
            <p:spPr>
              <a:xfrm>
                <a:off x="3058121" y="2303445"/>
                <a:ext cx="797808" cy="35918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YAML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90063895-9682-488E-9EBC-2DB7C6075433}"/>
                  </a:ext>
                </a:extLst>
              </p:cNvPr>
              <p:cNvSpPr/>
              <p:nvPr/>
            </p:nvSpPr>
            <p:spPr>
              <a:xfrm>
                <a:off x="2261276" y="2310687"/>
                <a:ext cx="797808" cy="3502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Geneal</a:t>
                </a:r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2C5F44A3-B45B-4DC9-8742-260D3F7B10B2}"/>
                </a:ext>
              </a:extLst>
            </p:cNvPr>
            <p:cNvCxnSpPr>
              <a:cxnSpLocks/>
            </p:cNvCxnSpPr>
            <p:nvPr/>
          </p:nvCxnSpPr>
          <p:spPr>
            <a:xfrm>
              <a:off x="2351772" y="2961101"/>
              <a:ext cx="628791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5F56B5B-12A7-4995-A8D4-18CC424AD115}"/>
                </a:ext>
              </a:extLst>
            </p:cNvPr>
            <p:cNvSpPr/>
            <p:nvPr/>
          </p:nvSpPr>
          <p:spPr>
            <a:xfrm>
              <a:off x="4228742" y="2748261"/>
              <a:ext cx="1257658" cy="20979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Relationship diagram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883C99-4AA1-40F5-A1F4-3013715EEDFF}"/>
              </a:ext>
            </a:extLst>
          </p:cNvPr>
          <p:cNvSpPr/>
          <p:nvPr/>
        </p:nvSpPr>
        <p:spPr>
          <a:xfrm>
            <a:off x="3340104" y="4504409"/>
            <a:ext cx="1132878" cy="35649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en-US" altLang="ko-KR" sz="800" dirty="0"/>
              <a:t>Service</a:t>
            </a:r>
          </a:p>
          <a:p>
            <a:pPr algn="ctr"/>
            <a:r>
              <a:rPr lang="en-US" altLang="ko-KR" sz="800" dirty="0"/>
              <a:t>nginx-svc:80</a:t>
            </a:r>
            <a:endParaRPr lang="ko-KR" altLang="en-US" sz="800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2C561E2-0EA6-40A9-9CF3-C9F1ED08A704}"/>
              </a:ext>
            </a:extLst>
          </p:cNvPr>
          <p:cNvGrpSpPr/>
          <p:nvPr/>
        </p:nvGrpSpPr>
        <p:grpSpPr>
          <a:xfrm>
            <a:off x="6497482" y="4347152"/>
            <a:ext cx="585540" cy="652218"/>
            <a:chOff x="7490738" y="3244180"/>
            <a:chExt cx="585540" cy="652218"/>
          </a:xfrm>
        </p:grpSpPr>
        <p:sp>
          <p:nvSpPr>
            <p:cNvPr id="44" name="순서도: 준비 43">
              <a:extLst>
                <a:ext uri="{FF2B5EF4-FFF2-40B4-BE49-F238E27FC236}">
                  <a16:creationId xmlns:a16="http://schemas.microsoft.com/office/drawing/2014/main" id="{8DDC5117-9D95-4FF9-AED9-363B57F56A6C}"/>
                </a:ext>
              </a:extLst>
            </p:cNvPr>
            <p:cNvSpPr/>
            <p:nvPr/>
          </p:nvSpPr>
          <p:spPr>
            <a:xfrm rot="5400000">
              <a:off x="7457223" y="3277695"/>
              <a:ext cx="652218" cy="585187"/>
            </a:xfrm>
            <a:prstGeom prst="flowChartPreparation">
              <a:avLst/>
            </a:prstGeom>
            <a:solidFill>
              <a:schemeClr val="bg1"/>
            </a:solidFill>
            <a:ln w="3175">
              <a:solidFill>
                <a:srgbClr val="0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33E0D44-9005-4E4D-8A70-8D97B99B1E2D}"/>
                </a:ext>
              </a:extLst>
            </p:cNvPr>
            <p:cNvSpPr txBox="1"/>
            <p:nvPr/>
          </p:nvSpPr>
          <p:spPr>
            <a:xfrm>
              <a:off x="7491092" y="3423307"/>
              <a:ext cx="58518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Pod</a:t>
              </a:r>
            </a:p>
            <a:p>
              <a:pPr algn="ctr"/>
              <a:r>
                <a:rPr lang="en-US" altLang="ko-KR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nginx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137000DD-9F01-483A-B4D5-CB5DD91C8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009" y="4625795"/>
            <a:ext cx="175369" cy="175369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A2124928-F0DA-4654-A63C-F5F2348E9E2C}"/>
              </a:ext>
            </a:extLst>
          </p:cNvPr>
          <p:cNvGrpSpPr/>
          <p:nvPr/>
        </p:nvGrpSpPr>
        <p:grpSpPr>
          <a:xfrm>
            <a:off x="6493331" y="5337303"/>
            <a:ext cx="585540" cy="652218"/>
            <a:chOff x="7490738" y="3244180"/>
            <a:chExt cx="585540" cy="652218"/>
          </a:xfrm>
        </p:grpSpPr>
        <p:sp>
          <p:nvSpPr>
            <p:cNvPr id="49" name="순서도: 준비 48">
              <a:extLst>
                <a:ext uri="{FF2B5EF4-FFF2-40B4-BE49-F238E27FC236}">
                  <a16:creationId xmlns:a16="http://schemas.microsoft.com/office/drawing/2014/main" id="{06BC8F21-EE9A-4A0E-8155-9702488BDCE3}"/>
                </a:ext>
              </a:extLst>
            </p:cNvPr>
            <p:cNvSpPr/>
            <p:nvPr/>
          </p:nvSpPr>
          <p:spPr>
            <a:xfrm rot="5400000">
              <a:off x="7457223" y="3277695"/>
              <a:ext cx="652218" cy="585187"/>
            </a:xfrm>
            <a:prstGeom prst="flowChartPreparation">
              <a:avLst/>
            </a:prstGeom>
            <a:solidFill>
              <a:schemeClr val="bg1"/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D18B7C2-AA4F-4107-913F-97C3D36CE32A}"/>
                </a:ext>
              </a:extLst>
            </p:cNvPr>
            <p:cNvSpPr txBox="1"/>
            <p:nvPr/>
          </p:nvSpPr>
          <p:spPr>
            <a:xfrm>
              <a:off x="7491092" y="3423307"/>
              <a:ext cx="58518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Pod</a:t>
              </a:r>
            </a:p>
            <a:p>
              <a:pPr algn="ctr"/>
              <a:r>
                <a:rPr lang="en-US" altLang="ko-KR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nginx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D570DAD-11CB-48A0-AF8A-0C561D0E7C0A}"/>
              </a:ext>
            </a:extLst>
          </p:cNvPr>
          <p:cNvGrpSpPr/>
          <p:nvPr/>
        </p:nvGrpSpPr>
        <p:grpSpPr>
          <a:xfrm>
            <a:off x="6508910" y="3301007"/>
            <a:ext cx="585540" cy="652218"/>
            <a:chOff x="7490738" y="3244180"/>
            <a:chExt cx="585540" cy="652218"/>
          </a:xfrm>
        </p:grpSpPr>
        <p:sp>
          <p:nvSpPr>
            <p:cNvPr id="52" name="순서도: 준비 51">
              <a:extLst>
                <a:ext uri="{FF2B5EF4-FFF2-40B4-BE49-F238E27FC236}">
                  <a16:creationId xmlns:a16="http://schemas.microsoft.com/office/drawing/2014/main" id="{F1CB7630-14C3-4656-ABE8-87935862AA1D}"/>
                </a:ext>
              </a:extLst>
            </p:cNvPr>
            <p:cNvSpPr/>
            <p:nvPr/>
          </p:nvSpPr>
          <p:spPr>
            <a:xfrm rot="5400000">
              <a:off x="7457223" y="3277695"/>
              <a:ext cx="652218" cy="585187"/>
            </a:xfrm>
            <a:prstGeom prst="flowChartPreparation">
              <a:avLst/>
            </a:prstGeom>
            <a:solidFill>
              <a:schemeClr val="bg1"/>
            </a:solidFill>
            <a:ln w="3175">
              <a:solidFill>
                <a:srgbClr val="0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864ACB3-0023-484E-80D5-7D1A18AC6354}"/>
                </a:ext>
              </a:extLst>
            </p:cNvPr>
            <p:cNvSpPr txBox="1"/>
            <p:nvPr/>
          </p:nvSpPr>
          <p:spPr>
            <a:xfrm>
              <a:off x="7491092" y="3423307"/>
              <a:ext cx="58518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Pod</a:t>
              </a:r>
            </a:p>
            <a:p>
              <a:pPr algn="ctr"/>
              <a:r>
                <a:rPr lang="en-US" altLang="ko-KR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nginx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2F8D279-87EF-4094-B459-A941D3FC9C4A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4472982" y="4682654"/>
            <a:ext cx="202034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B779F6EE-DBC9-4E0F-B99E-F508CDD9F34E}"/>
              </a:ext>
            </a:extLst>
          </p:cNvPr>
          <p:cNvCxnSpPr>
            <a:stCxn id="31" idx="3"/>
            <a:endCxn id="53" idx="1"/>
          </p:cNvCxnSpPr>
          <p:nvPr/>
        </p:nvCxnSpPr>
        <p:spPr>
          <a:xfrm flipV="1">
            <a:off x="4472982" y="3649411"/>
            <a:ext cx="2036282" cy="1033243"/>
          </a:xfrm>
          <a:prstGeom prst="curved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구부러짐 56">
            <a:extLst>
              <a:ext uri="{FF2B5EF4-FFF2-40B4-BE49-F238E27FC236}">
                <a16:creationId xmlns:a16="http://schemas.microsoft.com/office/drawing/2014/main" id="{75D05884-36B5-462E-995E-D2C70F210BD8}"/>
              </a:ext>
            </a:extLst>
          </p:cNvPr>
          <p:cNvCxnSpPr>
            <a:cxnSpLocks/>
            <a:stCxn id="31" idx="3"/>
            <a:endCxn id="50" idx="1"/>
          </p:cNvCxnSpPr>
          <p:nvPr/>
        </p:nvCxnSpPr>
        <p:spPr>
          <a:xfrm>
            <a:off x="4472982" y="4682654"/>
            <a:ext cx="2020703" cy="1003053"/>
          </a:xfrm>
          <a:prstGeom prst="curved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2492816-5C8E-4981-A76F-EF2F004CAC42}"/>
              </a:ext>
            </a:extLst>
          </p:cNvPr>
          <p:cNvSpPr txBox="1"/>
          <p:nvPr/>
        </p:nvSpPr>
        <p:spPr>
          <a:xfrm>
            <a:off x="6376433" y="3945892"/>
            <a:ext cx="93675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10.233.92.6:80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03361FE-272E-4BF5-BECE-2B4D7FF81A5B}"/>
              </a:ext>
            </a:extLst>
          </p:cNvPr>
          <p:cNvSpPr txBox="1"/>
          <p:nvPr/>
        </p:nvSpPr>
        <p:spPr>
          <a:xfrm>
            <a:off x="6374421" y="5012438"/>
            <a:ext cx="93675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10.233.92.7:80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AB0DFAB-DAFB-4125-80B1-C4B7C1D80CC1}"/>
              </a:ext>
            </a:extLst>
          </p:cNvPr>
          <p:cNvSpPr txBox="1"/>
          <p:nvPr/>
        </p:nvSpPr>
        <p:spPr>
          <a:xfrm>
            <a:off x="6374421" y="5987996"/>
            <a:ext cx="93675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10.233.928:80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8CEF5B17-1D40-426C-8B8E-7F0407381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204218"/>
              </p:ext>
            </p:extLst>
          </p:nvPr>
        </p:nvGraphicFramePr>
        <p:xfrm>
          <a:off x="9202723" y="519394"/>
          <a:ext cx="2931202" cy="3859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892">
                  <a:extLst>
                    <a:ext uri="{9D8B030D-6E8A-4147-A177-3AD203B41FA5}">
                      <a16:colId xmlns:a16="http://schemas.microsoft.com/office/drawing/2014/main" val="2670468418"/>
                    </a:ext>
                  </a:extLst>
                </a:gridCol>
                <a:gridCol w="629098">
                  <a:extLst>
                    <a:ext uri="{9D8B030D-6E8A-4147-A177-3AD203B41FA5}">
                      <a16:colId xmlns:a16="http://schemas.microsoft.com/office/drawing/2014/main" val="2221562890"/>
                    </a:ext>
                  </a:extLst>
                </a:gridCol>
                <a:gridCol w="2067212">
                  <a:extLst>
                    <a:ext uri="{9D8B030D-6E8A-4147-A177-3AD203B41FA5}">
                      <a16:colId xmlns:a16="http://schemas.microsoft.com/office/drawing/2014/main" val="69013095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Project name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PaaS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 포탈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9382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Networking &gt; Service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0707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 Definition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8267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Networking/Service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정의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Service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상세 화면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9965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35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서비스 정보 표시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서비스 이름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포트 표시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서비스 상세 정보 버튼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94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서비스에 연결된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파드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정보 표시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파드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이름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파드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IP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파드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Port</a:t>
                      </a: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580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261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168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178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4457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73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8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1380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9222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008606"/>
                  </a:ext>
                </a:extLst>
              </a:tr>
            </a:tbl>
          </a:graphicData>
        </a:graphic>
      </p:graphicFrame>
      <p:sp>
        <p:nvSpPr>
          <p:cNvPr id="54" name="타원 53">
            <a:extLst>
              <a:ext uri="{FF2B5EF4-FFF2-40B4-BE49-F238E27FC236}">
                <a16:creationId xmlns:a16="http://schemas.microsoft.com/office/drawing/2014/main" id="{D0C080E3-6027-449D-BAD6-7071A83577F5}"/>
              </a:ext>
            </a:extLst>
          </p:cNvPr>
          <p:cNvSpPr/>
          <p:nvPr/>
        </p:nvSpPr>
        <p:spPr>
          <a:xfrm>
            <a:off x="3678201" y="4244984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3A06636C-337E-4CEE-A38B-12425C283250}"/>
              </a:ext>
            </a:extLst>
          </p:cNvPr>
          <p:cNvSpPr/>
          <p:nvPr/>
        </p:nvSpPr>
        <p:spPr>
          <a:xfrm>
            <a:off x="6326862" y="3242555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val="166903672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B971C9E5-9573-4A83-B989-079BA3F29553}"/>
              </a:ext>
            </a:extLst>
          </p:cNvPr>
          <p:cNvSpPr/>
          <p:nvPr/>
        </p:nvSpPr>
        <p:spPr>
          <a:xfrm>
            <a:off x="2150702" y="2025807"/>
            <a:ext cx="6708157" cy="39938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4EBF458-4BAE-45A2-9F11-6B9C0861C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Networking -&gt; Service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58305F4-FFEB-4CB5-9975-A4E9DA9777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Networking &gt; Service</a:t>
            </a:r>
            <a:endParaRPr lang="ko-KR" alt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A351518D-B2A4-4E18-A158-AB2243FF7E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Service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7A000A-DAEA-4CA9-AA1A-472E41E43FB5}"/>
              </a:ext>
            </a:extLst>
          </p:cNvPr>
          <p:cNvSpPr/>
          <p:nvPr/>
        </p:nvSpPr>
        <p:spPr>
          <a:xfrm>
            <a:off x="2150702" y="2539139"/>
            <a:ext cx="6708157" cy="39938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AF5B3E-5B96-426E-B23C-0EDF70C4BCDF}"/>
              </a:ext>
            </a:extLst>
          </p:cNvPr>
          <p:cNvSpPr/>
          <p:nvPr/>
        </p:nvSpPr>
        <p:spPr>
          <a:xfrm>
            <a:off x="201110" y="2434146"/>
            <a:ext cx="1720735" cy="25149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8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05A646-265A-4119-AE08-0E96163BEFED}"/>
              </a:ext>
            </a:extLst>
          </p:cNvPr>
          <p:cNvSpPr/>
          <p:nvPr/>
        </p:nvSpPr>
        <p:spPr>
          <a:xfrm>
            <a:off x="2369877" y="3028272"/>
            <a:ext cx="6269809" cy="327865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AF0F707-496E-4BAA-A73A-202BC769D191}"/>
              </a:ext>
            </a:extLst>
          </p:cNvPr>
          <p:cNvGrpSpPr/>
          <p:nvPr/>
        </p:nvGrpSpPr>
        <p:grpSpPr>
          <a:xfrm>
            <a:off x="2369877" y="2169221"/>
            <a:ext cx="1279033" cy="222935"/>
            <a:chOff x="2313640" y="4193815"/>
            <a:chExt cx="1279033" cy="22293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FE7ECB8-4C3E-489B-82B3-315A73631E1F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Project-1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C8CE615-BA8B-43E2-8290-80A0513C9CAF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C97906E-2398-4828-A28E-525F8721819B}"/>
              </a:ext>
            </a:extLst>
          </p:cNvPr>
          <p:cNvGrpSpPr/>
          <p:nvPr/>
        </p:nvGrpSpPr>
        <p:grpSpPr>
          <a:xfrm>
            <a:off x="3678201" y="2174523"/>
            <a:ext cx="1279033" cy="222935"/>
            <a:chOff x="2313640" y="4193815"/>
            <a:chExt cx="1279033" cy="22293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0438A02-725C-47DB-9CB1-5FDF9337D004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Cluster-1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C6847D5-8DF1-41FB-BF47-4811317DC82F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E0C9060-70A8-476D-A727-56E59C5D3E6E}"/>
              </a:ext>
            </a:extLst>
          </p:cNvPr>
          <p:cNvGrpSpPr/>
          <p:nvPr/>
        </p:nvGrpSpPr>
        <p:grpSpPr>
          <a:xfrm>
            <a:off x="4975630" y="2169221"/>
            <a:ext cx="1279033" cy="222935"/>
            <a:chOff x="2313640" y="4193815"/>
            <a:chExt cx="1279033" cy="222935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229B2E4-98ED-47C1-A006-F42844EA382D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nginx</a:t>
              </a: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-service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5111BEB-D5BB-4EA5-BEC8-A1909A27641A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4D9971F-C78D-41D0-9E4C-47FA4FF6B59F}"/>
              </a:ext>
            </a:extLst>
          </p:cNvPr>
          <p:cNvSpPr/>
          <p:nvPr/>
        </p:nvSpPr>
        <p:spPr>
          <a:xfrm>
            <a:off x="7440075" y="2233157"/>
            <a:ext cx="1197045" cy="2188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700" dirty="0"/>
              <a:t>New Service</a:t>
            </a:r>
            <a:endParaRPr lang="ko-KR" altLang="en-US" sz="700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0AE1E56-4E75-449D-AAFB-5574CC601B70}"/>
              </a:ext>
            </a:extLst>
          </p:cNvPr>
          <p:cNvGrpSpPr/>
          <p:nvPr/>
        </p:nvGrpSpPr>
        <p:grpSpPr>
          <a:xfrm>
            <a:off x="2351772" y="2743662"/>
            <a:ext cx="6287913" cy="217439"/>
            <a:chOff x="2351772" y="2743662"/>
            <a:chExt cx="6287913" cy="217439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C63EFCB0-B0C3-4B3E-A798-AB434705AFF9}"/>
                </a:ext>
              </a:extLst>
            </p:cNvPr>
            <p:cNvGrpSpPr/>
            <p:nvPr/>
          </p:nvGrpSpPr>
          <p:grpSpPr>
            <a:xfrm>
              <a:off x="2369877" y="2743662"/>
              <a:ext cx="1863617" cy="216048"/>
              <a:chOff x="2261276" y="2303445"/>
              <a:chExt cx="1594653" cy="359185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F6A286B5-A7D3-4F9A-A3DA-3AF0658B8A48}"/>
                  </a:ext>
                </a:extLst>
              </p:cNvPr>
              <p:cNvSpPr/>
              <p:nvPr/>
            </p:nvSpPr>
            <p:spPr>
              <a:xfrm>
                <a:off x="3058121" y="2303445"/>
                <a:ext cx="797808" cy="35918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YAML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90063895-9682-488E-9EBC-2DB7C6075433}"/>
                  </a:ext>
                </a:extLst>
              </p:cNvPr>
              <p:cNvSpPr/>
              <p:nvPr/>
            </p:nvSpPr>
            <p:spPr>
              <a:xfrm>
                <a:off x="2261276" y="2310687"/>
                <a:ext cx="797808" cy="3502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Geneal</a:t>
                </a:r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2C5F44A3-B45B-4DC9-8742-260D3F7B10B2}"/>
                </a:ext>
              </a:extLst>
            </p:cNvPr>
            <p:cNvCxnSpPr>
              <a:cxnSpLocks/>
            </p:cNvCxnSpPr>
            <p:nvPr/>
          </p:nvCxnSpPr>
          <p:spPr>
            <a:xfrm>
              <a:off x="2351772" y="2961101"/>
              <a:ext cx="628791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5F56B5B-12A7-4995-A8D4-18CC424AD115}"/>
                </a:ext>
              </a:extLst>
            </p:cNvPr>
            <p:cNvSpPr/>
            <p:nvPr/>
          </p:nvSpPr>
          <p:spPr>
            <a:xfrm>
              <a:off x="4228742" y="2748261"/>
              <a:ext cx="1257658" cy="20979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Relationship diagram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883C99-4AA1-40F5-A1F4-3013715EEDFF}"/>
              </a:ext>
            </a:extLst>
          </p:cNvPr>
          <p:cNvSpPr/>
          <p:nvPr/>
        </p:nvSpPr>
        <p:spPr>
          <a:xfrm>
            <a:off x="3340104" y="4504409"/>
            <a:ext cx="1132878" cy="35649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en-US" altLang="ko-KR" sz="800" dirty="0"/>
              <a:t>Service</a:t>
            </a:r>
          </a:p>
          <a:p>
            <a:pPr algn="ctr"/>
            <a:r>
              <a:rPr lang="en-US" altLang="ko-KR" sz="800" dirty="0"/>
              <a:t>nginx-svc:80</a:t>
            </a:r>
            <a:endParaRPr lang="ko-KR" altLang="en-US" sz="800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2C561E2-0EA6-40A9-9CF3-C9F1ED08A704}"/>
              </a:ext>
            </a:extLst>
          </p:cNvPr>
          <p:cNvGrpSpPr/>
          <p:nvPr/>
        </p:nvGrpSpPr>
        <p:grpSpPr>
          <a:xfrm>
            <a:off x="6497482" y="4347152"/>
            <a:ext cx="585540" cy="652218"/>
            <a:chOff x="7490738" y="3244180"/>
            <a:chExt cx="585540" cy="652218"/>
          </a:xfrm>
        </p:grpSpPr>
        <p:sp>
          <p:nvSpPr>
            <p:cNvPr id="44" name="순서도: 준비 43">
              <a:extLst>
                <a:ext uri="{FF2B5EF4-FFF2-40B4-BE49-F238E27FC236}">
                  <a16:creationId xmlns:a16="http://schemas.microsoft.com/office/drawing/2014/main" id="{8DDC5117-9D95-4FF9-AED9-363B57F56A6C}"/>
                </a:ext>
              </a:extLst>
            </p:cNvPr>
            <p:cNvSpPr/>
            <p:nvPr/>
          </p:nvSpPr>
          <p:spPr>
            <a:xfrm rot="5400000">
              <a:off x="7457223" y="3277695"/>
              <a:ext cx="652218" cy="585187"/>
            </a:xfrm>
            <a:prstGeom prst="flowChartPreparation">
              <a:avLst/>
            </a:prstGeom>
            <a:solidFill>
              <a:schemeClr val="bg1"/>
            </a:solidFill>
            <a:ln w="3175">
              <a:solidFill>
                <a:srgbClr val="0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33E0D44-9005-4E4D-8A70-8D97B99B1E2D}"/>
                </a:ext>
              </a:extLst>
            </p:cNvPr>
            <p:cNvSpPr txBox="1"/>
            <p:nvPr/>
          </p:nvSpPr>
          <p:spPr>
            <a:xfrm>
              <a:off x="7491092" y="3423307"/>
              <a:ext cx="58518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Pod</a:t>
              </a:r>
            </a:p>
            <a:p>
              <a:pPr algn="ctr"/>
              <a:r>
                <a:rPr lang="en-US" altLang="ko-KR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nginx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137000DD-9F01-483A-B4D5-CB5DD91C8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009" y="4625795"/>
            <a:ext cx="175369" cy="175369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A2124928-F0DA-4654-A63C-F5F2348E9E2C}"/>
              </a:ext>
            </a:extLst>
          </p:cNvPr>
          <p:cNvGrpSpPr/>
          <p:nvPr/>
        </p:nvGrpSpPr>
        <p:grpSpPr>
          <a:xfrm>
            <a:off x="6493331" y="5337303"/>
            <a:ext cx="585540" cy="652218"/>
            <a:chOff x="7490738" y="3244180"/>
            <a:chExt cx="585540" cy="652218"/>
          </a:xfrm>
        </p:grpSpPr>
        <p:sp>
          <p:nvSpPr>
            <p:cNvPr id="49" name="순서도: 준비 48">
              <a:extLst>
                <a:ext uri="{FF2B5EF4-FFF2-40B4-BE49-F238E27FC236}">
                  <a16:creationId xmlns:a16="http://schemas.microsoft.com/office/drawing/2014/main" id="{06BC8F21-EE9A-4A0E-8155-9702488BDCE3}"/>
                </a:ext>
              </a:extLst>
            </p:cNvPr>
            <p:cNvSpPr/>
            <p:nvPr/>
          </p:nvSpPr>
          <p:spPr>
            <a:xfrm rot="5400000">
              <a:off x="7457223" y="3277695"/>
              <a:ext cx="652218" cy="585187"/>
            </a:xfrm>
            <a:prstGeom prst="flowChartPreparation">
              <a:avLst/>
            </a:prstGeom>
            <a:solidFill>
              <a:schemeClr val="bg1"/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D18B7C2-AA4F-4107-913F-97C3D36CE32A}"/>
                </a:ext>
              </a:extLst>
            </p:cNvPr>
            <p:cNvSpPr txBox="1"/>
            <p:nvPr/>
          </p:nvSpPr>
          <p:spPr>
            <a:xfrm>
              <a:off x="7491092" y="3423307"/>
              <a:ext cx="58518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Pod</a:t>
              </a:r>
            </a:p>
            <a:p>
              <a:pPr algn="ctr"/>
              <a:r>
                <a:rPr lang="en-US" altLang="ko-KR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nginx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D570DAD-11CB-48A0-AF8A-0C561D0E7C0A}"/>
              </a:ext>
            </a:extLst>
          </p:cNvPr>
          <p:cNvGrpSpPr/>
          <p:nvPr/>
        </p:nvGrpSpPr>
        <p:grpSpPr>
          <a:xfrm>
            <a:off x="6508910" y="3301007"/>
            <a:ext cx="585540" cy="652218"/>
            <a:chOff x="7490738" y="3244180"/>
            <a:chExt cx="585540" cy="652218"/>
          </a:xfrm>
        </p:grpSpPr>
        <p:sp>
          <p:nvSpPr>
            <p:cNvPr id="52" name="순서도: 준비 51">
              <a:extLst>
                <a:ext uri="{FF2B5EF4-FFF2-40B4-BE49-F238E27FC236}">
                  <a16:creationId xmlns:a16="http://schemas.microsoft.com/office/drawing/2014/main" id="{F1CB7630-14C3-4656-ABE8-87935862AA1D}"/>
                </a:ext>
              </a:extLst>
            </p:cNvPr>
            <p:cNvSpPr/>
            <p:nvPr/>
          </p:nvSpPr>
          <p:spPr>
            <a:xfrm rot="5400000">
              <a:off x="7457223" y="3277695"/>
              <a:ext cx="652218" cy="585187"/>
            </a:xfrm>
            <a:prstGeom prst="flowChartPreparation">
              <a:avLst/>
            </a:prstGeom>
            <a:solidFill>
              <a:schemeClr val="bg1"/>
            </a:solidFill>
            <a:ln w="3175">
              <a:solidFill>
                <a:srgbClr val="0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864ACB3-0023-484E-80D5-7D1A18AC6354}"/>
                </a:ext>
              </a:extLst>
            </p:cNvPr>
            <p:cNvSpPr txBox="1"/>
            <p:nvPr/>
          </p:nvSpPr>
          <p:spPr>
            <a:xfrm>
              <a:off x="7491092" y="3423307"/>
              <a:ext cx="58518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Pod</a:t>
              </a:r>
            </a:p>
            <a:p>
              <a:pPr algn="ctr"/>
              <a:r>
                <a:rPr lang="en-US" altLang="ko-KR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nginx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2F8D279-87EF-4094-B459-A941D3FC9C4A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4472982" y="4682654"/>
            <a:ext cx="202034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B779F6EE-DBC9-4E0F-B99E-F508CDD9F34E}"/>
              </a:ext>
            </a:extLst>
          </p:cNvPr>
          <p:cNvCxnSpPr>
            <a:stCxn id="31" idx="3"/>
            <a:endCxn id="53" idx="1"/>
          </p:cNvCxnSpPr>
          <p:nvPr/>
        </p:nvCxnSpPr>
        <p:spPr>
          <a:xfrm flipV="1">
            <a:off x="4472982" y="3649411"/>
            <a:ext cx="2036282" cy="1033243"/>
          </a:xfrm>
          <a:prstGeom prst="curved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구부러짐 56">
            <a:extLst>
              <a:ext uri="{FF2B5EF4-FFF2-40B4-BE49-F238E27FC236}">
                <a16:creationId xmlns:a16="http://schemas.microsoft.com/office/drawing/2014/main" id="{75D05884-36B5-462E-995E-D2C70F210BD8}"/>
              </a:ext>
            </a:extLst>
          </p:cNvPr>
          <p:cNvCxnSpPr>
            <a:cxnSpLocks/>
            <a:stCxn id="31" idx="3"/>
            <a:endCxn id="50" idx="1"/>
          </p:cNvCxnSpPr>
          <p:nvPr/>
        </p:nvCxnSpPr>
        <p:spPr>
          <a:xfrm>
            <a:off x="4472982" y="4682654"/>
            <a:ext cx="2020703" cy="1003053"/>
          </a:xfrm>
          <a:prstGeom prst="curved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2492816-5C8E-4981-A76F-EF2F004CAC42}"/>
              </a:ext>
            </a:extLst>
          </p:cNvPr>
          <p:cNvSpPr txBox="1"/>
          <p:nvPr/>
        </p:nvSpPr>
        <p:spPr>
          <a:xfrm>
            <a:off x="6376433" y="3945892"/>
            <a:ext cx="93675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10.233.92.6:80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03361FE-272E-4BF5-BECE-2B4D7FF81A5B}"/>
              </a:ext>
            </a:extLst>
          </p:cNvPr>
          <p:cNvSpPr txBox="1"/>
          <p:nvPr/>
        </p:nvSpPr>
        <p:spPr>
          <a:xfrm>
            <a:off x="6374421" y="5012438"/>
            <a:ext cx="93675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10.233.92.7:80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AB0DFAB-DAFB-4125-80B1-C4B7C1D80CC1}"/>
              </a:ext>
            </a:extLst>
          </p:cNvPr>
          <p:cNvSpPr txBox="1"/>
          <p:nvPr/>
        </p:nvSpPr>
        <p:spPr>
          <a:xfrm>
            <a:off x="6374421" y="5987996"/>
            <a:ext cx="93675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10.233.928:80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26A7E61C-43B8-426A-8457-409023D7F9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390222"/>
              </p:ext>
            </p:extLst>
          </p:nvPr>
        </p:nvGraphicFramePr>
        <p:xfrm>
          <a:off x="4275675" y="4540666"/>
          <a:ext cx="2209443" cy="15701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968">
                  <a:extLst>
                    <a:ext uri="{9D8B030D-6E8A-4147-A177-3AD203B41FA5}">
                      <a16:colId xmlns:a16="http://schemas.microsoft.com/office/drawing/2014/main" val="1267725985"/>
                    </a:ext>
                  </a:extLst>
                </a:gridCol>
                <a:gridCol w="1446475">
                  <a:extLst>
                    <a:ext uri="{9D8B030D-6E8A-4147-A177-3AD203B41FA5}">
                      <a16:colId xmlns:a16="http://schemas.microsoft.com/office/drawing/2014/main" val="18513331"/>
                    </a:ext>
                  </a:extLst>
                </a:gridCol>
              </a:tblGrid>
              <a:tr h="224303">
                <a:tc>
                  <a:txBody>
                    <a:bodyPr/>
                    <a:lstStyle/>
                    <a:p>
                      <a:pPr algn="r" latinLnBrk="1"/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6143227"/>
                  </a:ext>
                </a:extLst>
              </a:tr>
              <a:tr h="22430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Name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nginx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-deployment</a:t>
                      </a:r>
                      <a:endParaRPr lang="ko-KR" altLang="en-US" sz="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306778"/>
                  </a:ext>
                </a:extLst>
              </a:tr>
              <a:tr h="22430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Type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ClusterIp</a:t>
                      </a:r>
                      <a:endParaRPr lang="ko-KR" altLang="en-US" sz="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483944"/>
                  </a:ext>
                </a:extLst>
              </a:tr>
              <a:tr h="22430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Cluster-IP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None</a:t>
                      </a:r>
                      <a:endParaRPr lang="ko-KR" altLang="en-US" sz="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928634"/>
                  </a:ext>
                </a:extLst>
              </a:tr>
              <a:tr h="22430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Selector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app-</a:t>
                      </a:r>
                      <a:r>
                        <a:rPr lang="en-US" altLang="ko-KR" sz="8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nginx</a:t>
                      </a:r>
                      <a:endParaRPr lang="ko-KR" altLang="en-US" sz="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643431"/>
                  </a:ext>
                </a:extLst>
              </a:tr>
              <a:tr h="22430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Port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web 80/TCP</a:t>
                      </a:r>
                      <a:endParaRPr lang="ko-KR" altLang="en-US" sz="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445955"/>
                  </a:ext>
                </a:extLst>
              </a:tr>
              <a:tr h="22430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TargetPort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80/TCP</a:t>
                      </a:r>
                      <a:endParaRPr lang="ko-KR" altLang="en-US" sz="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850151"/>
                  </a:ext>
                </a:extLst>
              </a:tr>
            </a:tbl>
          </a:graphicData>
        </a:graphic>
      </p:graphicFrame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07A296E5-46D3-4584-8007-45A3E0D9E4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982961"/>
              </p:ext>
            </p:extLst>
          </p:nvPr>
        </p:nvGraphicFramePr>
        <p:xfrm>
          <a:off x="9202723" y="519394"/>
          <a:ext cx="2931202" cy="337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892">
                  <a:extLst>
                    <a:ext uri="{9D8B030D-6E8A-4147-A177-3AD203B41FA5}">
                      <a16:colId xmlns:a16="http://schemas.microsoft.com/office/drawing/2014/main" val="2670468418"/>
                    </a:ext>
                  </a:extLst>
                </a:gridCol>
                <a:gridCol w="629098">
                  <a:extLst>
                    <a:ext uri="{9D8B030D-6E8A-4147-A177-3AD203B41FA5}">
                      <a16:colId xmlns:a16="http://schemas.microsoft.com/office/drawing/2014/main" val="2221562890"/>
                    </a:ext>
                  </a:extLst>
                </a:gridCol>
                <a:gridCol w="2067212">
                  <a:extLst>
                    <a:ext uri="{9D8B030D-6E8A-4147-A177-3AD203B41FA5}">
                      <a16:colId xmlns:a16="http://schemas.microsoft.com/office/drawing/2014/main" val="69013095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Project name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PaaS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 포탈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9382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Networking &gt; Service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0707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 Definition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8267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Networking/Service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정의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Service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상세 화면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9965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35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Service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상세 보기 버튼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Service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상세 보기 버튼 클릭 시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tooltip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띄우기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94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Service info tooltip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Service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정보 출력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580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261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168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178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4457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73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8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1380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9222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008606"/>
                  </a:ext>
                </a:extLst>
              </a:tr>
            </a:tbl>
          </a:graphicData>
        </a:graphic>
      </p:graphicFrame>
      <p:sp>
        <p:nvSpPr>
          <p:cNvPr id="54" name="타원 53">
            <a:extLst>
              <a:ext uri="{FF2B5EF4-FFF2-40B4-BE49-F238E27FC236}">
                <a16:creationId xmlns:a16="http://schemas.microsoft.com/office/drawing/2014/main" id="{1F3F6F32-7FEE-436A-9D07-736E5B5489E5}"/>
              </a:ext>
            </a:extLst>
          </p:cNvPr>
          <p:cNvSpPr/>
          <p:nvPr/>
        </p:nvSpPr>
        <p:spPr>
          <a:xfrm>
            <a:off x="4311967" y="4369543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35E739C7-0133-431B-ADDA-ECC0A490FBC7}"/>
              </a:ext>
            </a:extLst>
          </p:cNvPr>
          <p:cNvSpPr/>
          <p:nvPr/>
        </p:nvSpPr>
        <p:spPr>
          <a:xfrm>
            <a:off x="5222139" y="4533260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val="277311875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BF458-4BAE-45A2-9F11-6B9C0861C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Networking -&gt; Service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976754-FF66-4A34-A63B-19E06E5317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Networking &gt; Service &gt; New Service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7FDE07-17C5-400D-A150-5B6C610961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New Service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7A000A-DAEA-4CA9-AA1A-472E41E43FB5}"/>
              </a:ext>
            </a:extLst>
          </p:cNvPr>
          <p:cNvSpPr/>
          <p:nvPr/>
        </p:nvSpPr>
        <p:spPr>
          <a:xfrm>
            <a:off x="2150702" y="2025807"/>
            <a:ext cx="6708157" cy="39938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AF5B3E-5B96-426E-B23C-0EDF70C4BCDF}"/>
              </a:ext>
            </a:extLst>
          </p:cNvPr>
          <p:cNvSpPr/>
          <p:nvPr/>
        </p:nvSpPr>
        <p:spPr>
          <a:xfrm>
            <a:off x="201110" y="2446649"/>
            <a:ext cx="1720735" cy="25149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80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F79D6D4-FC78-41B8-BE00-5F74987E35ED}"/>
              </a:ext>
            </a:extLst>
          </p:cNvPr>
          <p:cNvGrpSpPr/>
          <p:nvPr/>
        </p:nvGrpSpPr>
        <p:grpSpPr>
          <a:xfrm>
            <a:off x="2369877" y="2216846"/>
            <a:ext cx="1279033" cy="222935"/>
            <a:chOff x="2313640" y="4193815"/>
            <a:chExt cx="1279033" cy="22293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BD7648F-D763-4C69-B113-A3C90C9963B4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Project-1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B830D44-9C6C-4B8F-8A01-C61DD2300FC2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CA2876A-2B5E-4721-9B4E-22FE167B890B}"/>
              </a:ext>
            </a:extLst>
          </p:cNvPr>
          <p:cNvGrpSpPr/>
          <p:nvPr/>
        </p:nvGrpSpPr>
        <p:grpSpPr>
          <a:xfrm>
            <a:off x="3678201" y="2222148"/>
            <a:ext cx="1279033" cy="222935"/>
            <a:chOff x="2313640" y="4193815"/>
            <a:chExt cx="1279033" cy="22293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A30AE8B-32ED-466F-8547-2B1B372332AC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Cluster-1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0E08728-B5E5-4C5E-B9F7-A170F04408CE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ACA20C9-E483-4925-B824-ABB297D40072}"/>
              </a:ext>
            </a:extLst>
          </p:cNvPr>
          <p:cNvSpPr/>
          <p:nvPr/>
        </p:nvSpPr>
        <p:spPr>
          <a:xfrm>
            <a:off x="2150702" y="2561833"/>
            <a:ext cx="6708157" cy="39938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82F0BF-EA81-4530-9E86-A8EFE4871F26}"/>
              </a:ext>
            </a:extLst>
          </p:cNvPr>
          <p:cNvGrpSpPr/>
          <p:nvPr/>
        </p:nvGrpSpPr>
        <p:grpSpPr>
          <a:xfrm>
            <a:off x="2351772" y="2755536"/>
            <a:ext cx="6287913" cy="216048"/>
            <a:chOff x="3265029" y="3642168"/>
            <a:chExt cx="6287913" cy="216048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2BA835D-5D4F-45B7-BA7A-B3DE3AAD64A7}"/>
                </a:ext>
              </a:extLst>
            </p:cNvPr>
            <p:cNvGrpSpPr/>
            <p:nvPr/>
          </p:nvGrpSpPr>
          <p:grpSpPr>
            <a:xfrm>
              <a:off x="3283134" y="3642168"/>
              <a:ext cx="1863617" cy="216048"/>
              <a:chOff x="2261276" y="2323187"/>
              <a:chExt cx="1594653" cy="359185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DC1B5CB2-4C63-419A-B7C1-8BCF51A71341}"/>
                  </a:ext>
                </a:extLst>
              </p:cNvPr>
              <p:cNvSpPr/>
              <p:nvPr/>
            </p:nvSpPr>
            <p:spPr>
              <a:xfrm>
                <a:off x="3058121" y="2323187"/>
                <a:ext cx="797808" cy="35918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YAML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C892E70E-C8A2-480F-A90B-DF35AF19BDE0}"/>
                  </a:ext>
                </a:extLst>
              </p:cNvPr>
              <p:cNvSpPr/>
              <p:nvPr/>
            </p:nvSpPr>
            <p:spPr>
              <a:xfrm>
                <a:off x="2261276" y="2330429"/>
                <a:ext cx="797808" cy="35028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Geneal</a:t>
                </a:r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BEE686A-9B1F-40AD-9790-0BD0A3D64AB0}"/>
                </a:ext>
              </a:extLst>
            </p:cNvPr>
            <p:cNvCxnSpPr>
              <a:cxnSpLocks/>
            </p:cNvCxnSpPr>
            <p:nvPr/>
          </p:nvCxnSpPr>
          <p:spPr>
            <a:xfrm>
              <a:off x="3265029" y="3847733"/>
              <a:ext cx="628791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3C48D04-9FD3-41AC-9870-8C1D44CF4980}"/>
              </a:ext>
            </a:extLst>
          </p:cNvPr>
          <p:cNvGrpSpPr/>
          <p:nvPr/>
        </p:nvGrpSpPr>
        <p:grpSpPr>
          <a:xfrm>
            <a:off x="2349512" y="3137308"/>
            <a:ext cx="6290174" cy="257409"/>
            <a:chOff x="2320561" y="4264863"/>
            <a:chExt cx="5201072" cy="25740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662AD85-7532-4639-921E-EF6FC2457ECE}"/>
                </a:ext>
              </a:extLst>
            </p:cNvPr>
            <p:cNvSpPr txBox="1"/>
            <p:nvPr/>
          </p:nvSpPr>
          <p:spPr>
            <a:xfrm>
              <a:off x="2320561" y="4295661"/>
              <a:ext cx="298697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Name</a:t>
              </a:r>
              <a:endParaRPr lang="ko-KR" altLang="en-US" sz="800" b="1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0A867A-CC1D-486E-92F6-8F0C5972C64B}"/>
                </a:ext>
              </a:extLst>
            </p:cNvPr>
            <p:cNvSpPr/>
            <p:nvPr/>
          </p:nvSpPr>
          <p:spPr>
            <a:xfrm>
              <a:off x="3244958" y="4264863"/>
              <a:ext cx="4276675" cy="257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nginx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-deployment</a:t>
              </a:r>
              <a:endParaRPr lang="ko-KR" altLang="en-US" sz="8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4140908-6578-4047-87B7-16C8BACDC4D2}"/>
              </a:ext>
            </a:extLst>
          </p:cNvPr>
          <p:cNvGrpSpPr/>
          <p:nvPr/>
        </p:nvGrpSpPr>
        <p:grpSpPr>
          <a:xfrm>
            <a:off x="2349511" y="3486787"/>
            <a:ext cx="6290174" cy="257409"/>
            <a:chOff x="2320561" y="4264863"/>
            <a:chExt cx="5201072" cy="25740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401D771-FA62-43A9-B569-9200041C67EE}"/>
                </a:ext>
              </a:extLst>
            </p:cNvPr>
            <p:cNvSpPr txBox="1"/>
            <p:nvPr/>
          </p:nvSpPr>
          <p:spPr>
            <a:xfrm>
              <a:off x="2320561" y="4295661"/>
              <a:ext cx="525350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Namespace</a:t>
              </a:r>
              <a:endParaRPr lang="ko-KR" altLang="en-US" sz="800" b="1" dirty="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97B2E32-BF0A-44B1-BD90-F625AD109511}"/>
                </a:ext>
              </a:extLst>
            </p:cNvPr>
            <p:cNvSpPr/>
            <p:nvPr/>
          </p:nvSpPr>
          <p:spPr>
            <a:xfrm>
              <a:off x="3244958" y="4264863"/>
              <a:ext cx="4276675" cy="257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default</a:t>
              </a:r>
              <a:endParaRPr lang="ko-KR" altLang="en-US" sz="8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E759B72B-0975-45D9-B1A4-F25EA63B90C4}"/>
              </a:ext>
            </a:extLst>
          </p:cNvPr>
          <p:cNvSpPr txBox="1"/>
          <p:nvPr/>
        </p:nvSpPr>
        <p:spPr>
          <a:xfrm>
            <a:off x="2349511" y="5376912"/>
            <a:ext cx="378877" cy="19581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800" b="1" dirty="0"/>
              <a:t>Labels</a:t>
            </a:r>
            <a:endParaRPr lang="ko-KR" altLang="en-US" sz="800" b="1" dirty="0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124CCD69-B361-4710-8408-EC86B63B0711}"/>
              </a:ext>
            </a:extLst>
          </p:cNvPr>
          <p:cNvSpPr/>
          <p:nvPr/>
        </p:nvSpPr>
        <p:spPr>
          <a:xfrm>
            <a:off x="3819166" y="5330019"/>
            <a:ext cx="928678" cy="29039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app: </a:t>
            </a:r>
            <a:r>
              <a:rPr lang="en-US" altLang="ko-KR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nginx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D74FB84-09FA-4BBB-8715-1B842119DA8D}"/>
              </a:ext>
            </a:extLst>
          </p:cNvPr>
          <p:cNvSpPr txBox="1"/>
          <p:nvPr/>
        </p:nvSpPr>
        <p:spPr>
          <a:xfrm>
            <a:off x="2349511" y="5731744"/>
            <a:ext cx="465439" cy="19581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800" b="1" dirty="0"/>
              <a:t>Selector</a:t>
            </a:r>
            <a:endParaRPr lang="ko-KR" altLang="en-US" sz="800" b="1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C1312FF-1B36-40E4-9571-14174224BD36}"/>
              </a:ext>
            </a:extLst>
          </p:cNvPr>
          <p:cNvSpPr/>
          <p:nvPr/>
        </p:nvSpPr>
        <p:spPr>
          <a:xfrm>
            <a:off x="8354005" y="3509997"/>
            <a:ext cx="35196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▼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E0AE865-97F9-414E-9E66-2676988FB39D}"/>
              </a:ext>
            </a:extLst>
          </p:cNvPr>
          <p:cNvSpPr/>
          <p:nvPr/>
        </p:nvSpPr>
        <p:spPr>
          <a:xfrm>
            <a:off x="4499532" y="5393700"/>
            <a:ext cx="171427" cy="17142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D230F9F0-E358-49B0-81B0-FC3C392CDF02}"/>
              </a:ext>
            </a:extLst>
          </p:cNvPr>
          <p:cNvSpPr/>
          <p:nvPr/>
        </p:nvSpPr>
        <p:spPr>
          <a:xfrm>
            <a:off x="3458488" y="5329424"/>
            <a:ext cx="308820" cy="29039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D7366A2E-E04F-4D5F-8735-4B404EA5168A}"/>
              </a:ext>
            </a:extLst>
          </p:cNvPr>
          <p:cNvSpPr/>
          <p:nvPr/>
        </p:nvSpPr>
        <p:spPr>
          <a:xfrm>
            <a:off x="3819166" y="5682326"/>
            <a:ext cx="1053984" cy="29039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node: node1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366E8735-73AC-47FA-9085-DD1E3E64315A}"/>
              </a:ext>
            </a:extLst>
          </p:cNvPr>
          <p:cNvSpPr/>
          <p:nvPr/>
        </p:nvSpPr>
        <p:spPr>
          <a:xfrm>
            <a:off x="4593316" y="5746007"/>
            <a:ext cx="171427" cy="17142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F2A7725-B295-4A99-8027-2DC12B193683}"/>
              </a:ext>
            </a:extLst>
          </p:cNvPr>
          <p:cNvSpPr/>
          <p:nvPr/>
        </p:nvSpPr>
        <p:spPr>
          <a:xfrm>
            <a:off x="3458488" y="5681731"/>
            <a:ext cx="308820" cy="29039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FE2B0887-54F3-4F0E-8613-4D8A0D5B2ABF}"/>
              </a:ext>
            </a:extLst>
          </p:cNvPr>
          <p:cNvSpPr/>
          <p:nvPr/>
        </p:nvSpPr>
        <p:spPr>
          <a:xfrm>
            <a:off x="4811286" y="5329424"/>
            <a:ext cx="1605021" cy="29039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component: </a:t>
            </a:r>
            <a:r>
              <a:rPr lang="en-US" altLang="ko-KR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apiserver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4E8C0C24-839E-4FF5-94E8-2080D1C6CEC7}"/>
              </a:ext>
            </a:extLst>
          </p:cNvPr>
          <p:cNvSpPr/>
          <p:nvPr/>
        </p:nvSpPr>
        <p:spPr>
          <a:xfrm>
            <a:off x="6065308" y="5393055"/>
            <a:ext cx="171427" cy="17142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6DE7B6FD-7C68-46BE-B29D-4307F7BBE84E}"/>
              </a:ext>
            </a:extLst>
          </p:cNvPr>
          <p:cNvGrpSpPr/>
          <p:nvPr/>
        </p:nvGrpSpPr>
        <p:grpSpPr>
          <a:xfrm>
            <a:off x="2349511" y="3850821"/>
            <a:ext cx="6290174" cy="257409"/>
            <a:chOff x="2320561" y="4264863"/>
            <a:chExt cx="5201072" cy="257409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620E9A3-C23F-4016-BAAE-AEC7EF2D5061}"/>
                </a:ext>
              </a:extLst>
            </p:cNvPr>
            <p:cNvSpPr txBox="1"/>
            <p:nvPr/>
          </p:nvSpPr>
          <p:spPr>
            <a:xfrm>
              <a:off x="2320561" y="4295661"/>
              <a:ext cx="567764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Service Type</a:t>
              </a:r>
              <a:endParaRPr lang="ko-KR" altLang="en-US" sz="800" b="1" dirty="0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E705916D-7091-48CF-9647-0BD4082DB9A6}"/>
                </a:ext>
              </a:extLst>
            </p:cNvPr>
            <p:cNvSpPr/>
            <p:nvPr/>
          </p:nvSpPr>
          <p:spPr>
            <a:xfrm>
              <a:off x="3244958" y="4264863"/>
              <a:ext cx="4276675" cy="257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Cluster IP</a:t>
              </a:r>
              <a:endParaRPr lang="ko-KR" altLang="en-US" sz="8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3550718-02B5-4F8C-A540-F51C2922F225}"/>
              </a:ext>
            </a:extLst>
          </p:cNvPr>
          <p:cNvSpPr/>
          <p:nvPr/>
        </p:nvSpPr>
        <p:spPr>
          <a:xfrm>
            <a:off x="8354005" y="3874031"/>
            <a:ext cx="35196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▼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9F1375D-745E-41B4-8B45-E2D455B8F558}"/>
              </a:ext>
            </a:extLst>
          </p:cNvPr>
          <p:cNvGrpSpPr/>
          <p:nvPr/>
        </p:nvGrpSpPr>
        <p:grpSpPr>
          <a:xfrm>
            <a:off x="9186577" y="6058476"/>
            <a:ext cx="975924" cy="681324"/>
            <a:chOff x="6622852" y="2022069"/>
            <a:chExt cx="649648" cy="681324"/>
          </a:xfrm>
        </p:grpSpPr>
        <p:sp>
          <p:nvSpPr>
            <p:cNvPr id="72" name="사각형: 둥근 모서리 89">
              <a:extLst>
                <a:ext uri="{FF2B5EF4-FFF2-40B4-BE49-F238E27FC236}">
                  <a16:creationId xmlns:a16="http://schemas.microsoft.com/office/drawing/2014/main" id="{4266B18B-E1C7-4131-9CA5-0C8CAF9B964E}"/>
                </a:ext>
              </a:extLst>
            </p:cNvPr>
            <p:cNvSpPr/>
            <p:nvPr/>
          </p:nvSpPr>
          <p:spPr>
            <a:xfrm>
              <a:off x="6626703" y="2022069"/>
              <a:ext cx="645797" cy="22798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ClusterIP</a:t>
              </a:r>
              <a:endPara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5" name="사각형: 둥근 모서리 89">
              <a:extLst>
                <a:ext uri="{FF2B5EF4-FFF2-40B4-BE49-F238E27FC236}">
                  <a16:creationId xmlns:a16="http://schemas.microsoft.com/office/drawing/2014/main" id="{6A4A286A-BFF1-486E-BBE5-7EDEA9DFACCA}"/>
                </a:ext>
              </a:extLst>
            </p:cNvPr>
            <p:cNvSpPr/>
            <p:nvPr/>
          </p:nvSpPr>
          <p:spPr>
            <a:xfrm>
              <a:off x="6626703" y="2248198"/>
              <a:ext cx="645797" cy="22798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LoadBalancer</a:t>
              </a:r>
              <a:endPara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6" name="사각형: 둥근 모서리 89">
              <a:extLst>
                <a:ext uri="{FF2B5EF4-FFF2-40B4-BE49-F238E27FC236}">
                  <a16:creationId xmlns:a16="http://schemas.microsoft.com/office/drawing/2014/main" id="{8A650FB6-CE58-4DA8-BF73-5ADEFA864FF0}"/>
                </a:ext>
              </a:extLst>
            </p:cNvPr>
            <p:cNvSpPr/>
            <p:nvPr/>
          </p:nvSpPr>
          <p:spPr>
            <a:xfrm>
              <a:off x="6622852" y="2475412"/>
              <a:ext cx="645797" cy="22798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NodePort</a:t>
              </a:r>
              <a:endPara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0BC902D7-F1C5-4057-8965-7986DB6D556D}"/>
              </a:ext>
            </a:extLst>
          </p:cNvPr>
          <p:cNvCxnSpPr>
            <a:cxnSpLocks/>
            <a:stCxn id="67" idx="3"/>
            <a:endCxn id="75" idx="1"/>
          </p:cNvCxnSpPr>
          <p:nvPr/>
        </p:nvCxnSpPr>
        <p:spPr>
          <a:xfrm>
            <a:off x="8639685" y="3979526"/>
            <a:ext cx="552677" cy="241907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302F6B1-1955-4F94-A918-D81DED562D98}"/>
              </a:ext>
            </a:extLst>
          </p:cNvPr>
          <p:cNvGrpSpPr/>
          <p:nvPr/>
        </p:nvGrpSpPr>
        <p:grpSpPr>
          <a:xfrm>
            <a:off x="2349511" y="4214176"/>
            <a:ext cx="6290174" cy="257409"/>
            <a:chOff x="2320561" y="4264863"/>
            <a:chExt cx="5201072" cy="257409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E6FC877-BA8A-4B10-AC09-DCE182BCCCAB}"/>
                </a:ext>
              </a:extLst>
            </p:cNvPr>
            <p:cNvSpPr txBox="1"/>
            <p:nvPr/>
          </p:nvSpPr>
          <p:spPr>
            <a:xfrm>
              <a:off x="2320561" y="4295661"/>
              <a:ext cx="402082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Protocol</a:t>
              </a:r>
              <a:endParaRPr lang="ko-KR" altLang="en-US" sz="800" b="1" dirty="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DFA2921E-77A3-4700-9CB1-331D81CE086F}"/>
                </a:ext>
              </a:extLst>
            </p:cNvPr>
            <p:cNvSpPr/>
            <p:nvPr/>
          </p:nvSpPr>
          <p:spPr>
            <a:xfrm>
              <a:off x="3244958" y="4264863"/>
              <a:ext cx="4276675" cy="257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TCP</a:t>
              </a:r>
              <a:endParaRPr lang="ko-KR" altLang="en-US" sz="8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30209A2-1D55-4E9C-9160-EFE9EBB7F14B}"/>
              </a:ext>
            </a:extLst>
          </p:cNvPr>
          <p:cNvSpPr/>
          <p:nvPr/>
        </p:nvSpPr>
        <p:spPr>
          <a:xfrm>
            <a:off x="8354005" y="4237386"/>
            <a:ext cx="35196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▼</a:t>
            </a: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2F0F3240-CDD3-4650-9120-908819F2CEC1}"/>
              </a:ext>
            </a:extLst>
          </p:cNvPr>
          <p:cNvGrpSpPr/>
          <p:nvPr/>
        </p:nvGrpSpPr>
        <p:grpSpPr>
          <a:xfrm>
            <a:off x="2349511" y="4564631"/>
            <a:ext cx="6290174" cy="257409"/>
            <a:chOff x="2320561" y="4264863"/>
            <a:chExt cx="5201072" cy="257409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6EBD814-1C29-427B-A37C-1CADAD3768B7}"/>
                </a:ext>
              </a:extLst>
            </p:cNvPr>
            <p:cNvSpPr txBox="1"/>
            <p:nvPr/>
          </p:nvSpPr>
          <p:spPr>
            <a:xfrm>
              <a:off x="2320561" y="4295661"/>
              <a:ext cx="231099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Port</a:t>
              </a:r>
              <a:endParaRPr lang="ko-KR" altLang="en-US" sz="800" b="1" dirty="0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12990BD1-28A4-48E0-BF52-27BF4A0AE6D2}"/>
                </a:ext>
              </a:extLst>
            </p:cNvPr>
            <p:cNvSpPr/>
            <p:nvPr/>
          </p:nvSpPr>
          <p:spPr>
            <a:xfrm>
              <a:off x="3244958" y="4264863"/>
              <a:ext cx="4276675" cy="257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80</a:t>
              </a:r>
              <a:endParaRPr lang="ko-KR" altLang="en-US" sz="8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62C1C861-8D0D-44A4-8F5A-AFB9C4FA0A8B}"/>
              </a:ext>
            </a:extLst>
          </p:cNvPr>
          <p:cNvGrpSpPr/>
          <p:nvPr/>
        </p:nvGrpSpPr>
        <p:grpSpPr>
          <a:xfrm>
            <a:off x="2349511" y="4941235"/>
            <a:ext cx="6290174" cy="257409"/>
            <a:chOff x="2320561" y="4264863"/>
            <a:chExt cx="5201072" cy="257409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B7C7B20-491B-4FA8-904B-55F01793FE46}"/>
                </a:ext>
              </a:extLst>
            </p:cNvPr>
            <p:cNvSpPr txBox="1"/>
            <p:nvPr/>
          </p:nvSpPr>
          <p:spPr>
            <a:xfrm>
              <a:off x="2320561" y="4295661"/>
              <a:ext cx="522699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Target Port</a:t>
              </a:r>
              <a:endParaRPr lang="ko-KR" altLang="en-US" sz="800" b="1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7E3F983-2626-4BD2-A6E0-F3AE81F9DCF3}"/>
                </a:ext>
              </a:extLst>
            </p:cNvPr>
            <p:cNvSpPr/>
            <p:nvPr/>
          </p:nvSpPr>
          <p:spPr>
            <a:xfrm>
              <a:off x="3244958" y="4264863"/>
              <a:ext cx="4276675" cy="257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80</a:t>
              </a:r>
              <a:endParaRPr lang="ko-KR" altLang="en-US" sz="8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E1073096-D8F3-4144-88B2-D16AF9B3417A}"/>
              </a:ext>
            </a:extLst>
          </p:cNvPr>
          <p:cNvGrpSpPr/>
          <p:nvPr/>
        </p:nvGrpSpPr>
        <p:grpSpPr>
          <a:xfrm>
            <a:off x="2140814" y="6114394"/>
            <a:ext cx="6708157" cy="434566"/>
            <a:chOff x="2141652" y="6145682"/>
            <a:chExt cx="6708157" cy="434566"/>
          </a:xfrm>
        </p:grpSpPr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0ADA92D3-5B60-4340-A7D2-169D8CECBCA1}"/>
                </a:ext>
              </a:extLst>
            </p:cNvPr>
            <p:cNvSpPr/>
            <p:nvPr/>
          </p:nvSpPr>
          <p:spPr>
            <a:xfrm>
              <a:off x="2141652" y="6145682"/>
              <a:ext cx="6708157" cy="43456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사각형: 둥근 모서리 34">
              <a:extLst>
                <a:ext uri="{FF2B5EF4-FFF2-40B4-BE49-F238E27FC236}">
                  <a16:creationId xmlns:a16="http://schemas.microsoft.com/office/drawing/2014/main" id="{256563F5-1DD2-4227-81EF-2A4AC187FE21}"/>
                </a:ext>
              </a:extLst>
            </p:cNvPr>
            <p:cNvSpPr/>
            <p:nvPr/>
          </p:nvSpPr>
          <p:spPr>
            <a:xfrm>
              <a:off x="8236872" y="6233774"/>
              <a:ext cx="527485" cy="259292"/>
            </a:xfrm>
            <a:prstGeom prst="roundRect">
              <a:avLst/>
            </a:prstGeom>
            <a:solidFill>
              <a:srgbClr val="00B0F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700" b="1" dirty="0"/>
                <a:t>Create</a:t>
              </a:r>
              <a:endParaRPr lang="ko-KR" altLang="en-US" sz="700" b="1" dirty="0"/>
            </a:p>
          </p:txBody>
        </p:sp>
        <p:sp>
          <p:nvSpPr>
            <p:cNvPr id="102" name="사각형: 둥근 모서리 35">
              <a:extLst>
                <a:ext uri="{FF2B5EF4-FFF2-40B4-BE49-F238E27FC236}">
                  <a16:creationId xmlns:a16="http://schemas.microsoft.com/office/drawing/2014/main" id="{05D61240-FC10-485A-BFF4-71032570852D}"/>
                </a:ext>
              </a:extLst>
            </p:cNvPr>
            <p:cNvSpPr/>
            <p:nvPr/>
          </p:nvSpPr>
          <p:spPr>
            <a:xfrm>
              <a:off x="7669285" y="6232863"/>
              <a:ext cx="503338" cy="25929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700" b="1" dirty="0"/>
                <a:t>Cancel</a:t>
              </a:r>
              <a:endParaRPr lang="ko-KR" altLang="en-US" sz="700" b="1" dirty="0"/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B99251B8-94FD-48A6-BABE-48061E51B609}"/>
              </a:ext>
            </a:extLst>
          </p:cNvPr>
          <p:cNvGrpSpPr/>
          <p:nvPr/>
        </p:nvGrpSpPr>
        <p:grpSpPr>
          <a:xfrm>
            <a:off x="10395534" y="6176977"/>
            <a:ext cx="970139" cy="454110"/>
            <a:chOff x="6626703" y="2022069"/>
            <a:chExt cx="645797" cy="454110"/>
          </a:xfrm>
        </p:grpSpPr>
        <p:sp>
          <p:nvSpPr>
            <p:cNvPr id="104" name="사각형: 둥근 모서리 89">
              <a:extLst>
                <a:ext uri="{FF2B5EF4-FFF2-40B4-BE49-F238E27FC236}">
                  <a16:creationId xmlns:a16="http://schemas.microsoft.com/office/drawing/2014/main" id="{4B374C3B-415B-44BA-A729-CBA878E16D39}"/>
                </a:ext>
              </a:extLst>
            </p:cNvPr>
            <p:cNvSpPr/>
            <p:nvPr/>
          </p:nvSpPr>
          <p:spPr>
            <a:xfrm>
              <a:off x="6626703" y="2022069"/>
              <a:ext cx="645797" cy="22798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TCP</a:t>
              </a:r>
              <a:endPara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5" name="사각형: 둥근 모서리 89">
              <a:extLst>
                <a:ext uri="{FF2B5EF4-FFF2-40B4-BE49-F238E27FC236}">
                  <a16:creationId xmlns:a16="http://schemas.microsoft.com/office/drawing/2014/main" id="{A91E86C7-D864-458D-8EA8-FE7353CB1653}"/>
                </a:ext>
              </a:extLst>
            </p:cNvPr>
            <p:cNvSpPr/>
            <p:nvPr/>
          </p:nvSpPr>
          <p:spPr>
            <a:xfrm>
              <a:off x="6626703" y="2248198"/>
              <a:ext cx="645797" cy="22798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UDP</a:t>
              </a:r>
              <a:endPara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107" name="연결선: 꺾임 106">
            <a:extLst>
              <a:ext uri="{FF2B5EF4-FFF2-40B4-BE49-F238E27FC236}">
                <a16:creationId xmlns:a16="http://schemas.microsoft.com/office/drawing/2014/main" id="{0D570F82-BD9B-4633-BAB1-8807CE31FD22}"/>
              </a:ext>
            </a:extLst>
          </p:cNvPr>
          <p:cNvCxnSpPr>
            <a:cxnSpLocks/>
            <a:stCxn id="89" idx="3"/>
            <a:endCxn id="104" idx="0"/>
          </p:cNvCxnSpPr>
          <p:nvPr/>
        </p:nvCxnSpPr>
        <p:spPr>
          <a:xfrm>
            <a:off x="8639685" y="4342881"/>
            <a:ext cx="2240919" cy="1834096"/>
          </a:xfrm>
          <a:prstGeom prst="bentConnector2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9" name="표 68">
            <a:extLst>
              <a:ext uri="{FF2B5EF4-FFF2-40B4-BE49-F238E27FC236}">
                <a16:creationId xmlns:a16="http://schemas.microsoft.com/office/drawing/2014/main" id="{25822675-5DCC-407B-B65D-792AD78A5C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350075"/>
              </p:ext>
            </p:extLst>
          </p:nvPr>
        </p:nvGraphicFramePr>
        <p:xfrm>
          <a:off x="9202723" y="519394"/>
          <a:ext cx="2931202" cy="532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892">
                  <a:extLst>
                    <a:ext uri="{9D8B030D-6E8A-4147-A177-3AD203B41FA5}">
                      <a16:colId xmlns:a16="http://schemas.microsoft.com/office/drawing/2014/main" val="2670468418"/>
                    </a:ext>
                  </a:extLst>
                </a:gridCol>
                <a:gridCol w="629098">
                  <a:extLst>
                    <a:ext uri="{9D8B030D-6E8A-4147-A177-3AD203B41FA5}">
                      <a16:colId xmlns:a16="http://schemas.microsoft.com/office/drawing/2014/main" val="2221562890"/>
                    </a:ext>
                  </a:extLst>
                </a:gridCol>
                <a:gridCol w="2067212">
                  <a:extLst>
                    <a:ext uri="{9D8B030D-6E8A-4147-A177-3AD203B41FA5}">
                      <a16:colId xmlns:a16="http://schemas.microsoft.com/office/drawing/2014/main" val="69013095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Project name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PaaS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 포탈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9382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Networking &gt; New Service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0707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 Definition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8267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Networking/Service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정의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New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Service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상세 화면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9965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35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이름 입력 박스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94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Namespace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 박스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서버로 부터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Namespace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리스트를 받아 구성한다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580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Service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Type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선택 박스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i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ClusterIP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en-US" altLang="ko-KR" sz="800" b="0" i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LoadBalancer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en-US" altLang="ko-KR" sz="800" b="0" i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NodePort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고정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261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Protocol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 박스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 TCP, UDP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고정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168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Port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입력 박스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숫자 타입만 입력 허용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178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Target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Port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입력 박스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숫자 타입만 입력 허용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4457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Labels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입력 폼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+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버튼을 클릭하면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Label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을 추가 할 수 있는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Input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박스 호출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생성된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Label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은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Badge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형태로 추가됨 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Label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 많아지면 자동 줄 바꿈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X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버튼을 누르면 해당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Label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73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8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Selector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입력 폼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+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버튼을 클릭하면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Selector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를 추가 할 수 있는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Input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박스 호출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생성된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Selector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는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Badge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형태로 추가됨 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Selector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 많아지면 자동 줄 바꿈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X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버튼을 누르면 해당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Label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1380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Cancel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정말 닫을 건지 문의 후 이전 화면으로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넘어감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9222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Create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버턴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서비스 생성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008606"/>
                  </a:ext>
                </a:extLst>
              </a:tr>
            </a:tbl>
          </a:graphicData>
        </a:graphic>
      </p:graphicFrame>
      <p:sp>
        <p:nvSpPr>
          <p:cNvPr id="81" name="타원 80">
            <a:extLst>
              <a:ext uri="{FF2B5EF4-FFF2-40B4-BE49-F238E27FC236}">
                <a16:creationId xmlns:a16="http://schemas.microsoft.com/office/drawing/2014/main" id="{49A30424-CD0A-442D-A1BB-AC7367691DDB}"/>
              </a:ext>
            </a:extLst>
          </p:cNvPr>
          <p:cNvSpPr/>
          <p:nvPr/>
        </p:nvSpPr>
        <p:spPr>
          <a:xfrm>
            <a:off x="2130339" y="3162667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52DC5FE1-D035-491E-B777-7EC1F07912CA}"/>
              </a:ext>
            </a:extLst>
          </p:cNvPr>
          <p:cNvSpPr/>
          <p:nvPr/>
        </p:nvSpPr>
        <p:spPr>
          <a:xfrm>
            <a:off x="2138258" y="3533805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4E8F911-CB49-488B-A3B4-1A1C18216D65}"/>
              </a:ext>
            </a:extLst>
          </p:cNvPr>
          <p:cNvSpPr/>
          <p:nvPr/>
        </p:nvSpPr>
        <p:spPr>
          <a:xfrm>
            <a:off x="2138258" y="3870698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948AD3E-7430-4F68-B7A3-946475662ABE}"/>
              </a:ext>
            </a:extLst>
          </p:cNvPr>
          <p:cNvSpPr/>
          <p:nvPr/>
        </p:nvSpPr>
        <p:spPr>
          <a:xfrm>
            <a:off x="2133284" y="4257272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1201AE30-C797-4D1B-8C49-A9F4973AA63E}"/>
              </a:ext>
            </a:extLst>
          </p:cNvPr>
          <p:cNvSpPr/>
          <p:nvPr/>
        </p:nvSpPr>
        <p:spPr>
          <a:xfrm>
            <a:off x="2130338" y="4601044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5</a:t>
            </a:r>
            <a:endParaRPr lang="ko-KR" altLang="en-US" sz="700" b="1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CCD9C824-B924-43E3-8EF6-E0706D00780D}"/>
              </a:ext>
            </a:extLst>
          </p:cNvPr>
          <p:cNvSpPr/>
          <p:nvPr/>
        </p:nvSpPr>
        <p:spPr>
          <a:xfrm>
            <a:off x="2137668" y="4974788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6</a:t>
            </a:r>
            <a:endParaRPr lang="ko-KR" altLang="en-US" sz="700" b="1" dirty="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903CBA4D-B9D3-49FD-8D1A-EC18E922AF9E}"/>
              </a:ext>
            </a:extLst>
          </p:cNvPr>
          <p:cNvSpPr/>
          <p:nvPr/>
        </p:nvSpPr>
        <p:spPr>
          <a:xfrm>
            <a:off x="2127434" y="5348231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A67ECF0B-09B6-4AF3-81F3-5C8EF527E200}"/>
              </a:ext>
            </a:extLst>
          </p:cNvPr>
          <p:cNvSpPr/>
          <p:nvPr/>
        </p:nvSpPr>
        <p:spPr>
          <a:xfrm>
            <a:off x="2126601" y="5718501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5F75EF88-62A5-40E6-BF6C-12B9CB3DEBA7}"/>
              </a:ext>
            </a:extLst>
          </p:cNvPr>
          <p:cNvSpPr/>
          <p:nvPr/>
        </p:nvSpPr>
        <p:spPr>
          <a:xfrm>
            <a:off x="7694287" y="6003629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9</a:t>
            </a:r>
            <a:endParaRPr lang="ko-KR" altLang="en-US" sz="700" b="1" dirty="0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2A42204B-C5FB-46EF-A040-6F000D4BDAA8}"/>
              </a:ext>
            </a:extLst>
          </p:cNvPr>
          <p:cNvSpPr/>
          <p:nvPr/>
        </p:nvSpPr>
        <p:spPr>
          <a:xfrm>
            <a:off x="8398178" y="5998584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10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val="197725968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BF458-4BAE-45A2-9F11-6B9C0861C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Networking -&gt; Service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976754-FF66-4A34-A63B-19E06E5317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Networking &gt; Service &gt; New Service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7FDE07-17C5-400D-A150-5B6C610961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New Service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7A000A-DAEA-4CA9-AA1A-472E41E43FB5}"/>
              </a:ext>
            </a:extLst>
          </p:cNvPr>
          <p:cNvSpPr/>
          <p:nvPr/>
        </p:nvSpPr>
        <p:spPr>
          <a:xfrm>
            <a:off x="2150702" y="2025807"/>
            <a:ext cx="6708157" cy="39938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AF5B3E-5B96-426E-B23C-0EDF70C4BCDF}"/>
              </a:ext>
            </a:extLst>
          </p:cNvPr>
          <p:cNvSpPr/>
          <p:nvPr/>
        </p:nvSpPr>
        <p:spPr>
          <a:xfrm>
            <a:off x="201110" y="2446649"/>
            <a:ext cx="1720735" cy="25149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80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F79D6D4-FC78-41B8-BE00-5F74987E35ED}"/>
              </a:ext>
            </a:extLst>
          </p:cNvPr>
          <p:cNvGrpSpPr/>
          <p:nvPr/>
        </p:nvGrpSpPr>
        <p:grpSpPr>
          <a:xfrm>
            <a:off x="2369877" y="2216846"/>
            <a:ext cx="1279033" cy="222935"/>
            <a:chOff x="2313640" y="4193815"/>
            <a:chExt cx="1279033" cy="22293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BD7648F-D763-4C69-B113-A3C90C9963B4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Project-1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B830D44-9C6C-4B8F-8A01-C61DD2300FC2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CA2876A-2B5E-4721-9B4E-22FE167B890B}"/>
              </a:ext>
            </a:extLst>
          </p:cNvPr>
          <p:cNvGrpSpPr/>
          <p:nvPr/>
        </p:nvGrpSpPr>
        <p:grpSpPr>
          <a:xfrm>
            <a:off x="3678201" y="2222148"/>
            <a:ext cx="1279033" cy="222935"/>
            <a:chOff x="2313640" y="4193815"/>
            <a:chExt cx="1279033" cy="22293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A30AE8B-32ED-466F-8547-2B1B372332AC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Cluster-1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0E08728-B5E5-4C5E-B9F7-A170F04408CE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ACA20C9-E483-4925-B824-ABB297D40072}"/>
              </a:ext>
            </a:extLst>
          </p:cNvPr>
          <p:cNvSpPr/>
          <p:nvPr/>
        </p:nvSpPr>
        <p:spPr>
          <a:xfrm>
            <a:off x="2150702" y="2561833"/>
            <a:ext cx="6708157" cy="39938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82F0BF-EA81-4530-9E86-A8EFE4871F26}"/>
              </a:ext>
            </a:extLst>
          </p:cNvPr>
          <p:cNvGrpSpPr/>
          <p:nvPr/>
        </p:nvGrpSpPr>
        <p:grpSpPr>
          <a:xfrm>
            <a:off x="2351772" y="2755536"/>
            <a:ext cx="6287913" cy="216048"/>
            <a:chOff x="3265029" y="3642168"/>
            <a:chExt cx="6287913" cy="216048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2BA835D-5D4F-45B7-BA7A-B3DE3AAD64A7}"/>
                </a:ext>
              </a:extLst>
            </p:cNvPr>
            <p:cNvGrpSpPr/>
            <p:nvPr/>
          </p:nvGrpSpPr>
          <p:grpSpPr>
            <a:xfrm>
              <a:off x="3283134" y="3642168"/>
              <a:ext cx="1863617" cy="216048"/>
              <a:chOff x="2261276" y="2323187"/>
              <a:chExt cx="1594653" cy="359185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DC1B5CB2-4C63-419A-B7C1-8BCF51A71341}"/>
                  </a:ext>
                </a:extLst>
              </p:cNvPr>
              <p:cNvSpPr/>
              <p:nvPr/>
            </p:nvSpPr>
            <p:spPr>
              <a:xfrm>
                <a:off x="3058121" y="2323187"/>
                <a:ext cx="797808" cy="35918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YAML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C892E70E-C8A2-480F-A90B-DF35AF19BDE0}"/>
                  </a:ext>
                </a:extLst>
              </p:cNvPr>
              <p:cNvSpPr/>
              <p:nvPr/>
            </p:nvSpPr>
            <p:spPr>
              <a:xfrm>
                <a:off x="2261276" y="2330429"/>
                <a:ext cx="797808" cy="35028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Geneal</a:t>
                </a:r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BEE686A-9B1F-40AD-9790-0BD0A3D64AB0}"/>
                </a:ext>
              </a:extLst>
            </p:cNvPr>
            <p:cNvCxnSpPr>
              <a:cxnSpLocks/>
            </p:cNvCxnSpPr>
            <p:nvPr/>
          </p:nvCxnSpPr>
          <p:spPr>
            <a:xfrm>
              <a:off x="3265029" y="3847733"/>
              <a:ext cx="628791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3C48D04-9FD3-41AC-9870-8C1D44CF4980}"/>
              </a:ext>
            </a:extLst>
          </p:cNvPr>
          <p:cNvGrpSpPr/>
          <p:nvPr/>
        </p:nvGrpSpPr>
        <p:grpSpPr>
          <a:xfrm>
            <a:off x="2349512" y="3137308"/>
            <a:ext cx="6290174" cy="257409"/>
            <a:chOff x="2320561" y="4264863"/>
            <a:chExt cx="5201072" cy="25740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662AD85-7532-4639-921E-EF6FC2457ECE}"/>
                </a:ext>
              </a:extLst>
            </p:cNvPr>
            <p:cNvSpPr txBox="1"/>
            <p:nvPr/>
          </p:nvSpPr>
          <p:spPr>
            <a:xfrm>
              <a:off x="2320561" y="4295661"/>
              <a:ext cx="298697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Name</a:t>
              </a:r>
              <a:endParaRPr lang="ko-KR" altLang="en-US" sz="800" b="1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0A867A-CC1D-486E-92F6-8F0C5972C64B}"/>
                </a:ext>
              </a:extLst>
            </p:cNvPr>
            <p:cNvSpPr/>
            <p:nvPr/>
          </p:nvSpPr>
          <p:spPr>
            <a:xfrm>
              <a:off x="3244958" y="4264863"/>
              <a:ext cx="4276675" cy="257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nginx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-deployment</a:t>
              </a:r>
              <a:endParaRPr lang="ko-KR" altLang="en-US" sz="8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4140908-6578-4047-87B7-16C8BACDC4D2}"/>
              </a:ext>
            </a:extLst>
          </p:cNvPr>
          <p:cNvGrpSpPr/>
          <p:nvPr/>
        </p:nvGrpSpPr>
        <p:grpSpPr>
          <a:xfrm>
            <a:off x="2349511" y="3486787"/>
            <a:ext cx="6290174" cy="257409"/>
            <a:chOff x="2320561" y="4264863"/>
            <a:chExt cx="5201072" cy="25740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401D771-FA62-43A9-B569-9200041C67EE}"/>
                </a:ext>
              </a:extLst>
            </p:cNvPr>
            <p:cNvSpPr txBox="1"/>
            <p:nvPr/>
          </p:nvSpPr>
          <p:spPr>
            <a:xfrm>
              <a:off x="2320561" y="4295661"/>
              <a:ext cx="525350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Namespace</a:t>
              </a:r>
              <a:endParaRPr lang="ko-KR" altLang="en-US" sz="800" b="1" dirty="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97B2E32-BF0A-44B1-BD90-F625AD109511}"/>
                </a:ext>
              </a:extLst>
            </p:cNvPr>
            <p:cNvSpPr/>
            <p:nvPr/>
          </p:nvSpPr>
          <p:spPr>
            <a:xfrm>
              <a:off x="3244958" y="4264863"/>
              <a:ext cx="4276675" cy="257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default</a:t>
              </a:r>
              <a:endParaRPr lang="ko-KR" altLang="en-US" sz="8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E759B72B-0975-45D9-B1A4-F25EA63B90C4}"/>
              </a:ext>
            </a:extLst>
          </p:cNvPr>
          <p:cNvSpPr txBox="1"/>
          <p:nvPr/>
        </p:nvSpPr>
        <p:spPr>
          <a:xfrm>
            <a:off x="2349511" y="5376912"/>
            <a:ext cx="378877" cy="19581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800" b="1" dirty="0"/>
              <a:t>Labels</a:t>
            </a:r>
            <a:endParaRPr lang="ko-KR" altLang="en-US" sz="800" b="1" dirty="0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124CCD69-B361-4710-8408-EC86B63B0711}"/>
              </a:ext>
            </a:extLst>
          </p:cNvPr>
          <p:cNvSpPr/>
          <p:nvPr/>
        </p:nvSpPr>
        <p:spPr>
          <a:xfrm>
            <a:off x="3819166" y="5330019"/>
            <a:ext cx="928678" cy="29039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app: </a:t>
            </a:r>
            <a:r>
              <a:rPr lang="en-US" altLang="ko-KR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nginx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D74FB84-09FA-4BBB-8715-1B842119DA8D}"/>
              </a:ext>
            </a:extLst>
          </p:cNvPr>
          <p:cNvSpPr txBox="1"/>
          <p:nvPr/>
        </p:nvSpPr>
        <p:spPr>
          <a:xfrm>
            <a:off x="2349511" y="5731744"/>
            <a:ext cx="465439" cy="19581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800" b="1" dirty="0"/>
              <a:t>Selector</a:t>
            </a:r>
            <a:endParaRPr lang="ko-KR" altLang="en-US" sz="800" b="1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C1312FF-1B36-40E4-9571-14174224BD36}"/>
              </a:ext>
            </a:extLst>
          </p:cNvPr>
          <p:cNvSpPr/>
          <p:nvPr/>
        </p:nvSpPr>
        <p:spPr>
          <a:xfrm>
            <a:off x="8354005" y="3509997"/>
            <a:ext cx="35196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▼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E0AE865-97F9-414E-9E66-2676988FB39D}"/>
              </a:ext>
            </a:extLst>
          </p:cNvPr>
          <p:cNvSpPr/>
          <p:nvPr/>
        </p:nvSpPr>
        <p:spPr>
          <a:xfrm>
            <a:off x="4499532" y="5393700"/>
            <a:ext cx="171427" cy="17142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D230F9F0-E358-49B0-81B0-FC3C392CDF02}"/>
              </a:ext>
            </a:extLst>
          </p:cNvPr>
          <p:cNvSpPr/>
          <p:nvPr/>
        </p:nvSpPr>
        <p:spPr>
          <a:xfrm>
            <a:off x="3458488" y="5329424"/>
            <a:ext cx="308820" cy="29039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D7366A2E-E04F-4D5F-8735-4B404EA5168A}"/>
              </a:ext>
            </a:extLst>
          </p:cNvPr>
          <p:cNvSpPr/>
          <p:nvPr/>
        </p:nvSpPr>
        <p:spPr>
          <a:xfrm>
            <a:off x="3819166" y="5682326"/>
            <a:ext cx="1053984" cy="29039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node: node1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366E8735-73AC-47FA-9085-DD1E3E64315A}"/>
              </a:ext>
            </a:extLst>
          </p:cNvPr>
          <p:cNvSpPr/>
          <p:nvPr/>
        </p:nvSpPr>
        <p:spPr>
          <a:xfrm>
            <a:off x="4593316" y="5746007"/>
            <a:ext cx="171427" cy="17142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F2A7725-B295-4A99-8027-2DC12B193683}"/>
              </a:ext>
            </a:extLst>
          </p:cNvPr>
          <p:cNvSpPr/>
          <p:nvPr/>
        </p:nvSpPr>
        <p:spPr>
          <a:xfrm>
            <a:off x="3458488" y="5681731"/>
            <a:ext cx="308820" cy="29039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FE2B0887-54F3-4F0E-8613-4D8A0D5B2ABF}"/>
              </a:ext>
            </a:extLst>
          </p:cNvPr>
          <p:cNvSpPr/>
          <p:nvPr/>
        </p:nvSpPr>
        <p:spPr>
          <a:xfrm>
            <a:off x="4811286" y="5329424"/>
            <a:ext cx="1605021" cy="29039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component: </a:t>
            </a:r>
            <a:r>
              <a:rPr lang="en-US" altLang="ko-KR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apiserver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4E8C0C24-839E-4FF5-94E8-2080D1C6CEC7}"/>
              </a:ext>
            </a:extLst>
          </p:cNvPr>
          <p:cNvSpPr/>
          <p:nvPr/>
        </p:nvSpPr>
        <p:spPr>
          <a:xfrm>
            <a:off x="6065308" y="5393055"/>
            <a:ext cx="171427" cy="17142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6DE7B6FD-7C68-46BE-B29D-4307F7BBE84E}"/>
              </a:ext>
            </a:extLst>
          </p:cNvPr>
          <p:cNvGrpSpPr/>
          <p:nvPr/>
        </p:nvGrpSpPr>
        <p:grpSpPr>
          <a:xfrm>
            <a:off x="2349511" y="3850821"/>
            <a:ext cx="6290174" cy="257409"/>
            <a:chOff x="2320561" y="4264863"/>
            <a:chExt cx="5201072" cy="257409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620E9A3-C23F-4016-BAAE-AEC7EF2D5061}"/>
                </a:ext>
              </a:extLst>
            </p:cNvPr>
            <p:cNvSpPr txBox="1"/>
            <p:nvPr/>
          </p:nvSpPr>
          <p:spPr>
            <a:xfrm>
              <a:off x="2320561" y="4295661"/>
              <a:ext cx="567764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Service Type</a:t>
              </a:r>
              <a:endParaRPr lang="ko-KR" altLang="en-US" sz="800" b="1" dirty="0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E705916D-7091-48CF-9647-0BD4082DB9A6}"/>
                </a:ext>
              </a:extLst>
            </p:cNvPr>
            <p:cNvSpPr/>
            <p:nvPr/>
          </p:nvSpPr>
          <p:spPr>
            <a:xfrm>
              <a:off x="3244958" y="4264863"/>
              <a:ext cx="4276675" cy="257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Cluster IP</a:t>
              </a:r>
              <a:endParaRPr lang="ko-KR" altLang="en-US" sz="8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3550718-02B5-4F8C-A540-F51C2922F225}"/>
              </a:ext>
            </a:extLst>
          </p:cNvPr>
          <p:cNvSpPr/>
          <p:nvPr/>
        </p:nvSpPr>
        <p:spPr>
          <a:xfrm>
            <a:off x="8354005" y="3874031"/>
            <a:ext cx="35196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▼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302F6B1-1955-4F94-A918-D81DED562D98}"/>
              </a:ext>
            </a:extLst>
          </p:cNvPr>
          <p:cNvGrpSpPr/>
          <p:nvPr/>
        </p:nvGrpSpPr>
        <p:grpSpPr>
          <a:xfrm>
            <a:off x="2349511" y="4214176"/>
            <a:ext cx="6290174" cy="257409"/>
            <a:chOff x="2320561" y="4264863"/>
            <a:chExt cx="5201072" cy="257409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E6FC877-BA8A-4B10-AC09-DCE182BCCCAB}"/>
                </a:ext>
              </a:extLst>
            </p:cNvPr>
            <p:cNvSpPr txBox="1"/>
            <p:nvPr/>
          </p:nvSpPr>
          <p:spPr>
            <a:xfrm>
              <a:off x="2320561" y="4295661"/>
              <a:ext cx="402082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Protocol</a:t>
              </a:r>
              <a:endParaRPr lang="ko-KR" altLang="en-US" sz="800" b="1" dirty="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DFA2921E-77A3-4700-9CB1-331D81CE086F}"/>
                </a:ext>
              </a:extLst>
            </p:cNvPr>
            <p:cNvSpPr/>
            <p:nvPr/>
          </p:nvSpPr>
          <p:spPr>
            <a:xfrm>
              <a:off x="3244958" y="4264863"/>
              <a:ext cx="4276675" cy="257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TCP</a:t>
              </a:r>
              <a:endParaRPr lang="ko-KR" altLang="en-US" sz="8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30209A2-1D55-4E9C-9160-EFE9EBB7F14B}"/>
              </a:ext>
            </a:extLst>
          </p:cNvPr>
          <p:cNvSpPr/>
          <p:nvPr/>
        </p:nvSpPr>
        <p:spPr>
          <a:xfrm>
            <a:off x="8354005" y="4237386"/>
            <a:ext cx="35196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▼</a:t>
            </a: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2F0F3240-CDD3-4650-9120-908819F2CEC1}"/>
              </a:ext>
            </a:extLst>
          </p:cNvPr>
          <p:cNvGrpSpPr/>
          <p:nvPr/>
        </p:nvGrpSpPr>
        <p:grpSpPr>
          <a:xfrm>
            <a:off x="2349511" y="4564631"/>
            <a:ext cx="6290174" cy="257409"/>
            <a:chOff x="2320561" y="4264863"/>
            <a:chExt cx="5201072" cy="257409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6EBD814-1C29-427B-A37C-1CADAD3768B7}"/>
                </a:ext>
              </a:extLst>
            </p:cNvPr>
            <p:cNvSpPr txBox="1"/>
            <p:nvPr/>
          </p:nvSpPr>
          <p:spPr>
            <a:xfrm>
              <a:off x="2320561" y="4295661"/>
              <a:ext cx="231099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Port</a:t>
              </a:r>
              <a:endParaRPr lang="ko-KR" altLang="en-US" sz="800" b="1" dirty="0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12990BD1-28A4-48E0-BF52-27BF4A0AE6D2}"/>
                </a:ext>
              </a:extLst>
            </p:cNvPr>
            <p:cNvSpPr/>
            <p:nvPr/>
          </p:nvSpPr>
          <p:spPr>
            <a:xfrm>
              <a:off x="3244958" y="4264863"/>
              <a:ext cx="4276675" cy="257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80</a:t>
              </a:r>
              <a:endParaRPr lang="ko-KR" altLang="en-US" sz="8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62C1C861-8D0D-44A4-8F5A-AFB9C4FA0A8B}"/>
              </a:ext>
            </a:extLst>
          </p:cNvPr>
          <p:cNvGrpSpPr/>
          <p:nvPr/>
        </p:nvGrpSpPr>
        <p:grpSpPr>
          <a:xfrm>
            <a:off x="2349511" y="4941235"/>
            <a:ext cx="6290174" cy="257409"/>
            <a:chOff x="2320561" y="4264863"/>
            <a:chExt cx="5201072" cy="257409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B7C7B20-491B-4FA8-904B-55F01793FE46}"/>
                </a:ext>
              </a:extLst>
            </p:cNvPr>
            <p:cNvSpPr txBox="1"/>
            <p:nvPr/>
          </p:nvSpPr>
          <p:spPr>
            <a:xfrm>
              <a:off x="2320561" y="4295661"/>
              <a:ext cx="522699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Target Port</a:t>
              </a:r>
              <a:endParaRPr lang="ko-KR" altLang="en-US" sz="800" b="1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7E3F983-2626-4BD2-A6E0-F3AE81F9DCF3}"/>
                </a:ext>
              </a:extLst>
            </p:cNvPr>
            <p:cNvSpPr/>
            <p:nvPr/>
          </p:nvSpPr>
          <p:spPr>
            <a:xfrm>
              <a:off x="3244958" y="4264863"/>
              <a:ext cx="4276675" cy="257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80</a:t>
              </a:r>
              <a:endParaRPr lang="ko-KR" altLang="en-US" sz="8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E1073096-D8F3-4144-88B2-D16AF9B3417A}"/>
              </a:ext>
            </a:extLst>
          </p:cNvPr>
          <p:cNvGrpSpPr/>
          <p:nvPr/>
        </p:nvGrpSpPr>
        <p:grpSpPr>
          <a:xfrm>
            <a:off x="2140814" y="6114394"/>
            <a:ext cx="6708157" cy="434566"/>
            <a:chOff x="2141652" y="6145682"/>
            <a:chExt cx="6708157" cy="434566"/>
          </a:xfrm>
        </p:grpSpPr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0ADA92D3-5B60-4340-A7D2-169D8CECBCA1}"/>
                </a:ext>
              </a:extLst>
            </p:cNvPr>
            <p:cNvSpPr/>
            <p:nvPr/>
          </p:nvSpPr>
          <p:spPr>
            <a:xfrm>
              <a:off x="2141652" y="6145682"/>
              <a:ext cx="6708157" cy="43456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사각형: 둥근 모서리 34">
              <a:extLst>
                <a:ext uri="{FF2B5EF4-FFF2-40B4-BE49-F238E27FC236}">
                  <a16:creationId xmlns:a16="http://schemas.microsoft.com/office/drawing/2014/main" id="{256563F5-1DD2-4227-81EF-2A4AC187FE21}"/>
                </a:ext>
              </a:extLst>
            </p:cNvPr>
            <p:cNvSpPr/>
            <p:nvPr/>
          </p:nvSpPr>
          <p:spPr>
            <a:xfrm>
              <a:off x="8236872" y="6233774"/>
              <a:ext cx="527485" cy="259292"/>
            </a:xfrm>
            <a:prstGeom prst="roundRect">
              <a:avLst/>
            </a:prstGeom>
            <a:solidFill>
              <a:srgbClr val="00B0F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700" b="1" dirty="0"/>
                <a:t>Create</a:t>
              </a:r>
              <a:endParaRPr lang="ko-KR" altLang="en-US" sz="700" b="1" dirty="0"/>
            </a:p>
          </p:txBody>
        </p:sp>
        <p:sp>
          <p:nvSpPr>
            <p:cNvPr id="102" name="사각형: 둥근 모서리 35">
              <a:extLst>
                <a:ext uri="{FF2B5EF4-FFF2-40B4-BE49-F238E27FC236}">
                  <a16:creationId xmlns:a16="http://schemas.microsoft.com/office/drawing/2014/main" id="{05D61240-FC10-485A-BFF4-71032570852D}"/>
                </a:ext>
              </a:extLst>
            </p:cNvPr>
            <p:cNvSpPr/>
            <p:nvPr/>
          </p:nvSpPr>
          <p:spPr>
            <a:xfrm>
              <a:off x="7669285" y="6232863"/>
              <a:ext cx="503338" cy="25929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700" b="1" dirty="0"/>
                <a:t>Cancel</a:t>
              </a:r>
              <a:endParaRPr lang="ko-KR" altLang="en-US" sz="700" b="1" dirty="0"/>
            </a:p>
          </p:txBody>
        </p:sp>
      </p:grpSp>
      <p:graphicFrame>
        <p:nvGraphicFramePr>
          <p:cNvPr id="69" name="표 68">
            <a:extLst>
              <a:ext uri="{FF2B5EF4-FFF2-40B4-BE49-F238E27FC236}">
                <a16:creationId xmlns:a16="http://schemas.microsoft.com/office/drawing/2014/main" id="{25822675-5DCC-407B-B65D-792AD78A5C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896500"/>
              </p:ext>
            </p:extLst>
          </p:nvPr>
        </p:nvGraphicFramePr>
        <p:xfrm>
          <a:off x="9202723" y="519394"/>
          <a:ext cx="2931202" cy="3493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892">
                  <a:extLst>
                    <a:ext uri="{9D8B030D-6E8A-4147-A177-3AD203B41FA5}">
                      <a16:colId xmlns:a16="http://schemas.microsoft.com/office/drawing/2014/main" val="2670468418"/>
                    </a:ext>
                  </a:extLst>
                </a:gridCol>
                <a:gridCol w="629098">
                  <a:extLst>
                    <a:ext uri="{9D8B030D-6E8A-4147-A177-3AD203B41FA5}">
                      <a16:colId xmlns:a16="http://schemas.microsoft.com/office/drawing/2014/main" val="2221562890"/>
                    </a:ext>
                  </a:extLst>
                </a:gridCol>
                <a:gridCol w="2067212">
                  <a:extLst>
                    <a:ext uri="{9D8B030D-6E8A-4147-A177-3AD203B41FA5}">
                      <a16:colId xmlns:a16="http://schemas.microsoft.com/office/drawing/2014/main" val="69013095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Project name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PaaS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 포탈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9382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Networking &gt; New Service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0707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 Definition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8267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Networking/Service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정의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New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Service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상세 화면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9965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35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+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버튼을 클릭하면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New Label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입력 상자 호출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94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New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Label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입력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 Key, Value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입력 받음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580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Cancel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 New Label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입력 상자 닫기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261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Create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버튼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Labels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에 입력 받은 내용 추가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168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Label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삭제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178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Selector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도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Label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과 동일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4457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73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8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1380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9222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008606"/>
                  </a:ext>
                </a:extLst>
              </a:tr>
            </a:tbl>
          </a:graphicData>
        </a:graphic>
      </p:graphicFrame>
      <p:grpSp>
        <p:nvGrpSpPr>
          <p:cNvPr id="79" name="그룹 78">
            <a:extLst>
              <a:ext uri="{FF2B5EF4-FFF2-40B4-BE49-F238E27FC236}">
                <a16:creationId xmlns:a16="http://schemas.microsoft.com/office/drawing/2014/main" id="{19DD7871-E456-4A09-AEA9-DB899690123E}"/>
              </a:ext>
            </a:extLst>
          </p:cNvPr>
          <p:cNvGrpSpPr/>
          <p:nvPr/>
        </p:nvGrpSpPr>
        <p:grpSpPr>
          <a:xfrm>
            <a:off x="4903532" y="3331143"/>
            <a:ext cx="2792086" cy="1730268"/>
            <a:chOff x="9478830" y="3312053"/>
            <a:chExt cx="2792086" cy="1730268"/>
          </a:xfrm>
        </p:grpSpPr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33B13A41-8EE2-4573-B205-5C7E644864E8}"/>
                </a:ext>
              </a:extLst>
            </p:cNvPr>
            <p:cNvSpPr/>
            <p:nvPr/>
          </p:nvSpPr>
          <p:spPr>
            <a:xfrm>
              <a:off x="9478830" y="4324016"/>
              <a:ext cx="1053984" cy="29039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node: node1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FEF49C91-203F-4854-A53A-0709D4200185}"/>
                </a:ext>
              </a:extLst>
            </p:cNvPr>
            <p:cNvSpPr/>
            <p:nvPr/>
          </p:nvSpPr>
          <p:spPr>
            <a:xfrm>
              <a:off x="10252980" y="4387697"/>
              <a:ext cx="171427" cy="17142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607DA52C-56BC-40CC-94E1-DD832D53A293}"/>
                </a:ext>
              </a:extLst>
            </p:cNvPr>
            <p:cNvSpPr/>
            <p:nvPr/>
          </p:nvSpPr>
          <p:spPr>
            <a:xfrm>
              <a:off x="9483969" y="3312053"/>
              <a:ext cx="2786947" cy="173026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52ED2330-0CEF-4CE7-9E47-1CE0632F45E0}"/>
                </a:ext>
              </a:extLst>
            </p:cNvPr>
            <p:cNvGrpSpPr/>
            <p:nvPr/>
          </p:nvGrpSpPr>
          <p:grpSpPr>
            <a:xfrm>
              <a:off x="9545124" y="3846735"/>
              <a:ext cx="2585678" cy="257409"/>
              <a:chOff x="2320561" y="4234218"/>
              <a:chExt cx="1856882" cy="257409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EB5633C1-F502-497E-A545-BFA10AB24A39}"/>
                  </a:ext>
                </a:extLst>
              </p:cNvPr>
              <p:cNvSpPr txBox="1"/>
              <p:nvPr/>
            </p:nvSpPr>
            <p:spPr>
              <a:xfrm>
                <a:off x="2320561" y="4295661"/>
                <a:ext cx="178841" cy="195814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>
                <a:spAutoFit/>
              </a:bodyPr>
              <a:lstStyle/>
              <a:p>
                <a:r>
                  <a:rPr lang="en-US" altLang="ko-KR" sz="800" b="1" dirty="0"/>
                  <a:t>Key</a:t>
                </a:r>
                <a:endParaRPr lang="ko-KR" altLang="en-US" sz="800" b="1" dirty="0"/>
              </a:p>
            </p:txBody>
          </p:sp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C0205823-9315-4FA9-BF5B-065B30DFA1E1}"/>
                  </a:ext>
                </a:extLst>
              </p:cNvPr>
              <p:cNvSpPr/>
              <p:nvPr/>
            </p:nvSpPr>
            <p:spPr>
              <a:xfrm>
                <a:off x="2840989" y="4234218"/>
                <a:ext cx="1336454" cy="2574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app</a:t>
                </a:r>
                <a:endParaRPr lang="ko-KR" altLang="en-US" sz="800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7608A526-B7E6-4938-9407-59247CD48943}"/>
                </a:ext>
              </a:extLst>
            </p:cNvPr>
            <p:cNvGrpSpPr/>
            <p:nvPr/>
          </p:nvGrpSpPr>
          <p:grpSpPr>
            <a:xfrm>
              <a:off x="9545124" y="4187620"/>
              <a:ext cx="2585678" cy="257409"/>
              <a:chOff x="2320561" y="4234218"/>
              <a:chExt cx="1856882" cy="257409"/>
            </a:xfrm>
          </p:grpSpPr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1F504D81-A86C-49C5-B92B-B48778C7207B}"/>
                  </a:ext>
                </a:extLst>
              </p:cNvPr>
              <p:cNvSpPr txBox="1"/>
              <p:nvPr/>
            </p:nvSpPr>
            <p:spPr>
              <a:xfrm>
                <a:off x="2320561" y="4295661"/>
                <a:ext cx="247912" cy="195814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>
                <a:spAutoFit/>
              </a:bodyPr>
              <a:lstStyle/>
              <a:p>
                <a:r>
                  <a:rPr lang="en-US" altLang="ko-KR" sz="800" b="1" dirty="0"/>
                  <a:t>Value</a:t>
                </a:r>
                <a:endParaRPr lang="ko-KR" altLang="en-US" sz="800" b="1" dirty="0"/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8B881D5F-655F-4BD1-9E7C-4094CC4D4EC6}"/>
                  </a:ext>
                </a:extLst>
              </p:cNvPr>
              <p:cNvSpPr/>
              <p:nvPr/>
            </p:nvSpPr>
            <p:spPr>
              <a:xfrm>
                <a:off x="2840989" y="4234218"/>
                <a:ext cx="1336454" cy="2574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nginx</a:t>
                </a:r>
                <a:endPara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120" name="텍스트 개체 틀 3">
              <a:extLst>
                <a:ext uri="{FF2B5EF4-FFF2-40B4-BE49-F238E27FC236}">
                  <a16:creationId xmlns:a16="http://schemas.microsoft.com/office/drawing/2014/main" id="{2D884756-CCF7-41A4-8485-EB2E4B1C8287}"/>
                </a:ext>
              </a:extLst>
            </p:cNvPr>
            <p:cNvSpPr txBox="1">
              <a:spLocks/>
            </p:cNvSpPr>
            <p:nvPr/>
          </p:nvSpPr>
          <p:spPr>
            <a:xfrm>
              <a:off x="10220465" y="3408533"/>
              <a:ext cx="1196507" cy="28814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/>
                <a:t>New Label</a:t>
              </a:r>
              <a:endParaRPr lang="ko-KR" altLang="en-US" sz="1200" dirty="0"/>
            </a:p>
          </p:txBody>
        </p:sp>
        <p:sp>
          <p:nvSpPr>
            <p:cNvPr id="121" name="사각형: 둥근 모서리 34">
              <a:extLst>
                <a:ext uri="{FF2B5EF4-FFF2-40B4-BE49-F238E27FC236}">
                  <a16:creationId xmlns:a16="http://schemas.microsoft.com/office/drawing/2014/main" id="{A2C5D83B-49A5-488F-9E82-85590AF89407}"/>
                </a:ext>
              </a:extLst>
            </p:cNvPr>
            <p:cNvSpPr/>
            <p:nvPr/>
          </p:nvSpPr>
          <p:spPr>
            <a:xfrm>
              <a:off x="11614543" y="4580174"/>
              <a:ext cx="527485" cy="259292"/>
            </a:xfrm>
            <a:prstGeom prst="roundRect">
              <a:avLst/>
            </a:prstGeom>
            <a:solidFill>
              <a:srgbClr val="00B0F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700" b="1" dirty="0"/>
                <a:t>Create</a:t>
              </a:r>
              <a:endParaRPr lang="ko-KR" altLang="en-US" sz="700" b="1" dirty="0"/>
            </a:p>
          </p:txBody>
        </p:sp>
        <p:sp>
          <p:nvSpPr>
            <p:cNvPr id="122" name="사각형: 둥근 모서리 35">
              <a:extLst>
                <a:ext uri="{FF2B5EF4-FFF2-40B4-BE49-F238E27FC236}">
                  <a16:creationId xmlns:a16="http://schemas.microsoft.com/office/drawing/2014/main" id="{688746CC-B84A-4BE5-8697-A279BF05DD62}"/>
                </a:ext>
              </a:extLst>
            </p:cNvPr>
            <p:cNvSpPr/>
            <p:nvPr/>
          </p:nvSpPr>
          <p:spPr>
            <a:xfrm>
              <a:off x="11046956" y="4588888"/>
              <a:ext cx="503338" cy="25929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700" b="1" dirty="0"/>
                <a:t>Cancel</a:t>
              </a:r>
              <a:endParaRPr lang="ko-KR" altLang="en-US" sz="700" b="1" dirty="0"/>
            </a:p>
          </p:txBody>
        </p:sp>
      </p:grpSp>
      <p:cxnSp>
        <p:nvCxnSpPr>
          <p:cNvPr id="135" name="연결선: 꺾임 134">
            <a:extLst>
              <a:ext uri="{FF2B5EF4-FFF2-40B4-BE49-F238E27FC236}">
                <a16:creationId xmlns:a16="http://schemas.microsoft.com/office/drawing/2014/main" id="{E5EEB659-3F9D-4419-8F36-A302C4230A4D}"/>
              </a:ext>
            </a:extLst>
          </p:cNvPr>
          <p:cNvCxnSpPr>
            <a:cxnSpLocks/>
            <a:stCxn id="57" idx="0"/>
            <a:endCxn id="110" idx="1"/>
          </p:cNvCxnSpPr>
          <p:nvPr/>
        </p:nvCxnSpPr>
        <p:spPr>
          <a:xfrm rot="5400000" flipH="1" flipV="1">
            <a:off x="3694211" y="4114965"/>
            <a:ext cx="1133147" cy="1295773"/>
          </a:xfrm>
          <a:prstGeom prst="bentConnector2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타원 135">
            <a:extLst>
              <a:ext uri="{FF2B5EF4-FFF2-40B4-BE49-F238E27FC236}">
                <a16:creationId xmlns:a16="http://schemas.microsoft.com/office/drawing/2014/main" id="{3C6419E0-1859-4D59-8AD5-571A3C802677}"/>
              </a:ext>
            </a:extLst>
          </p:cNvPr>
          <p:cNvSpPr/>
          <p:nvPr/>
        </p:nvSpPr>
        <p:spPr>
          <a:xfrm>
            <a:off x="3368373" y="5145705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AA088B2E-A5F9-43F8-8F0A-294AE6F132F1}"/>
              </a:ext>
            </a:extLst>
          </p:cNvPr>
          <p:cNvSpPr/>
          <p:nvPr/>
        </p:nvSpPr>
        <p:spPr>
          <a:xfrm>
            <a:off x="5388970" y="3450939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C9EAA21F-41BA-46F4-8A8F-177C96F34182}"/>
              </a:ext>
            </a:extLst>
          </p:cNvPr>
          <p:cNvSpPr/>
          <p:nvPr/>
        </p:nvSpPr>
        <p:spPr>
          <a:xfrm>
            <a:off x="6627549" y="4411964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535CAC94-01B0-4C88-BBB8-E7F28EEBC475}"/>
              </a:ext>
            </a:extLst>
          </p:cNvPr>
          <p:cNvSpPr/>
          <p:nvPr/>
        </p:nvSpPr>
        <p:spPr>
          <a:xfrm>
            <a:off x="7238643" y="4415373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24913FDD-6EC2-4F12-B88B-D1E78E5C9088}"/>
              </a:ext>
            </a:extLst>
          </p:cNvPr>
          <p:cNvSpPr/>
          <p:nvPr/>
        </p:nvSpPr>
        <p:spPr>
          <a:xfrm>
            <a:off x="6175393" y="5254256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5</a:t>
            </a:r>
            <a:endParaRPr lang="ko-KR" altLang="en-US" sz="700" b="1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01A5AFC7-7039-4F7A-8160-BE3A1006C4F2}"/>
              </a:ext>
            </a:extLst>
          </p:cNvPr>
          <p:cNvSpPr/>
          <p:nvPr/>
        </p:nvSpPr>
        <p:spPr>
          <a:xfrm>
            <a:off x="3303476" y="5686698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6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val="391672958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BF458-4BAE-45A2-9F11-6B9C0861C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Networking -&gt; Service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976754-FF66-4A34-A63B-19E06E5317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Networking &gt; Ingress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7FDE07-17C5-400D-A150-5B6C610961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Ingress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7A000A-DAEA-4CA9-AA1A-472E41E43FB5}"/>
              </a:ext>
            </a:extLst>
          </p:cNvPr>
          <p:cNvSpPr/>
          <p:nvPr/>
        </p:nvSpPr>
        <p:spPr>
          <a:xfrm>
            <a:off x="2150702" y="2025807"/>
            <a:ext cx="6708157" cy="39938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AF5B3E-5B96-426E-B23C-0EDF70C4BCDF}"/>
              </a:ext>
            </a:extLst>
          </p:cNvPr>
          <p:cNvSpPr/>
          <p:nvPr/>
        </p:nvSpPr>
        <p:spPr>
          <a:xfrm>
            <a:off x="201110" y="2692832"/>
            <a:ext cx="1720735" cy="25149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80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481BFA1-7789-4540-8FB4-FDFD2037B2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211571"/>
              </p:ext>
            </p:extLst>
          </p:nvPr>
        </p:nvGraphicFramePr>
        <p:xfrm>
          <a:off x="9202723" y="519394"/>
          <a:ext cx="2931202" cy="386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892">
                  <a:extLst>
                    <a:ext uri="{9D8B030D-6E8A-4147-A177-3AD203B41FA5}">
                      <a16:colId xmlns:a16="http://schemas.microsoft.com/office/drawing/2014/main" val="2670468418"/>
                    </a:ext>
                  </a:extLst>
                </a:gridCol>
                <a:gridCol w="629098">
                  <a:extLst>
                    <a:ext uri="{9D8B030D-6E8A-4147-A177-3AD203B41FA5}">
                      <a16:colId xmlns:a16="http://schemas.microsoft.com/office/drawing/2014/main" val="2221562890"/>
                    </a:ext>
                  </a:extLst>
                </a:gridCol>
                <a:gridCol w="2067212">
                  <a:extLst>
                    <a:ext uri="{9D8B030D-6E8A-4147-A177-3AD203B41FA5}">
                      <a16:colId xmlns:a16="http://schemas.microsoft.com/office/drawing/2014/main" val="69013095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Project name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PaaS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 포탈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9382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Networking &gt; Ingress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0707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 Definition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8267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Networking/Ingress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정의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Ingress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상세 화면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9965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35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Project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</a:t>
                      </a:r>
                      <a:endParaRPr lang="en-US" altLang="ko-KR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콤보 박스에서 프로젝트 선택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현재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Join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되어있는 프로젝트 리스트만 나타난다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프로젝트 선택 시 프로젝트에 소속된 클러스터 목록으로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번 변경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94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</a:t>
                      </a:r>
                      <a:endParaRPr lang="en-US" altLang="ko-KR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콤보 박스에서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선택된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의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Ingress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리스트를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번에 출력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580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Ingress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</a:t>
                      </a:r>
                      <a:endParaRPr lang="en-US" altLang="ko-KR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콤보 박스에서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Ingress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선택된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Ingress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정보를 아래에 출력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마지막으로 선택된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Project, Cluster,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Ingress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정보는 쿠키로 저장하며 페이지 재 진입 시 자동 선택한다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261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 area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번에서 선택된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Ingress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상세 정보가 나타난다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선택된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Ingress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가 없을 경우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번의 메시지를 보여준다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168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New Ingress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 클릭 시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New Ingress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화면으로 이동한다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445742"/>
                  </a:ext>
                </a:extLst>
              </a:tr>
            </a:tbl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60A1F158-F385-4E3D-819B-CBF13C236B77}"/>
              </a:ext>
            </a:extLst>
          </p:cNvPr>
          <p:cNvSpPr/>
          <p:nvPr/>
        </p:nvSpPr>
        <p:spPr>
          <a:xfrm>
            <a:off x="7440075" y="2233157"/>
            <a:ext cx="1197045" cy="2188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700" dirty="0"/>
              <a:t>New Ingress</a:t>
            </a:r>
            <a:endParaRPr lang="ko-KR" altLang="en-US" sz="7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ACA20C9-E483-4925-B824-ABB297D40072}"/>
              </a:ext>
            </a:extLst>
          </p:cNvPr>
          <p:cNvSpPr/>
          <p:nvPr/>
        </p:nvSpPr>
        <p:spPr>
          <a:xfrm>
            <a:off x="2150702" y="2561833"/>
            <a:ext cx="6708157" cy="39938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18241561-8955-44C4-B811-CDFBC2AB7804}"/>
              </a:ext>
            </a:extLst>
          </p:cNvPr>
          <p:cNvGrpSpPr/>
          <p:nvPr/>
        </p:nvGrpSpPr>
        <p:grpSpPr>
          <a:xfrm>
            <a:off x="2369877" y="2216846"/>
            <a:ext cx="1279033" cy="222935"/>
            <a:chOff x="2313640" y="4193815"/>
            <a:chExt cx="1279033" cy="222935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5DFED51F-D087-482A-B011-5F0D3D282708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 Select Project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45460F9A-7884-476E-819C-D4990D551E03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16030D07-14E1-4C91-8FD0-2F90EFF6091F}"/>
              </a:ext>
            </a:extLst>
          </p:cNvPr>
          <p:cNvGrpSpPr/>
          <p:nvPr/>
        </p:nvGrpSpPr>
        <p:grpSpPr>
          <a:xfrm>
            <a:off x="3678201" y="2222148"/>
            <a:ext cx="1279033" cy="222935"/>
            <a:chOff x="2313640" y="4193815"/>
            <a:chExt cx="1279033" cy="222935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1259D2B-F893-431B-B3BD-4236841A96A7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 Select Cluster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74F35BC-9847-41FA-9819-F20AB9896B19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90A1DCCC-E619-4025-92EB-621E88E07F0A}"/>
              </a:ext>
            </a:extLst>
          </p:cNvPr>
          <p:cNvGrpSpPr/>
          <p:nvPr/>
        </p:nvGrpSpPr>
        <p:grpSpPr>
          <a:xfrm>
            <a:off x="4975630" y="2216846"/>
            <a:ext cx="1279033" cy="222935"/>
            <a:chOff x="2313640" y="4193815"/>
            <a:chExt cx="1279033" cy="222935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50E87DA2-272E-4EEC-B593-9CCE65DA269B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 Select Ingress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494FEBE-DBE2-4D36-AF8A-6AEE7456B289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62D498CF-11CD-4673-BC03-D1291F659E22}"/>
              </a:ext>
            </a:extLst>
          </p:cNvPr>
          <p:cNvSpPr txBox="1"/>
          <p:nvPr/>
        </p:nvSpPr>
        <p:spPr>
          <a:xfrm>
            <a:off x="4321772" y="4089153"/>
            <a:ext cx="2393083" cy="25736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sz="1200" b="1" dirty="0"/>
              <a:t>Ingress </a:t>
            </a:r>
            <a:r>
              <a:rPr lang="ko-KR" altLang="en-US" sz="1200" b="1" dirty="0"/>
              <a:t>를 선택 하시기 바랍니다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7FD0613-27B3-4A04-B101-C21EE7A2D321}"/>
              </a:ext>
            </a:extLst>
          </p:cNvPr>
          <p:cNvSpPr txBox="1"/>
          <p:nvPr/>
        </p:nvSpPr>
        <p:spPr>
          <a:xfrm>
            <a:off x="4037512" y="4333114"/>
            <a:ext cx="2970932" cy="19581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새로운 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Ingress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를 생성하려면 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[New Ingress]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버튼을 클릭하세요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6422C16-2A5D-413D-8464-2A30A88B598B}"/>
              </a:ext>
            </a:extLst>
          </p:cNvPr>
          <p:cNvSpPr/>
          <p:nvPr/>
        </p:nvSpPr>
        <p:spPr>
          <a:xfrm>
            <a:off x="2316138" y="1950491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AC6C6A0-5AF0-4E61-83B6-728DE77362D0}"/>
              </a:ext>
            </a:extLst>
          </p:cNvPr>
          <p:cNvSpPr/>
          <p:nvPr/>
        </p:nvSpPr>
        <p:spPr>
          <a:xfrm>
            <a:off x="3686679" y="1947282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43D20BA-A12F-41AB-8DFB-810E37733D49}"/>
              </a:ext>
            </a:extLst>
          </p:cNvPr>
          <p:cNvSpPr/>
          <p:nvPr/>
        </p:nvSpPr>
        <p:spPr>
          <a:xfrm>
            <a:off x="4994405" y="1965391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1397290-1A9B-4086-9D18-350959ABFC59}"/>
              </a:ext>
            </a:extLst>
          </p:cNvPr>
          <p:cNvSpPr/>
          <p:nvPr/>
        </p:nvSpPr>
        <p:spPr>
          <a:xfrm>
            <a:off x="5229392" y="3829728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B71987A-0356-4EED-A25A-DEFB1387AD1E}"/>
              </a:ext>
            </a:extLst>
          </p:cNvPr>
          <p:cNvSpPr/>
          <p:nvPr/>
        </p:nvSpPr>
        <p:spPr>
          <a:xfrm>
            <a:off x="7432708" y="1962275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5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val="60363777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BF458-4BAE-45A2-9F11-6B9C0861C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Networking -&gt; Ingress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976754-FF66-4A34-A63B-19E06E5317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Networking &gt; Ingress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7FDE07-17C5-400D-A150-5B6C610961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Ingress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7A000A-DAEA-4CA9-AA1A-472E41E43FB5}"/>
              </a:ext>
            </a:extLst>
          </p:cNvPr>
          <p:cNvSpPr/>
          <p:nvPr/>
        </p:nvSpPr>
        <p:spPr>
          <a:xfrm>
            <a:off x="2150702" y="2025807"/>
            <a:ext cx="6708157" cy="39938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AF5B3E-5B96-426E-B23C-0EDF70C4BCDF}"/>
              </a:ext>
            </a:extLst>
          </p:cNvPr>
          <p:cNvSpPr/>
          <p:nvPr/>
        </p:nvSpPr>
        <p:spPr>
          <a:xfrm>
            <a:off x="201110" y="2704555"/>
            <a:ext cx="1720735" cy="25149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80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F79D6D4-FC78-41B8-BE00-5F74987E35ED}"/>
              </a:ext>
            </a:extLst>
          </p:cNvPr>
          <p:cNvGrpSpPr/>
          <p:nvPr/>
        </p:nvGrpSpPr>
        <p:grpSpPr>
          <a:xfrm>
            <a:off x="2369877" y="2216846"/>
            <a:ext cx="1279033" cy="222935"/>
            <a:chOff x="2313640" y="4193815"/>
            <a:chExt cx="1279033" cy="22293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BD7648F-D763-4C69-B113-A3C90C9963B4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Project-1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B830D44-9C6C-4B8F-8A01-C61DD2300FC2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0A1F158-F385-4E3D-819B-CBF13C236B77}"/>
              </a:ext>
            </a:extLst>
          </p:cNvPr>
          <p:cNvSpPr/>
          <p:nvPr/>
        </p:nvSpPr>
        <p:spPr>
          <a:xfrm>
            <a:off x="7440075" y="2233157"/>
            <a:ext cx="1197045" cy="2188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700" dirty="0"/>
              <a:t>New Ingress</a:t>
            </a:r>
            <a:endParaRPr lang="ko-KR" altLang="en-US" sz="700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CA2876A-2B5E-4721-9B4E-22FE167B890B}"/>
              </a:ext>
            </a:extLst>
          </p:cNvPr>
          <p:cNvGrpSpPr/>
          <p:nvPr/>
        </p:nvGrpSpPr>
        <p:grpSpPr>
          <a:xfrm>
            <a:off x="3678201" y="2222148"/>
            <a:ext cx="1279033" cy="222935"/>
            <a:chOff x="2313640" y="4193815"/>
            <a:chExt cx="1279033" cy="22293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A30AE8B-32ED-466F-8547-2B1B372332AC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Cluster-1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0E08728-B5E5-4C5E-B9F7-A170F04408CE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7E85AEF-C868-4918-8F64-0D82E21E179B}"/>
              </a:ext>
            </a:extLst>
          </p:cNvPr>
          <p:cNvGrpSpPr/>
          <p:nvPr/>
        </p:nvGrpSpPr>
        <p:grpSpPr>
          <a:xfrm>
            <a:off x="4975630" y="2216846"/>
            <a:ext cx="1279033" cy="222935"/>
            <a:chOff x="2313640" y="4193815"/>
            <a:chExt cx="1279033" cy="222935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D1BBF55-8B3C-4EF4-A13D-F5DC62350D8B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nginx</a:t>
              </a: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-ingress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65F1237-0671-4C91-8328-7D1FC32ACA9A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ACA20C9-E483-4925-B824-ABB297D40072}"/>
              </a:ext>
            </a:extLst>
          </p:cNvPr>
          <p:cNvSpPr/>
          <p:nvPr/>
        </p:nvSpPr>
        <p:spPr>
          <a:xfrm>
            <a:off x="2150702" y="2561833"/>
            <a:ext cx="6708157" cy="39938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3C48D04-9FD3-41AC-9870-8C1D44CF4980}"/>
              </a:ext>
            </a:extLst>
          </p:cNvPr>
          <p:cNvGrpSpPr/>
          <p:nvPr/>
        </p:nvGrpSpPr>
        <p:grpSpPr>
          <a:xfrm>
            <a:off x="2349512" y="3137308"/>
            <a:ext cx="6290174" cy="257409"/>
            <a:chOff x="2320561" y="4264863"/>
            <a:chExt cx="5201072" cy="25740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662AD85-7532-4639-921E-EF6FC2457ECE}"/>
                </a:ext>
              </a:extLst>
            </p:cNvPr>
            <p:cNvSpPr txBox="1"/>
            <p:nvPr/>
          </p:nvSpPr>
          <p:spPr>
            <a:xfrm>
              <a:off x="2320561" y="4295661"/>
              <a:ext cx="298697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Name</a:t>
              </a:r>
              <a:endParaRPr lang="ko-KR" altLang="en-US" sz="800" b="1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0A867A-CC1D-486E-92F6-8F0C5972C64B}"/>
                </a:ext>
              </a:extLst>
            </p:cNvPr>
            <p:cNvSpPr/>
            <p:nvPr/>
          </p:nvSpPr>
          <p:spPr>
            <a:xfrm>
              <a:off x="3244958" y="4264863"/>
              <a:ext cx="4276675" cy="257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nginx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-ingress</a:t>
              </a:r>
              <a:endParaRPr lang="ko-KR" altLang="en-US" sz="8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4140908-6578-4047-87B7-16C8BACDC4D2}"/>
              </a:ext>
            </a:extLst>
          </p:cNvPr>
          <p:cNvGrpSpPr/>
          <p:nvPr/>
        </p:nvGrpSpPr>
        <p:grpSpPr>
          <a:xfrm>
            <a:off x="2349511" y="3486787"/>
            <a:ext cx="6290174" cy="257409"/>
            <a:chOff x="2320561" y="4264863"/>
            <a:chExt cx="5201072" cy="25740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401D771-FA62-43A9-B569-9200041C67EE}"/>
                </a:ext>
              </a:extLst>
            </p:cNvPr>
            <p:cNvSpPr txBox="1"/>
            <p:nvPr/>
          </p:nvSpPr>
          <p:spPr>
            <a:xfrm>
              <a:off x="2320561" y="4295661"/>
              <a:ext cx="525350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Namespace</a:t>
              </a:r>
              <a:endParaRPr lang="ko-KR" altLang="en-US" sz="800" b="1" dirty="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97B2E32-BF0A-44B1-BD90-F625AD109511}"/>
                </a:ext>
              </a:extLst>
            </p:cNvPr>
            <p:cNvSpPr/>
            <p:nvPr/>
          </p:nvSpPr>
          <p:spPr>
            <a:xfrm>
              <a:off x="3244958" y="4264863"/>
              <a:ext cx="4276675" cy="257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default</a:t>
              </a:r>
              <a:endParaRPr lang="ko-KR" altLang="en-US" sz="8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DFFAF9-0B71-4A2B-9A79-20F71D6AF76C}"/>
              </a:ext>
            </a:extLst>
          </p:cNvPr>
          <p:cNvGrpSpPr/>
          <p:nvPr/>
        </p:nvGrpSpPr>
        <p:grpSpPr>
          <a:xfrm>
            <a:off x="2349511" y="4194270"/>
            <a:ext cx="6290174" cy="257409"/>
            <a:chOff x="2320561" y="4264863"/>
            <a:chExt cx="5201072" cy="257409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ABFA705-1E7F-44DB-BE3C-1D89CAE8739A}"/>
                </a:ext>
              </a:extLst>
            </p:cNvPr>
            <p:cNvSpPr txBox="1"/>
            <p:nvPr/>
          </p:nvSpPr>
          <p:spPr>
            <a:xfrm>
              <a:off x="2320561" y="4295661"/>
              <a:ext cx="496190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Created At</a:t>
              </a:r>
              <a:endParaRPr lang="ko-KR" altLang="en-US" sz="800" b="1" dirty="0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96874B9-BE54-4E7F-9380-E698A3B057B7}"/>
                </a:ext>
              </a:extLst>
            </p:cNvPr>
            <p:cNvSpPr/>
            <p:nvPr/>
          </p:nvSpPr>
          <p:spPr>
            <a:xfrm>
              <a:off x="3244958" y="4264863"/>
              <a:ext cx="4276675" cy="257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2021-10-21 14:23:56</a:t>
              </a:r>
              <a:endParaRPr lang="ko-KR" altLang="en-US" sz="8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B7E9621-F4BC-494C-B71B-1A3FC8D999FD}"/>
              </a:ext>
            </a:extLst>
          </p:cNvPr>
          <p:cNvGrpSpPr/>
          <p:nvPr/>
        </p:nvGrpSpPr>
        <p:grpSpPr>
          <a:xfrm>
            <a:off x="2346945" y="3826828"/>
            <a:ext cx="6290174" cy="257409"/>
            <a:chOff x="2320561" y="4264863"/>
            <a:chExt cx="5201072" cy="25740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F65E13B-D4D1-4098-A665-28C1C1460566}"/>
                </a:ext>
              </a:extLst>
            </p:cNvPr>
            <p:cNvSpPr txBox="1"/>
            <p:nvPr/>
          </p:nvSpPr>
          <p:spPr>
            <a:xfrm>
              <a:off x="2320561" y="4295661"/>
              <a:ext cx="584994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Ingress Class</a:t>
              </a:r>
              <a:endParaRPr lang="ko-KR" altLang="en-US" sz="800" b="1" dirty="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8C1D709-3D7E-4ABB-8D0E-290B3560C0F9}"/>
                </a:ext>
              </a:extLst>
            </p:cNvPr>
            <p:cNvSpPr/>
            <p:nvPr/>
          </p:nvSpPr>
          <p:spPr>
            <a:xfrm>
              <a:off x="3244958" y="4264863"/>
              <a:ext cx="4276675" cy="257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default</a:t>
              </a:r>
              <a:endParaRPr lang="ko-KR" altLang="en-US" sz="8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52E6FBB4-6095-4897-B92C-D66B6404A26C}"/>
              </a:ext>
            </a:extLst>
          </p:cNvPr>
          <p:cNvSpPr txBox="1"/>
          <p:nvPr/>
        </p:nvSpPr>
        <p:spPr>
          <a:xfrm>
            <a:off x="2358154" y="4784079"/>
            <a:ext cx="335596" cy="19581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800" b="1" dirty="0"/>
              <a:t>Rules</a:t>
            </a:r>
            <a:endParaRPr lang="ko-KR" altLang="en-US" sz="800" b="1" dirty="0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95ED1D19-63C0-4C8C-8320-0C4AE30584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051268"/>
              </p:ext>
            </p:extLst>
          </p:nvPr>
        </p:nvGraphicFramePr>
        <p:xfrm>
          <a:off x="2369876" y="5075742"/>
          <a:ext cx="6267244" cy="11833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3632">
                  <a:extLst>
                    <a:ext uri="{9D8B030D-6E8A-4147-A177-3AD203B41FA5}">
                      <a16:colId xmlns:a16="http://schemas.microsoft.com/office/drawing/2014/main" val="293353557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330508425"/>
                    </a:ext>
                  </a:extLst>
                </a:gridCol>
                <a:gridCol w="492369">
                  <a:extLst>
                    <a:ext uri="{9D8B030D-6E8A-4147-A177-3AD203B41FA5}">
                      <a16:colId xmlns:a16="http://schemas.microsoft.com/office/drawing/2014/main" val="2546740543"/>
                    </a:ext>
                  </a:extLst>
                </a:gridCol>
                <a:gridCol w="1277815">
                  <a:extLst>
                    <a:ext uri="{9D8B030D-6E8A-4147-A177-3AD203B41FA5}">
                      <a16:colId xmlns:a16="http://schemas.microsoft.com/office/drawing/2014/main" val="328735268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032426189"/>
                    </a:ext>
                  </a:extLst>
                </a:gridCol>
                <a:gridCol w="562708">
                  <a:extLst>
                    <a:ext uri="{9D8B030D-6E8A-4147-A177-3AD203B41FA5}">
                      <a16:colId xmlns:a16="http://schemas.microsoft.com/office/drawing/2014/main" val="1814543006"/>
                    </a:ext>
                  </a:extLst>
                </a:gridCol>
                <a:gridCol w="1017120">
                  <a:extLst>
                    <a:ext uri="{9D8B030D-6E8A-4147-A177-3AD203B41FA5}">
                      <a16:colId xmlns:a16="http://schemas.microsoft.com/office/drawing/2014/main" val="69002195"/>
                    </a:ext>
                  </a:extLst>
                </a:gridCol>
              </a:tblGrid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Host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Protocol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Path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Path Type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Service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Port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Endpoint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02643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-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http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/</a:t>
                      </a:r>
                      <a:r>
                        <a:rPr lang="en-US" altLang="ko-KR" sz="8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nginx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Prefix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nginx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80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93917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foo.bar.com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http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/foo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Prefix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service1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4200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56162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foo.bar.com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http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/bar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Prefix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service2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8080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9499718"/>
                  </a:ext>
                </a:extLst>
              </a:tr>
            </a:tbl>
          </a:graphicData>
        </a:graphic>
      </p:graphicFrame>
      <p:pic>
        <p:nvPicPr>
          <p:cNvPr id="58" name="그림 57">
            <a:extLst>
              <a:ext uri="{FF2B5EF4-FFF2-40B4-BE49-F238E27FC236}">
                <a16:creationId xmlns:a16="http://schemas.microsoft.com/office/drawing/2014/main" id="{F9BCCFEB-3E29-4A4B-BD6D-38C2829F4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011" y="5456563"/>
            <a:ext cx="151071" cy="151838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9D41BD64-655D-4274-BFB5-08ECA61C8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030" y="5753344"/>
            <a:ext cx="151071" cy="151838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7E778C4C-0A12-4242-A7A9-B34B08913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052" y="6030872"/>
            <a:ext cx="151071" cy="151838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9982FB38-D777-45EC-BC6F-7761174BC043}"/>
              </a:ext>
            </a:extLst>
          </p:cNvPr>
          <p:cNvGrpSpPr/>
          <p:nvPr/>
        </p:nvGrpSpPr>
        <p:grpSpPr>
          <a:xfrm>
            <a:off x="2351772" y="2743010"/>
            <a:ext cx="6287913" cy="218091"/>
            <a:chOff x="2351772" y="2743010"/>
            <a:chExt cx="6287913" cy="218091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6482F0BF-EA81-4530-9E86-A8EFE4871F26}"/>
                </a:ext>
              </a:extLst>
            </p:cNvPr>
            <p:cNvGrpSpPr/>
            <p:nvPr/>
          </p:nvGrpSpPr>
          <p:grpSpPr>
            <a:xfrm>
              <a:off x="2351772" y="2743010"/>
              <a:ext cx="6287913" cy="218091"/>
              <a:chOff x="3265029" y="3629642"/>
              <a:chExt cx="6287913" cy="218091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E2BA835D-5D4F-45B7-BA7A-B3DE3AAD64A7}"/>
                  </a:ext>
                </a:extLst>
              </p:cNvPr>
              <p:cNvGrpSpPr/>
              <p:nvPr/>
            </p:nvGrpSpPr>
            <p:grpSpPr>
              <a:xfrm>
                <a:off x="3283134" y="3629642"/>
                <a:ext cx="1863617" cy="216048"/>
                <a:chOff x="2261276" y="2302362"/>
                <a:chExt cx="1594653" cy="35918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DC1B5CB2-4C63-419A-B7C1-8BCF51A71341}"/>
                    </a:ext>
                  </a:extLst>
                </p:cNvPr>
                <p:cNvSpPr/>
                <p:nvPr/>
              </p:nvSpPr>
              <p:spPr>
                <a:xfrm>
                  <a:off x="3058121" y="2302362"/>
                  <a:ext cx="797808" cy="35918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</a:rPr>
                    <a:t>YAML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C892E70E-C8A2-480F-A90B-DF35AF19BDE0}"/>
                    </a:ext>
                  </a:extLst>
                </p:cNvPr>
                <p:cNvSpPr/>
                <p:nvPr/>
              </p:nvSpPr>
              <p:spPr>
                <a:xfrm>
                  <a:off x="2261276" y="2309602"/>
                  <a:ext cx="797808" cy="35028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b="1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Geneal</a:t>
                  </a:r>
                  <a:endParaRPr lang="ko-KR" altLang="en-US" sz="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2BEE686A-9B1F-40AD-9790-0BD0A3D64A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5029" y="3847733"/>
                <a:ext cx="6287913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D301AF5-C23E-4E7E-AD25-2FAF96EFD972}"/>
                </a:ext>
              </a:extLst>
            </p:cNvPr>
            <p:cNvSpPr/>
            <p:nvPr/>
          </p:nvSpPr>
          <p:spPr>
            <a:xfrm>
              <a:off x="4228742" y="2748261"/>
              <a:ext cx="1257658" cy="2097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Relationship diagram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Rectangle 2">
            <a:extLst>
              <a:ext uri="{FF2B5EF4-FFF2-40B4-BE49-F238E27FC236}">
                <a16:creationId xmlns:a16="http://schemas.microsoft.com/office/drawing/2014/main" id="{18B45FC3-F01F-4EE4-8AD0-5DAD7F2EE3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relationship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diagram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0524ACF5-66B2-45D1-91DC-AD2955172F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193008"/>
              </p:ext>
            </p:extLst>
          </p:nvPr>
        </p:nvGraphicFramePr>
        <p:xfrm>
          <a:off x="9202723" y="519394"/>
          <a:ext cx="2931202" cy="2474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892">
                  <a:extLst>
                    <a:ext uri="{9D8B030D-6E8A-4147-A177-3AD203B41FA5}">
                      <a16:colId xmlns:a16="http://schemas.microsoft.com/office/drawing/2014/main" val="2670468418"/>
                    </a:ext>
                  </a:extLst>
                </a:gridCol>
                <a:gridCol w="629098">
                  <a:extLst>
                    <a:ext uri="{9D8B030D-6E8A-4147-A177-3AD203B41FA5}">
                      <a16:colId xmlns:a16="http://schemas.microsoft.com/office/drawing/2014/main" val="2221562890"/>
                    </a:ext>
                  </a:extLst>
                </a:gridCol>
                <a:gridCol w="2067212">
                  <a:extLst>
                    <a:ext uri="{9D8B030D-6E8A-4147-A177-3AD203B41FA5}">
                      <a16:colId xmlns:a16="http://schemas.microsoft.com/office/drawing/2014/main" val="69013095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Project name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PaaS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 포탈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9382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Networking &gt; Ingress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0707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 Definition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8267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Networking/Ingress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정의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Ingress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상세 화면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9965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35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이름 표시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94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Namespace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표시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580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Ingress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Class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표시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261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생성일 표시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168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Rules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정보 표시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4457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Endpoint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Endpoint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팝업 띄우기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18610"/>
                  </a:ext>
                </a:extLst>
              </a:tr>
            </a:tbl>
          </a:graphicData>
        </a:graphic>
      </p:graphicFrame>
      <p:sp>
        <p:nvSpPr>
          <p:cNvPr id="57" name="타원 56">
            <a:extLst>
              <a:ext uri="{FF2B5EF4-FFF2-40B4-BE49-F238E27FC236}">
                <a16:creationId xmlns:a16="http://schemas.microsoft.com/office/drawing/2014/main" id="{D3493290-4C12-45BC-94EE-88E7E2DAD8ED}"/>
              </a:ext>
            </a:extLst>
          </p:cNvPr>
          <p:cNvSpPr/>
          <p:nvPr/>
        </p:nvSpPr>
        <p:spPr>
          <a:xfrm>
            <a:off x="2115326" y="3154388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E176CAF-8CEC-4F4D-8CEB-D334E89FBEE8}"/>
              </a:ext>
            </a:extLst>
          </p:cNvPr>
          <p:cNvSpPr/>
          <p:nvPr/>
        </p:nvSpPr>
        <p:spPr>
          <a:xfrm>
            <a:off x="2109138" y="3503955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D47B49E8-CB3B-4467-97DF-47D4BB2C1051}"/>
              </a:ext>
            </a:extLst>
          </p:cNvPr>
          <p:cNvSpPr/>
          <p:nvPr/>
        </p:nvSpPr>
        <p:spPr>
          <a:xfrm>
            <a:off x="2108029" y="3845448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1DC34D77-5B58-4CD7-8B3E-E31FCD25C80B}"/>
              </a:ext>
            </a:extLst>
          </p:cNvPr>
          <p:cNvSpPr/>
          <p:nvPr/>
        </p:nvSpPr>
        <p:spPr>
          <a:xfrm>
            <a:off x="2105410" y="4207164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101FD286-7FE4-4F04-9B35-A11878F717B9}"/>
              </a:ext>
            </a:extLst>
          </p:cNvPr>
          <p:cNvSpPr/>
          <p:nvPr/>
        </p:nvSpPr>
        <p:spPr>
          <a:xfrm>
            <a:off x="2105753" y="4959932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5</a:t>
            </a:r>
            <a:endParaRPr lang="ko-KR" altLang="en-US" sz="700" b="1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A7FD6DC9-8F2A-4940-837A-E895B70E57CA}"/>
              </a:ext>
            </a:extLst>
          </p:cNvPr>
          <p:cNvSpPr/>
          <p:nvPr/>
        </p:nvSpPr>
        <p:spPr>
          <a:xfrm>
            <a:off x="8287780" y="5415783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6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val="240181145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BF458-4BAE-45A2-9F11-6B9C0861C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Networking -&gt; Ingress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976754-FF66-4A34-A63B-19E06E5317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Networking &gt; Ingress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7FDE07-17C5-400D-A150-5B6C610961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Ingress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7A000A-DAEA-4CA9-AA1A-472E41E43FB5}"/>
              </a:ext>
            </a:extLst>
          </p:cNvPr>
          <p:cNvSpPr/>
          <p:nvPr/>
        </p:nvSpPr>
        <p:spPr>
          <a:xfrm>
            <a:off x="2150702" y="2025807"/>
            <a:ext cx="6708157" cy="39938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AF5B3E-5B96-426E-B23C-0EDF70C4BCDF}"/>
              </a:ext>
            </a:extLst>
          </p:cNvPr>
          <p:cNvSpPr/>
          <p:nvPr/>
        </p:nvSpPr>
        <p:spPr>
          <a:xfrm>
            <a:off x="201110" y="2704555"/>
            <a:ext cx="1720735" cy="25149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80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F79D6D4-FC78-41B8-BE00-5F74987E35ED}"/>
              </a:ext>
            </a:extLst>
          </p:cNvPr>
          <p:cNvGrpSpPr/>
          <p:nvPr/>
        </p:nvGrpSpPr>
        <p:grpSpPr>
          <a:xfrm>
            <a:off x="2369877" y="2216846"/>
            <a:ext cx="1279033" cy="222935"/>
            <a:chOff x="2313640" y="4193815"/>
            <a:chExt cx="1279033" cy="22293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BD7648F-D763-4C69-B113-A3C90C9963B4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Project-1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B830D44-9C6C-4B8F-8A01-C61DD2300FC2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0A1F158-F385-4E3D-819B-CBF13C236B77}"/>
              </a:ext>
            </a:extLst>
          </p:cNvPr>
          <p:cNvSpPr/>
          <p:nvPr/>
        </p:nvSpPr>
        <p:spPr>
          <a:xfrm>
            <a:off x="7440075" y="2233157"/>
            <a:ext cx="1197045" cy="2188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700" dirty="0"/>
              <a:t>New Ingress</a:t>
            </a:r>
            <a:endParaRPr lang="ko-KR" altLang="en-US" sz="700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CA2876A-2B5E-4721-9B4E-22FE167B890B}"/>
              </a:ext>
            </a:extLst>
          </p:cNvPr>
          <p:cNvGrpSpPr/>
          <p:nvPr/>
        </p:nvGrpSpPr>
        <p:grpSpPr>
          <a:xfrm>
            <a:off x="3678201" y="2222148"/>
            <a:ext cx="1279033" cy="222935"/>
            <a:chOff x="2313640" y="4193815"/>
            <a:chExt cx="1279033" cy="22293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A30AE8B-32ED-466F-8547-2B1B372332AC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Cluster-1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0E08728-B5E5-4C5E-B9F7-A170F04408CE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7E85AEF-C868-4918-8F64-0D82E21E179B}"/>
              </a:ext>
            </a:extLst>
          </p:cNvPr>
          <p:cNvGrpSpPr/>
          <p:nvPr/>
        </p:nvGrpSpPr>
        <p:grpSpPr>
          <a:xfrm>
            <a:off x="4975630" y="2216846"/>
            <a:ext cx="1279033" cy="222935"/>
            <a:chOff x="2313640" y="4193815"/>
            <a:chExt cx="1279033" cy="222935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D1BBF55-8B3C-4EF4-A13D-F5DC62350D8B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nginx</a:t>
              </a: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-ingress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65F1237-0671-4C91-8328-7D1FC32ACA9A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ACA20C9-E483-4925-B824-ABB297D40072}"/>
              </a:ext>
            </a:extLst>
          </p:cNvPr>
          <p:cNvSpPr/>
          <p:nvPr/>
        </p:nvSpPr>
        <p:spPr>
          <a:xfrm>
            <a:off x="2150702" y="2561833"/>
            <a:ext cx="6708157" cy="39938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3C48D04-9FD3-41AC-9870-8C1D44CF4980}"/>
              </a:ext>
            </a:extLst>
          </p:cNvPr>
          <p:cNvGrpSpPr/>
          <p:nvPr/>
        </p:nvGrpSpPr>
        <p:grpSpPr>
          <a:xfrm>
            <a:off x="2349512" y="3137308"/>
            <a:ext cx="6290174" cy="257409"/>
            <a:chOff x="2320561" y="4264863"/>
            <a:chExt cx="5201072" cy="25740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662AD85-7532-4639-921E-EF6FC2457ECE}"/>
                </a:ext>
              </a:extLst>
            </p:cNvPr>
            <p:cNvSpPr txBox="1"/>
            <p:nvPr/>
          </p:nvSpPr>
          <p:spPr>
            <a:xfrm>
              <a:off x="2320561" y="4295661"/>
              <a:ext cx="298697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Name</a:t>
              </a:r>
              <a:endParaRPr lang="ko-KR" altLang="en-US" sz="800" b="1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0A867A-CC1D-486E-92F6-8F0C5972C64B}"/>
                </a:ext>
              </a:extLst>
            </p:cNvPr>
            <p:cNvSpPr/>
            <p:nvPr/>
          </p:nvSpPr>
          <p:spPr>
            <a:xfrm>
              <a:off x="3244958" y="4264863"/>
              <a:ext cx="4276675" cy="257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nginx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-ingress</a:t>
              </a:r>
              <a:endParaRPr lang="ko-KR" altLang="en-US" sz="8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4140908-6578-4047-87B7-16C8BACDC4D2}"/>
              </a:ext>
            </a:extLst>
          </p:cNvPr>
          <p:cNvGrpSpPr/>
          <p:nvPr/>
        </p:nvGrpSpPr>
        <p:grpSpPr>
          <a:xfrm>
            <a:off x="2349511" y="3486787"/>
            <a:ext cx="6290174" cy="257409"/>
            <a:chOff x="2320561" y="4264863"/>
            <a:chExt cx="5201072" cy="25740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401D771-FA62-43A9-B569-9200041C67EE}"/>
                </a:ext>
              </a:extLst>
            </p:cNvPr>
            <p:cNvSpPr txBox="1"/>
            <p:nvPr/>
          </p:nvSpPr>
          <p:spPr>
            <a:xfrm>
              <a:off x="2320561" y="4295661"/>
              <a:ext cx="525350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Namespace</a:t>
              </a:r>
              <a:endParaRPr lang="ko-KR" altLang="en-US" sz="800" b="1" dirty="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97B2E32-BF0A-44B1-BD90-F625AD109511}"/>
                </a:ext>
              </a:extLst>
            </p:cNvPr>
            <p:cNvSpPr/>
            <p:nvPr/>
          </p:nvSpPr>
          <p:spPr>
            <a:xfrm>
              <a:off x="3244958" y="4264863"/>
              <a:ext cx="4276675" cy="257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default</a:t>
              </a:r>
              <a:endParaRPr lang="ko-KR" altLang="en-US" sz="8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DFFAF9-0B71-4A2B-9A79-20F71D6AF76C}"/>
              </a:ext>
            </a:extLst>
          </p:cNvPr>
          <p:cNvGrpSpPr/>
          <p:nvPr/>
        </p:nvGrpSpPr>
        <p:grpSpPr>
          <a:xfrm>
            <a:off x="2349511" y="4194270"/>
            <a:ext cx="6290174" cy="257409"/>
            <a:chOff x="2320561" y="4264863"/>
            <a:chExt cx="5201072" cy="257409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ABFA705-1E7F-44DB-BE3C-1D89CAE8739A}"/>
                </a:ext>
              </a:extLst>
            </p:cNvPr>
            <p:cNvSpPr txBox="1"/>
            <p:nvPr/>
          </p:nvSpPr>
          <p:spPr>
            <a:xfrm>
              <a:off x="2320561" y="4295661"/>
              <a:ext cx="496190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Created At</a:t>
              </a:r>
              <a:endParaRPr lang="ko-KR" altLang="en-US" sz="800" b="1" dirty="0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96874B9-BE54-4E7F-9380-E698A3B057B7}"/>
                </a:ext>
              </a:extLst>
            </p:cNvPr>
            <p:cNvSpPr/>
            <p:nvPr/>
          </p:nvSpPr>
          <p:spPr>
            <a:xfrm>
              <a:off x="3244958" y="4264863"/>
              <a:ext cx="4276675" cy="257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2021-10-21 14:23:56</a:t>
              </a:r>
              <a:endParaRPr lang="ko-KR" altLang="en-US" sz="8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B7E9621-F4BC-494C-B71B-1A3FC8D999FD}"/>
              </a:ext>
            </a:extLst>
          </p:cNvPr>
          <p:cNvGrpSpPr/>
          <p:nvPr/>
        </p:nvGrpSpPr>
        <p:grpSpPr>
          <a:xfrm>
            <a:off x="2346945" y="3826828"/>
            <a:ext cx="6290174" cy="257409"/>
            <a:chOff x="2320561" y="4264863"/>
            <a:chExt cx="5201072" cy="25740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F65E13B-D4D1-4098-A665-28C1C1460566}"/>
                </a:ext>
              </a:extLst>
            </p:cNvPr>
            <p:cNvSpPr txBox="1"/>
            <p:nvPr/>
          </p:nvSpPr>
          <p:spPr>
            <a:xfrm>
              <a:off x="2320561" y="4295661"/>
              <a:ext cx="584994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Ingress Class</a:t>
              </a:r>
              <a:endParaRPr lang="ko-KR" altLang="en-US" sz="800" b="1" dirty="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8C1D709-3D7E-4ABB-8D0E-290B3560C0F9}"/>
                </a:ext>
              </a:extLst>
            </p:cNvPr>
            <p:cNvSpPr/>
            <p:nvPr/>
          </p:nvSpPr>
          <p:spPr>
            <a:xfrm>
              <a:off x="3244958" y="4264863"/>
              <a:ext cx="4276675" cy="257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default</a:t>
              </a:r>
              <a:endParaRPr lang="ko-KR" altLang="en-US" sz="8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52E6FBB4-6095-4897-B92C-D66B6404A26C}"/>
              </a:ext>
            </a:extLst>
          </p:cNvPr>
          <p:cNvSpPr txBox="1"/>
          <p:nvPr/>
        </p:nvSpPr>
        <p:spPr>
          <a:xfrm>
            <a:off x="2358154" y="4784079"/>
            <a:ext cx="335596" cy="19581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800" b="1" dirty="0"/>
              <a:t>Rules</a:t>
            </a:r>
            <a:endParaRPr lang="ko-KR" altLang="en-US" sz="800" b="1" dirty="0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95ED1D19-63C0-4C8C-8320-0C4AE3058410}"/>
              </a:ext>
            </a:extLst>
          </p:cNvPr>
          <p:cNvGraphicFramePr>
            <a:graphicFrameLocks noGrp="1"/>
          </p:cNvGraphicFramePr>
          <p:nvPr/>
        </p:nvGraphicFramePr>
        <p:xfrm>
          <a:off x="2369876" y="5075742"/>
          <a:ext cx="6267244" cy="11833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3632">
                  <a:extLst>
                    <a:ext uri="{9D8B030D-6E8A-4147-A177-3AD203B41FA5}">
                      <a16:colId xmlns:a16="http://schemas.microsoft.com/office/drawing/2014/main" val="293353557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330508425"/>
                    </a:ext>
                  </a:extLst>
                </a:gridCol>
                <a:gridCol w="492369">
                  <a:extLst>
                    <a:ext uri="{9D8B030D-6E8A-4147-A177-3AD203B41FA5}">
                      <a16:colId xmlns:a16="http://schemas.microsoft.com/office/drawing/2014/main" val="2546740543"/>
                    </a:ext>
                  </a:extLst>
                </a:gridCol>
                <a:gridCol w="1277815">
                  <a:extLst>
                    <a:ext uri="{9D8B030D-6E8A-4147-A177-3AD203B41FA5}">
                      <a16:colId xmlns:a16="http://schemas.microsoft.com/office/drawing/2014/main" val="328735268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032426189"/>
                    </a:ext>
                  </a:extLst>
                </a:gridCol>
                <a:gridCol w="562708">
                  <a:extLst>
                    <a:ext uri="{9D8B030D-6E8A-4147-A177-3AD203B41FA5}">
                      <a16:colId xmlns:a16="http://schemas.microsoft.com/office/drawing/2014/main" val="1814543006"/>
                    </a:ext>
                  </a:extLst>
                </a:gridCol>
                <a:gridCol w="1017120">
                  <a:extLst>
                    <a:ext uri="{9D8B030D-6E8A-4147-A177-3AD203B41FA5}">
                      <a16:colId xmlns:a16="http://schemas.microsoft.com/office/drawing/2014/main" val="69002195"/>
                    </a:ext>
                  </a:extLst>
                </a:gridCol>
              </a:tblGrid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Host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Protocol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Path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Path Type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Service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Port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Endpoint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02643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-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http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/</a:t>
                      </a:r>
                      <a:r>
                        <a:rPr lang="en-US" altLang="ko-KR" sz="8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nginx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Prefix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nginx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80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93917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foo.bar.com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http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/foo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Prefix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service1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4200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56162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foo.bar.com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http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/bar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Prefix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service2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8080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9499718"/>
                  </a:ext>
                </a:extLst>
              </a:tr>
            </a:tbl>
          </a:graphicData>
        </a:graphic>
      </p:graphicFrame>
      <p:pic>
        <p:nvPicPr>
          <p:cNvPr id="58" name="그림 57">
            <a:extLst>
              <a:ext uri="{FF2B5EF4-FFF2-40B4-BE49-F238E27FC236}">
                <a16:creationId xmlns:a16="http://schemas.microsoft.com/office/drawing/2014/main" id="{F9BCCFEB-3E29-4A4B-BD6D-38C2829F4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011" y="5456563"/>
            <a:ext cx="151071" cy="151838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9D41BD64-655D-4274-BFB5-08ECA61C8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030" y="5753344"/>
            <a:ext cx="151071" cy="151838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7E778C4C-0A12-4242-A7A9-B34B08913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052" y="6030872"/>
            <a:ext cx="151071" cy="151838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850AE253-92CD-4F9D-BB4F-78D9AD7C67FF}"/>
              </a:ext>
            </a:extLst>
          </p:cNvPr>
          <p:cNvGrpSpPr/>
          <p:nvPr/>
        </p:nvGrpSpPr>
        <p:grpSpPr>
          <a:xfrm>
            <a:off x="4179630" y="3137308"/>
            <a:ext cx="2786947" cy="2133677"/>
            <a:chOff x="9241471" y="3141708"/>
            <a:chExt cx="2786947" cy="2133677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EF167098-4D42-46A6-8C77-7226FBF4C99C}"/>
                </a:ext>
              </a:extLst>
            </p:cNvPr>
            <p:cNvSpPr/>
            <p:nvPr/>
          </p:nvSpPr>
          <p:spPr>
            <a:xfrm>
              <a:off x="9241471" y="3141708"/>
              <a:ext cx="2786947" cy="213367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1" name="텍스트 개체 틀 3">
              <a:extLst>
                <a:ext uri="{FF2B5EF4-FFF2-40B4-BE49-F238E27FC236}">
                  <a16:creationId xmlns:a16="http://schemas.microsoft.com/office/drawing/2014/main" id="{CC367082-8F42-435E-BB1F-D06BB6092AEF}"/>
                </a:ext>
              </a:extLst>
            </p:cNvPr>
            <p:cNvSpPr txBox="1">
              <a:spLocks/>
            </p:cNvSpPr>
            <p:nvPr/>
          </p:nvSpPr>
          <p:spPr>
            <a:xfrm>
              <a:off x="9882272" y="3236801"/>
              <a:ext cx="1505343" cy="28814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/>
                <a:t>External Endpoint</a:t>
              </a:r>
              <a:endParaRPr lang="ko-KR" altLang="en-US" sz="1200" dirty="0"/>
            </a:p>
          </p:txBody>
        </p:sp>
        <p:sp>
          <p:nvSpPr>
            <p:cNvPr id="62" name="사각형: 둥근 모서리 35">
              <a:extLst>
                <a:ext uri="{FF2B5EF4-FFF2-40B4-BE49-F238E27FC236}">
                  <a16:creationId xmlns:a16="http://schemas.microsoft.com/office/drawing/2014/main" id="{77129058-D9F6-41CA-B4D1-4EECF6A41987}"/>
                </a:ext>
              </a:extLst>
            </p:cNvPr>
            <p:cNvSpPr/>
            <p:nvPr/>
          </p:nvSpPr>
          <p:spPr>
            <a:xfrm>
              <a:off x="11334708" y="4846364"/>
              <a:ext cx="503338" cy="25929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700" b="1" dirty="0"/>
                <a:t>Close</a:t>
              </a:r>
              <a:endParaRPr lang="ko-KR" altLang="en-US" sz="700" b="1" dirty="0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526A5C88-CDF9-4765-AEFD-CAD3B3725E74}"/>
                </a:ext>
              </a:extLst>
            </p:cNvPr>
            <p:cNvSpPr/>
            <p:nvPr/>
          </p:nvSpPr>
          <p:spPr>
            <a:xfrm>
              <a:off x="9385167" y="3666316"/>
              <a:ext cx="2136031" cy="25740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100" u="sng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http://10.107.63.1/nginx</a:t>
              </a:r>
              <a:endParaRPr lang="ko-KR" altLang="en-US" sz="1100" i="1" u="sng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41E5314-D71B-4A50-B301-01E87690CA05}"/>
                </a:ext>
              </a:extLst>
            </p:cNvPr>
            <p:cNvSpPr/>
            <p:nvPr/>
          </p:nvSpPr>
          <p:spPr>
            <a:xfrm>
              <a:off x="9385167" y="3983147"/>
              <a:ext cx="2136031" cy="25740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100" u="sng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http://foo.bar.com/foo</a:t>
              </a:r>
              <a:endParaRPr lang="ko-KR" altLang="en-US" sz="1100" i="1" u="sng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22EA7CB-5C1F-4DFA-9F9D-6432ED6DE040}"/>
                </a:ext>
              </a:extLst>
            </p:cNvPr>
            <p:cNvSpPr/>
            <p:nvPr/>
          </p:nvSpPr>
          <p:spPr>
            <a:xfrm>
              <a:off x="9389674" y="4283000"/>
              <a:ext cx="2136031" cy="25740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100" u="sng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http://foo.bar.com/bar</a:t>
              </a:r>
              <a:endParaRPr lang="ko-KR" altLang="en-US" sz="1100" i="1" u="sng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AD930F70-D8A4-4D8E-B724-D0FEF8003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189" y="4339467"/>
              <a:ext cx="204281" cy="204281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8B31451A-EC2C-498F-A843-17DF7E262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78797" y="4334999"/>
              <a:ext cx="216004" cy="216004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7C2F93DB-58B5-4100-A097-3C0EF34E9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3189" y="4024552"/>
              <a:ext cx="204281" cy="204281"/>
            </a:xfrm>
            <a:prstGeom prst="rect">
              <a:avLst/>
            </a:prstGeom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6B260B8D-CB8C-49C5-8FC1-2E2D0185B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78797" y="4020084"/>
              <a:ext cx="216004" cy="216004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C2ED10B1-DC4E-4622-ADCB-C3840BE9F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1467" y="3718149"/>
              <a:ext cx="204281" cy="204281"/>
            </a:xfrm>
            <a:prstGeom prst="rect">
              <a:avLst/>
            </a:prstGeom>
          </p:spPr>
        </p:pic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E39B50D1-D382-47C6-A772-5FDB6FE90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67075" y="3713681"/>
              <a:ext cx="216004" cy="216004"/>
            </a:xfrm>
            <a:prstGeom prst="rect">
              <a:avLst/>
            </a:prstGeom>
          </p:spPr>
        </p:pic>
      </p:grp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E3530767-D527-47E5-8D80-8DA539A2A031}"/>
              </a:ext>
            </a:extLst>
          </p:cNvPr>
          <p:cNvCxnSpPr>
            <a:cxnSpLocks/>
            <a:stCxn id="58" idx="1"/>
            <a:endCxn id="57" idx="3"/>
          </p:cNvCxnSpPr>
          <p:nvPr/>
        </p:nvCxnSpPr>
        <p:spPr>
          <a:xfrm rot="10800000">
            <a:off x="6966577" y="4204148"/>
            <a:ext cx="1096434" cy="132833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04B6BE1B-8E8B-4C4A-B407-56437F991160}"/>
              </a:ext>
            </a:extLst>
          </p:cNvPr>
          <p:cNvGrpSpPr/>
          <p:nvPr/>
        </p:nvGrpSpPr>
        <p:grpSpPr>
          <a:xfrm>
            <a:off x="2351772" y="2743010"/>
            <a:ext cx="6287913" cy="218091"/>
            <a:chOff x="2351772" y="2743010"/>
            <a:chExt cx="6287913" cy="218091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75AED323-5289-46EF-B827-310920E646F2}"/>
                </a:ext>
              </a:extLst>
            </p:cNvPr>
            <p:cNvGrpSpPr/>
            <p:nvPr/>
          </p:nvGrpSpPr>
          <p:grpSpPr>
            <a:xfrm>
              <a:off x="2351772" y="2743010"/>
              <a:ext cx="6287913" cy="218091"/>
              <a:chOff x="3265029" y="3629642"/>
              <a:chExt cx="6287913" cy="218091"/>
            </a:xfrm>
          </p:grpSpPr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199822ED-EE97-4FC5-B064-3B5D45BFE07D}"/>
                  </a:ext>
                </a:extLst>
              </p:cNvPr>
              <p:cNvGrpSpPr/>
              <p:nvPr/>
            </p:nvGrpSpPr>
            <p:grpSpPr>
              <a:xfrm>
                <a:off x="3283134" y="3629642"/>
                <a:ext cx="1863617" cy="216048"/>
                <a:chOff x="2261276" y="2302362"/>
                <a:chExt cx="1594653" cy="359185"/>
              </a:xfrm>
            </p:grpSpPr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2CEBFBB2-C565-40A1-B835-D5BC99578D7F}"/>
                    </a:ext>
                  </a:extLst>
                </p:cNvPr>
                <p:cNvSpPr/>
                <p:nvPr/>
              </p:nvSpPr>
              <p:spPr>
                <a:xfrm>
                  <a:off x="3058121" y="2302362"/>
                  <a:ext cx="797808" cy="35918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</a:rPr>
                    <a:t>YAML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C0D003D6-BBC2-43B2-8A58-C4F2295B9220}"/>
                    </a:ext>
                  </a:extLst>
                </p:cNvPr>
                <p:cNvSpPr/>
                <p:nvPr/>
              </p:nvSpPr>
              <p:spPr>
                <a:xfrm>
                  <a:off x="2261276" y="2309602"/>
                  <a:ext cx="797808" cy="35028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b="1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Geneal</a:t>
                  </a:r>
                  <a:endParaRPr lang="ko-KR" altLang="en-US" sz="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E3F2136-2F2E-495C-85CA-0CE3ED4A9D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5029" y="3847733"/>
                <a:ext cx="6287913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672A714-6766-4CC2-89EB-775B973BBAEE}"/>
                </a:ext>
              </a:extLst>
            </p:cNvPr>
            <p:cNvSpPr/>
            <p:nvPr/>
          </p:nvSpPr>
          <p:spPr>
            <a:xfrm>
              <a:off x="4228742" y="2748261"/>
              <a:ext cx="1257658" cy="2097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Relationship diagram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68" name="표 67">
            <a:extLst>
              <a:ext uri="{FF2B5EF4-FFF2-40B4-BE49-F238E27FC236}">
                <a16:creationId xmlns:a16="http://schemas.microsoft.com/office/drawing/2014/main" id="{AAFED84E-6F23-4025-AD94-D7CD79233A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601029"/>
              </p:ext>
            </p:extLst>
          </p:nvPr>
        </p:nvGraphicFramePr>
        <p:xfrm>
          <a:off x="9202723" y="519394"/>
          <a:ext cx="2931202" cy="2158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892">
                  <a:extLst>
                    <a:ext uri="{9D8B030D-6E8A-4147-A177-3AD203B41FA5}">
                      <a16:colId xmlns:a16="http://schemas.microsoft.com/office/drawing/2014/main" val="2670468418"/>
                    </a:ext>
                  </a:extLst>
                </a:gridCol>
                <a:gridCol w="629098">
                  <a:extLst>
                    <a:ext uri="{9D8B030D-6E8A-4147-A177-3AD203B41FA5}">
                      <a16:colId xmlns:a16="http://schemas.microsoft.com/office/drawing/2014/main" val="2221562890"/>
                    </a:ext>
                  </a:extLst>
                </a:gridCol>
                <a:gridCol w="2067212">
                  <a:extLst>
                    <a:ext uri="{9D8B030D-6E8A-4147-A177-3AD203B41FA5}">
                      <a16:colId xmlns:a16="http://schemas.microsoft.com/office/drawing/2014/main" val="69013095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Project name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PaaS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 포탈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9382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Networking &gt; Ingress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0707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 Definition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8267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Networking/Ingress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정의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Ingress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상세 화면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9965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35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External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Endpoint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리스트 표기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94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URL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</a:t>
                      </a:r>
                      <a:r>
                        <a:rPr lang="ko-KR" altLang="en-US" sz="800" b="0" i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웹브라우저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열기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580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URL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복사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261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닫기 버튼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168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445742"/>
                  </a:ext>
                </a:extLst>
              </a:tr>
            </a:tbl>
          </a:graphicData>
        </a:graphic>
      </p:graphicFrame>
      <p:sp>
        <p:nvSpPr>
          <p:cNvPr id="69" name="타원 68">
            <a:extLst>
              <a:ext uri="{FF2B5EF4-FFF2-40B4-BE49-F238E27FC236}">
                <a16:creationId xmlns:a16="http://schemas.microsoft.com/office/drawing/2014/main" id="{DE89606F-7369-4CA1-A5DC-EF7AE031A816}"/>
              </a:ext>
            </a:extLst>
          </p:cNvPr>
          <p:cNvSpPr/>
          <p:nvPr/>
        </p:nvSpPr>
        <p:spPr>
          <a:xfrm>
            <a:off x="4291344" y="3669703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4FAD122F-C67B-477B-BF82-336747711125}"/>
              </a:ext>
            </a:extLst>
          </p:cNvPr>
          <p:cNvSpPr/>
          <p:nvPr/>
        </p:nvSpPr>
        <p:spPr>
          <a:xfrm>
            <a:off x="6254663" y="3512500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7666D5B3-7E13-402E-BC13-C37BC1C23F8A}"/>
              </a:ext>
            </a:extLst>
          </p:cNvPr>
          <p:cNvSpPr/>
          <p:nvPr/>
        </p:nvSpPr>
        <p:spPr>
          <a:xfrm>
            <a:off x="6559732" y="3518766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A94FE426-DC07-4731-A83D-138D42F69187}"/>
              </a:ext>
            </a:extLst>
          </p:cNvPr>
          <p:cNvSpPr/>
          <p:nvPr/>
        </p:nvSpPr>
        <p:spPr>
          <a:xfrm>
            <a:off x="6325774" y="4686254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val="113759671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B971C9E5-9573-4A83-B989-079BA3F29553}"/>
              </a:ext>
            </a:extLst>
          </p:cNvPr>
          <p:cNvSpPr/>
          <p:nvPr/>
        </p:nvSpPr>
        <p:spPr>
          <a:xfrm>
            <a:off x="2150702" y="2025807"/>
            <a:ext cx="6708157" cy="39938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4EBF458-4BAE-45A2-9F11-6B9C0861C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Networking -&gt; Ingress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F3DF9C-40A5-45E9-94F1-EFC5967358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Networking &gt; Ingress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DA4426-589C-4CD0-8DBB-E7409B6BD2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Ingress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7A000A-DAEA-4CA9-AA1A-472E41E43FB5}"/>
              </a:ext>
            </a:extLst>
          </p:cNvPr>
          <p:cNvSpPr/>
          <p:nvPr/>
        </p:nvSpPr>
        <p:spPr>
          <a:xfrm>
            <a:off x="2150702" y="2539140"/>
            <a:ext cx="6708157" cy="348431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AF5B3E-5B96-426E-B23C-0EDF70C4BCDF}"/>
              </a:ext>
            </a:extLst>
          </p:cNvPr>
          <p:cNvSpPr/>
          <p:nvPr/>
        </p:nvSpPr>
        <p:spPr>
          <a:xfrm>
            <a:off x="201110" y="2694242"/>
            <a:ext cx="1720735" cy="25149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8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05A646-265A-4119-AE08-0E96163BEFED}"/>
              </a:ext>
            </a:extLst>
          </p:cNvPr>
          <p:cNvSpPr/>
          <p:nvPr/>
        </p:nvSpPr>
        <p:spPr>
          <a:xfrm>
            <a:off x="2369877" y="3028272"/>
            <a:ext cx="6269809" cy="29856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2DADA26C-E83B-49F1-ADFF-773AD87386EC}"/>
              </a:ext>
            </a:extLst>
          </p:cNvPr>
          <p:cNvGrpSpPr/>
          <p:nvPr/>
        </p:nvGrpSpPr>
        <p:grpSpPr>
          <a:xfrm>
            <a:off x="2152537" y="6020610"/>
            <a:ext cx="6708157" cy="434566"/>
            <a:chOff x="2141652" y="6145682"/>
            <a:chExt cx="6708157" cy="434566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2E8923D-47C4-482A-A88E-AA6C5F7B48C2}"/>
                </a:ext>
              </a:extLst>
            </p:cNvPr>
            <p:cNvSpPr/>
            <p:nvPr/>
          </p:nvSpPr>
          <p:spPr>
            <a:xfrm>
              <a:off x="2141652" y="6145682"/>
              <a:ext cx="6708157" cy="43456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사각형: 둥근 모서리 34">
              <a:extLst>
                <a:ext uri="{FF2B5EF4-FFF2-40B4-BE49-F238E27FC236}">
                  <a16:creationId xmlns:a16="http://schemas.microsoft.com/office/drawing/2014/main" id="{87DA3ECF-41B3-4E6B-A3BB-FCA352E5B581}"/>
                </a:ext>
              </a:extLst>
            </p:cNvPr>
            <p:cNvSpPr/>
            <p:nvPr/>
          </p:nvSpPr>
          <p:spPr>
            <a:xfrm>
              <a:off x="8236872" y="6233774"/>
              <a:ext cx="527485" cy="259292"/>
            </a:xfrm>
            <a:prstGeom prst="roundRect">
              <a:avLst/>
            </a:prstGeom>
            <a:solidFill>
              <a:srgbClr val="00B0F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700" b="1" dirty="0"/>
                <a:t>Update</a:t>
              </a:r>
              <a:endParaRPr lang="ko-KR" altLang="en-US" sz="700" b="1" dirty="0"/>
            </a:p>
          </p:txBody>
        </p:sp>
        <p:sp>
          <p:nvSpPr>
            <p:cNvPr id="70" name="사각형: 둥근 모서리 35">
              <a:extLst>
                <a:ext uri="{FF2B5EF4-FFF2-40B4-BE49-F238E27FC236}">
                  <a16:creationId xmlns:a16="http://schemas.microsoft.com/office/drawing/2014/main" id="{29E57A5E-15B6-4DEA-89EF-90D2CFDA43AD}"/>
                </a:ext>
              </a:extLst>
            </p:cNvPr>
            <p:cNvSpPr/>
            <p:nvPr/>
          </p:nvSpPr>
          <p:spPr>
            <a:xfrm>
              <a:off x="7669285" y="6232863"/>
              <a:ext cx="503338" cy="25929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700" b="1" dirty="0"/>
                <a:t>Cancel</a:t>
              </a:r>
              <a:endParaRPr lang="ko-KR" altLang="en-US" sz="700" b="1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8F2FFC6-F4DE-4C88-884C-2B0DA971941C}"/>
              </a:ext>
            </a:extLst>
          </p:cNvPr>
          <p:cNvGrpSpPr/>
          <p:nvPr/>
        </p:nvGrpSpPr>
        <p:grpSpPr>
          <a:xfrm>
            <a:off x="2369877" y="2216846"/>
            <a:ext cx="1279033" cy="222935"/>
            <a:chOff x="2313640" y="4193815"/>
            <a:chExt cx="1279033" cy="222935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92657FB-09C8-496A-8C89-AFE8A14F3749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Project-1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E2FC312-B92B-4A58-9C2F-61DCA67DE679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B42AD1D-BE9F-49FC-924E-EC3EF3FDB9A7}"/>
              </a:ext>
            </a:extLst>
          </p:cNvPr>
          <p:cNvSpPr/>
          <p:nvPr/>
        </p:nvSpPr>
        <p:spPr>
          <a:xfrm>
            <a:off x="7440075" y="2233157"/>
            <a:ext cx="1197045" cy="2188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700" dirty="0"/>
              <a:t>New Ingress</a:t>
            </a:r>
            <a:endParaRPr lang="ko-KR" altLang="en-US" sz="700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998ED21-B8A0-4FE3-9C7F-35D3911EAE6C}"/>
              </a:ext>
            </a:extLst>
          </p:cNvPr>
          <p:cNvGrpSpPr/>
          <p:nvPr/>
        </p:nvGrpSpPr>
        <p:grpSpPr>
          <a:xfrm>
            <a:off x="3678201" y="2222148"/>
            <a:ext cx="1279033" cy="222935"/>
            <a:chOff x="2313640" y="4193815"/>
            <a:chExt cx="1279033" cy="22293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4409183-AF12-4573-A294-54CEF2283B0C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Cluster-1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D922000-0C89-497B-8014-0275CB03B691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5A670B7-9B8D-43CA-84A6-12D6FD56D333}"/>
              </a:ext>
            </a:extLst>
          </p:cNvPr>
          <p:cNvGrpSpPr/>
          <p:nvPr/>
        </p:nvGrpSpPr>
        <p:grpSpPr>
          <a:xfrm>
            <a:off x="4975630" y="2216846"/>
            <a:ext cx="1279033" cy="222935"/>
            <a:chOff x="2313640" y="4193815"/>
            <a:chExt cx="1279033" cy="222935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6ED5D84-FE54-42BB-8E82-13801F3B0412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nginx</a:t>
              </a: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-ingress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1B5508B-C66D-44AA-9FD8-B42DF8474B21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F59E7446-73AB-48DD-925C-5ADC75B5A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208" y="3650269"/>
            <a:ext cx="2253495" cy="117085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A405307-BBFA-4208-BE92-CF40607C0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043" y="3026031"/>
            <a:ext cx="2428438" cy="624238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B71E95DA-1D2D-4213-9756-644201ABB55B}"/>
              </a:ext>
            </a:extLst>
          </p:cNvPr>
          <p:cNvGrpSpPr/>
          <p:nvPr/>
        </p:nvGrpSpPr>
        <p:grpSpPr>
          <a:xfrm>
            <a:off x="2351772" y="2743010"/>
            <a:ext cx="6287913" cy="218091"/>
            <a:chOff x="2351772" y="2743010"/>
            <a:chExt cx="6287913" cy="218091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A648BA9-A260-4F06-99FB-C3868499A944}"/>
                </a:ext>
              </a:extLst>
            </p:cNvPr>
            <p:cNvGrpSpPr/>
            <p:nvPr/>
          </p:nvGrpSpPr>
          <p:grpSpPr>
            <a:xfrm>
              <a:off x="2351772" y="2743010"/>
              <a:ext cx="6287913" cy="218091"/>
              <a:chOff x="3265029" y="3629642"/>
              <a:chExt cx="6287913" cy="218091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3927DBE9-1CBD-4999-985D-BADA6B05626C}"/>
                  </a:ext>
                </a:extLst>
              </p:cNvPr>
              <p:cNvGrpSpPr/>
              <p:nvPr/>
            </p:nvGrpSpPr>
            <p:grpSpPr>
              <a:xfrm>
                <a:off x="3283134" y="3629642"/>
                <a:ext cx="1863617" cy="216048"/>
                <a:chOff x="2261276" y="2302362"/>
                <a:chExt cx="1594653" cy="359185"/>
              </a:xfrm>
            </p:grpSpPr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A8FB36E8-E174-4F05-9797-ED7E24778B6E}"/>
                    </a:ext>
                  </a:extLst>
                </p:cNvPr>
                <p:cNvSpPr/>
                <p:nvPr/>
              </p:nvSpPr>
              <p:spPr>
                <a:xfrm>
                  <a:off x="3058121" y="2302362"/>
                  <a:ext cx="797808" cy="359185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</a:rPr>
                    <a:t>YAML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3E20953E-8FD6-406E-81AD-B1B977A5B3FB}"/>
                    </a:ext>
                  </a:extLst>
                </p:cNvPr>
                <p:cNvSpPr/>
                <p:nvPr/>
              </p:nvSpPr>
              <p:spPr>
                <a:xfrm>
                  <a:off x="2261276" y="2309602"/>
                  <a:ext cx="797808" cy="35028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b="1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Geneal</a:t>
                  </a:r>
                  <a:endParaRPr lang="ko-KR" altLang="en-US" sz="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F6A5A5E6-F81F-43BC-AB1A-A266E9B68D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5029" y="3847733"/>
                <a:ext cx="6287913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8588D0C-CCB3-418B-99F7-260734A6DFE3}"/>
                </a:ext>
              </a:extLst>
            </p:cNvPr>
            <p:cNvSpPr/>
            <p:nvPr/>
          </p:nvSpPr>
          <p:spPr>
            <a:xfrm>
              <a:off x="4228742" y="2748261"/>
              <a:ext cx="1257658" cy="2097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Relationship diagram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A9AF92BD-208A-474B-B3D1-FA40B82080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193765"/>
              </p:ext>
            </p:extLst>
          </p:nvPr>
        </p:nvGraphicFramePr>
        <p:xfrm>
          <a:off x="9202723" y="519394"/>
          <a:ext cx="2931202" cy="2767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892">
                  <a:extLst>
                    <a:ext uri="{9D8B030D-6E8A-4147-A177-3AD203B41FA5}">
                      <a16:colId xmlns:a16="http://schemas.microsoft.com/office/drawing/2014/main" val="2670468418"/>
                    </a:ext>
                  </a:extLst>
                </a:gridCol>
                <a:gridCol w="629098">
                  <a:extLst>
                    <a:ext uri="{9D8B030D-6E8A-4147-A177-3AD203B41FA5}">
                      <a16:colId xmlns:a16="http://schemas.microsoft.com/office/drawing/2014/main" val="2221562890"/>
                    </a:ext>
                  </a:extLst>
                </a:gridCol>
                <a:gridCol w="2067212">
                  <a:extLst>
                    <a:ext uri="{9D8B030D-6E8A-4147-A177-3AD203B41FA5}">
                      <a16:colId xmlns:a16="http://schemas.microsoft.com/office/drawing/2014/main" val="69013095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Project name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PaaS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 포탈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9382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Networking &gt; Ingress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0707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 Definition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8267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Networking/Ingress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정의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Ingress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상세 화면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9965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35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YAML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Ingress </a:t>
                      </a:r>
                      <a:r>
                        <a:rPr lang="en-US" altLang="ko-KR" sz="8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yaml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내용을 에디터에 출력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Yaml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수정 시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Update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 활성화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94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Update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Update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 클릭 시 </a:t>
                      </a:r>
                      <a:r>
                        <a:rPr lang="en-US" altLang="ko-KR" sz="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yaml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내용 반영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업데이트 후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Ingress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정보를 다시 불러와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General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및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Relationship diagram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탭 내용 갱신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580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261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168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445742"/>
                  </a:ext>
                </a:extLst>
              </a:tr>
            </a:tbl>
          </a:graphicData>
        </a:graphic>
      </p:graphicFrame>
      <p:sp>
        <p:nvSpPr>
          <p:cNvPr id="52" name="타원 51">
            <a:extLst>
              <a:ext uri="{FF2B5EF4-FFF2-40B4-BE49-F238E27FC236}">
                <a16:creationId xmlns:a16="http://schemas.microsoft.com/office/drawing/2014/main" id="{F80AF4D8-6684-4F65-A73B-80A06814DFDA}"/>
              </a:ext>
            </a:extLst>
          </p:cNvPr>
          <p:cNvSpPr/>
          <p:nvPr/>
        </p:nvSpPr>
        <p:spPr>
          <a:xfrm>
            <a:off x="2474597" y="2954838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762A816-1B66-4014-9B3A-43C093DE9D67}"/>
              </a:ext>
            </a:extLst>
          </p:cNvPr>
          <p:cNvSpPr/>
          <p:nvPr/>
        </p:nvSpPr>
        <p:spPr>
          <a:xfrm>
            <a:off x="8324382" y="5883859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val="1429274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CFD2A8E-A192-4DBA-87DC-81475472A60C}"/>
              </a:ext>
            </a:extLst>
          </p:cNvPr>
          <p:cNvSpPr txBox="1"/>
          <p:nvPr/>
        </p:nvSpPr>
        <p:spPr>
          <a:xfrm>
            <a:off x="364932" y="847135"/>
            <a:ext cx="4871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en-US" altLang="ko-KR" sz="1800" dirty="0"/>
              <a:t>inventory.ini</a:t>
            </a:r>
            <a:r>
              <a:rPr lang="ko-KR" altLang="en-US" sz="1800" dirty="0"/>
              <a:t> 파일에 새로운 </a:t>
            </a:r>
            <a:r>
              <a:rPr lang="en-US" altLang="ko-KR" sz="1800" dirty="0"/>
              <a:t>host </a:t>
            </a:r>
            <a:r>
              <a:rPr lang="ko-KR" altLang="en-US" sz="1800" dirty="0"/>
              <a:t>정보 추가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75560-7DD1-4772-AFE9-9F4C3FC928BC}"/>
              </a:ext>
            </a:extLst>
          </p:cNvPr>
          <p:cNvSpPr txBox="1"/>
          <p:nvPr/>
        </p:nvSpPr>
        <p:spPr>
          <a:xfrm>
            <a:off x="379733" y="1617142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scale.yml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CDE1C3-0D80-49B4-A196-6D65E89CC048}"/>
              </a:ext>
            </a:extLst>
          </p:cNvPr>
          <p:cNvSpPr/>
          <p:nvPr/>
        </p:nvSpPr>
        <p:spPr>
          <a:xfrm>
            <a:off x="501161" y="1986474"/>
            <a:ext cx="11166528" cy="6186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ansible-playbook -</a:t>
            </a:r>
            <a:r>
              <a:rPr lang="en-US" altLang="ko-KR" dirty="0" err="1">
                <a:solidFill>
                  <a:schemeClr val="tx1"/>
                </a:solidFill>
              </a:rPr>
              <a:t>i</a:t>
            </a:r>
            <a:r>
              <a:rPr lang="en-US" altLang="ko-KR" dirty="0">
                <a:solidFill>
                  <a:schemeClr val="tx1"/>
                </a:solidFill>
              </a:rPr>
              <a:t> inventory.ini -become --become-user=root </a:t>
            </a:r>
            <a:r>
              <a:rPr lang="en-US" altLang="ko-KR" dirty="0" err="1">
                <a:solidFill>
                  <a:schemeClr val="tx1"/>
                </a:solidFill>
              </a:rPr>
              <a:t>scale.yml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7B2AEB-4408-44CB-8465-46B2B05C9708}"/>
              </a:ext>
            </a:extLst>
          </p:cNvPr>
          <p:cNvSpPr txBox="1"/>
          <p:nvPr/>
        </p:nvSpPr>
        <p:spPr>
          <a:xfrm>
            <a:off x="512736" y="5697495"/>
            <a:ext cx="3293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참고자료</a:t>
            </a:r>
            <a:endParaRPr lang="en-US" altLang="ko-KR" dirty="0"/>
          </a:p>
          <a:p>
            <a:r>
              <a:rPr lang="en-US" altLang="ko-KR" dirty="0"/>
              <a:t>https://sh-safer.tistory.com/54</a:t>
            </a:r>
            <a:endParaRPr lang="ko-KR" altLang="en-US" dirty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892" y="134938"/>
            <a:ext cx="9052171" cy="529912"/>
          </a:xfrm>
        </p:spPr>
        <p:txBody>
          <a:bodyPr/>
          <a:lstStyle/>
          <a:p>
            <a:r>
              <a:rPr lang="en-US" altLang="ko-KR" dirty="0" err="1"/>
              <a:t>Kubespray</a:t>
            </a:r>
            <a:r>
              <a:rPr lang="ko-KR" altLang="en-US" dirty="0"/>
              <a:t>로 </a:t>
            </a:r>
            <a:r>
              <a:rPr lang="en-US" altLang="ko-KR" dirty="0"/>
              <a:t>Kubernetes </a:t>
            </a:r>
            <a:r>
              <a:rPr lang="ko-KR" altLang="en-US" dirty="0"/>
              <a:t>설치 </a:t>
            </a:r>
            <a:r>
              <a:rPr lang="en-US" altLang="ko-KR" dirty="0"/>
              <a:t>– Node </a:t>
            </a:r>
            <a:r>
              <a:rPr lang="ko-KR" altLang="en-US" dirty="0"/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335786202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B971C9E5-9573-4A83-B989-079BA3F29553}"/>
              </a:ext>
            </a:extLst>
          </p:cNvPr>
          <p:cNvSpPr/>
          <p:nvPr/>
        </p:nvSpPr>
        <p:spPr>
          <a:xfrm>
            <a:off x="2150702" y="2025807"/>
            <a:ext cx="6708157" cy="452937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4EBF458-4BAE-45A2-9F11-6B9C0861C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Networking -&gt; Ingress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F3DF9C-40A5-45E9-94F1-EFC5967358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Networking &gt; Ingress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920738-A557-4647-9E7F-9608106C6A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Ingress</a:t>
            </a:r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AF5B3E-5B96-426E-B23C-0EDF70C4BCDF}"/>
              </a:ext>
            </a:extLst>
          </p:cNvPr>
          <p:cNvSpPr/>
          <p:nvPr/>
        </p:nvSpPr>
        <p:spPr>
          <a:xfrm>
            <a:off x="201110" y="2694242"/>
            <a:ext cx="1720735" cy="25149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8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8F2FFC6-F4DE-4C88-884C-2B0DA971941C}"/>
              </a:ext>
            </a:extLst>
          </p:cNvPr>
          <p:cNvGrpSpPr/>
          <p:nvPr/>
        </p:nvGrpSpPr>
        <p:grpSpPr>
          <a:xfrm>
            <a:off x="2369877" y="2216846"/>
            <a:ext cx="1279033" cy="222935"/>
            <a:chOff x="2313640" y="4193815"/>
            <a:chExt cx="1279033" cy="222935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92657FB-09C8-496A-8C89-AFE8A14F3749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Project-1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E2FC312-B92B-4A58-9C2F-61DCA67DE679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B42AD1D-BE9F-49FC-924E-EC3EF3FDB9A7}"/>
              </a:ext>
            </a:extLst>
          </p:cNvPr>
          <p:cNvSpPr/>
          <p:nvPr/>
        </p:nvSpPr>
        <p:spPr>
          <a:xfrm>
            <a:off x="7440075" y="2233157"/>
            <a:ext cx="1197045" cy="2188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700" dirty="0"/>
              <a:t>New Ingress</a:t>
            </a:r>
            <a:endParaRPr lang="ko-KR" altLang="en-US" sz="700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998ED21-B8A0-4FE3-9C7F-35D3911EAE6C}"/>
              </a:ext>
            </a:extLst>
          </p:cNvPr>
          <p:cNvGrpSpPr/>
          <p:nvPr/>
        </p:nvGrpSpPr>
        <p:grpSpPr>
          <a:xfrm>
            <a:off x="3678201" y="2222148"/>
            <a:ext cx="1279033" cy="222935"/>
            <a:chOff x="2313640" y="4193815"/>
            <a:chExt cx="1279033" cy="22293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4409183-AF12-4573-A294-54CEF2283B0C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Cluster-1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D922000-0C89-497B-8014-0275CB03B691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5A670B7-9B8D-43CA-84A6-12D6FD56D333}"/>
              </a:ext>
            </a:extLst>
          </p:cNvPr>
          <p:cNvGrpSpPr/>
          <p:nvPr/>
        </p:nvGrpSpPr>
        <p:grpSpPr>
          <a:xfrm>
            <a:off x="4975630" y="2216846"/>
            <a:ext cx="1279033" cy="222935"/>
            <a:chOff x="2313640" y="4193815"/>
            <a:chExt cx="1279033" cy="222935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6ED5D84-FE54-42BB-8E82-13801F3B0412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nginx</a:t>
              </a: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-ingress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1B5508B-C66D-44AA-9FD8-B42DF8474B21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71E95DA-1D2D-4213-9756-644201ABB55B}"/>
              </a:ext>
            </a:extLst>
          </p:cNvPr>
          <p:cNvGrpSpPr/>
          <p:nvPr/>
        </p:nvGrpSpPr>
        <p:grpSpPr>
          <a:xfrm>
            <a:off x="2351772" y="2743010"/>
            <a:ext cx="6287913" cy="218091"/>
            <a:chOff x="2351772" y="2743010"/>
            <a:chExt cx="6287913" cy="218091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A648BA9-A260-4F06-99FB-C3868499A944}"/>
                </a:ext>
              </a:extLst>
            </p:cNvPr>
            <p:cNvGrpSpPr/>
            <p:nvPr/>
          </p:nvGrpSpPr>
          <p:grpSpPr>
            <a:xfrm>
              <a:off x="2351772" y="2743010"/>
              <a:ext cx="6287913" cy="218091"/>
              <a:chOff x="3265029" y="3629642"/>
              <a:chExt cx="6287913" cy="218091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3927DBE9-1CBD-4999-985D-BADA6B05626C}"/>
                  </a:ext>
                </a:extLst>
              </p:cNvPr>
              <p:cNvGrpSpPr/>
              <p:nvPr/>
            </p:nvGrpSpPr>
            <p:grpSpPr>
              <a:xfrm>
                <a:off x="3283134" y="3629642"/>
                <a:ext cx="1863617" cy="216048"/>
                <a:chOff x="2261276" y="2302362"/>
                <a:chExt cx="1594653" cy="359185"/>
              </a:xfrm>
            </p:grpSpPr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A8FB36E8-E174-4F05-9797-ED7E24778B6E}"/>
                    </a:ext>
                  </a:extLst>
                </p:cNvPr>
                <p:cNvSpPr/>
                <p:nvPr/>
              </p:nvSpPr>
              <p:spPr>
                <a:xfrm>
                  <a:off x="3058121" y="2302362"/>
                  <a:ext cx="797808" cy="35918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</a:rPr>
                    <a:t>YAML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3E20953E-8FD6-406E-81AD-B1B977A5B3FB}"/>
                    </a:ext>
                  </a:extLst>
                </p:cNvPr>
                <p:cNvSpPr/>
                <p:nvPr/>
              </p:nvSpPr>
              <p:spPr>
                <a:xfrm>
                  <a:off x="2261276" y="2309602"/>
                  <a:ext cx="797808" cy="35028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b="1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Geneal</a:t>
                  </a:r>
                  <a:endParaRPr lang="ko-KR" altLang="en-US" sz="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F6A5A5E6-F81F-43BC-AB1A-A266E9B68D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5029" y="3847733"/>
                <a:ext cx="6287913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8588D0C-CCB3-418B-99F7-260734A6DFE3}"/>
                </a:ext>
              </a:extLst>
            </p:cNvPr>
            <p:cNvSpPr/>
            <p:nvPr/>
          </p:nvSpPr>
          <p:spPr>
            <a:xfrm>
              <a:off x="4228742" y="2748261"/>
              <a:ext cx="1257658" cy="20979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Relationship diagram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FE3BEB-ED20-45B8-A010-AB8105CCA524}"/>
              </a:ext>
            </a:extLst>
          </p:cNvPr>
          <p:cNvSpPr/>
          <p:nvPr/>
        </p:nvSpPr>
        <p:spPr>
          <a:xfrm>
            <a:off x="2705682" y="4488324"/>
            <a:ext cx="1132878" cy="356490"/>
          </a:xfrm>
          <a:prstGeom prst="rect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en-US" altLang="ko-KR" sz="800" dirty="0"/>
              <a:t>Ingress</a:t>
            </a:r>
          </a:p>
          <a:p>
            <a:pPr algn="ctr"/>
            <a:r>
              <a:rPr lang="en-US" altLang="ko-KR" sz="800" dirty="0" err="1"/>
              <a:t>nginx</a:t>
            </a:r>
            <a:r>
              <a:rPr lang="en-US" altLang="ko-KR" sz="800" dirty="0"/>
              <a:t>-ingress</a:t>
            </a:r>
            <a:endParaRPr lang="ko-KR" altLang="en-US" sz="8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C28B049-608D-4D83-9EAA-617CA6C1B17A}"/>
              </a:ext>
            </a:extLst>
          </p:cNvPr>
          <p:cNvSpPr/>
          <p:nvPr/>
        </p:nvSpPr>
        <p:spPr>
          <a:xfrm>
            <a:off x="5431125" y="3668741"/>
            <a:ext cx="1132878" cy="35649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en-US" altLang="ko-KR" sz="800" dirty="0"/>
              <a:t>Service</a:t>
            </a:r>
          </a:p>
          <a:p>
            <a:pPr algn="ctr"/>
            <a:r>
              <a:rPr lang="en-US" altLang="ko-KR" sz="800" dirty="0"/>
              <a:t>nginx-svc:80</a:t>
            </a:r>
            <a:endParaRPr lang="ko-KR" altLang="en-US" sz="8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5F5ED6F-D7D1-484E-8617-3E67BE19A37D}"/>
              </a:ext>
            </a:extLst>
          </p:cNvPr>
          <p:cNvSpPr/>
          <p:nvPr/>
        </p:nvSpPr>
        <p:spPr>
          <a:xfrm>
            <a:off x="5431125" y="4488324"/>
            <a:ext cx="1132878" cy="35649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en-US" altLang="ko-KR" sz="800" dirty="0"/>
              <a:t>Service</a:t>
            </a:r>
          </a:p>
          <a:p>
            <a:pPr algn="ctr"/>
            <a:r>
              <a:rPr lang="en-US" altLang="ko-KR" sz="800" dirty="0"/>
              <a:t>service1-svc:4200</a:t>
            </a:r>
            <a:endParaRPr lang="ko-KR" altLang="en-US" sz="8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FBB5867-10BC-4CAF-A04D-04924C72A026}"/>
              </a:ext>
            </a:extLst>
          </p:cNvPr>
          <p:cNvSpPr/>
          <p:nvPr/>
        </p:nvSpPr>
        <p:spPr>
          <a:xfrm>
            <a:off x="5431785" y="5319266"/>
            <a:ext cx="1132878" cy="35649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en-US" altLang="ko-KR" sz="800" dirty="0"/>
              <a:t>Service</a:t>
            </a:r>
          </a:p>
          <a:p>
            <a:pPr algn="ctr"/>
            <a:r>
              <a:rPr lang="en-US" altLang="ko-KR" sz="800" dirty="0"/>
              <a:t>service2-svc:8080</a:t>
            </a:r>
            <a:endParaRPr lang="ko-KR" altLang="en-US" sz="8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7B99DB5-43A1-4FAD-9868-A981728344F0}"/>
              </a:ext>
            </a:extLst>
          </p:cNvPr>
          <p:cNvGrpSpPr/>
          <p:nvPr/>
        </p:nvGrpSpPr>
        <p:grpSpPr>
          <a:xfrm>
            <a:off x="7562343" y="3511484"/>
            <a:ext cx="585540" cy="652218"/>
            <a:chOff x="7490738" y="3244180"/>
            <a:chExt cx="585540" cy="652218"/>
          </a:xfrm>
        </p:grpSpPr>
        <p:sp>
          <p:nvSpPr>
            <p:cNvPr id="62" name="순서도: 준비 61">
              <a:extLst>
                <a:ext uri="{FF2B5EF4-FFF2-40B4-BE49-F238E27FC236}">
                  <a16:creationId xmlns:a16="http://schemas.microsoft.com/office/drawing/2014/main" id="{FA34EAC9-8D74-4A02-8282-C5DF5C86891E}"/>
                </a:ext>
              </a:extLst>
            </p:cNvPr>
            <p:cNvSpPr/>
            <p:nvPr/>
          </p:nvSpPr>
          <p:spPr>
            <a:xfrm rot="5400000">
              <a:off x="7457223" y="3277695"/>
              <a:ext cx="652218" cy="585187"/>
            </a:xfrm>
            <a:prstGeom prst="flowChartPreparation">
              <a:avLst/>
            </a:prstGeom>
            <a:solidFill>
              <a:schemeClr val="bg1"/>
            </a:solidFill>
            <a:ln w="3175">
              <a:solidFill>
                <a:srgbClr val="0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0E049E-664D-4998-922C-166B6D9A8939}"/>
                </a:ext>
              </a:extLst>
            </p:cNvPr>
            <p:cNvSpPr txBox="1"/>
            <p:nvPr/>
          </p:nvSpPr>
          <p:spPr>
            <a:xfrm>
              <a:off x="7491092" y="3372507"/>
              <a:ext cx="58518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Pod</a:t>
              </a:r>
            </a:p>
            <a:p>
              <a:pPr algn="ctr"/>
              <a:r>
                <a:rPr lang="en-US" altLang="ko-KR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nginx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(3)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94FCDE4-F1A6-44BB-8F5E-BB1C06550754}"/>
              </a:ext>
            </a:extLst>
          </p:cNvPr>
          <p:cNvGrpSpPr/>
          <p:nvPr/>
        </p:nvGrpSpPr>
        <p:grpSpPr>
          <a:xfrm>
            <a:off x="7550116" y="4340820"/>
            <a:ext cx="597415" cy="652218"/>
            <a:chOff x="7490738" y="3244180"/>
            <a:chExt cx="597415" cy="652218"/>
          </a:xfrm>
        </p:grpSpPr>
        <p:sp>
          <p:nvSpPr>
            <p:cNvPr id="65" name="순서도: 준비 64">
              <a:extLst>
                <a:ext uri="{FF2B5EF4-FFF2-40B4-BE49-F238E27FC236}">
                  <a16:creationId xmlns:a16="http://schemas.microsoft.com/office/drawing/2014/main" id="{C0068437-5671-450F-88A1-D6914EF0482A}"/>
                </a:ext>
              </a:extLst>
            </p:cNvPr>
            <p:cNvSpPr/>
            <p:nvPr/>
          </p:nvSpPr>
          <p:spPr>
            <a:xfrm rot="5400000">
              <a:off x="7457223" y="3277695"/>
              <a:ext cx="652218" cy="585187"/>
            </a:xfrm>
            <a:prstGeom prst="flowChartPreparation">
              <a:avLst/>
            </a:prstGeom>
            <a:solidFill>
              <a:schemeClr val="bg1"/>
            </a:solidFill>
            <a:ln w="3175">
              <a:solidFill>
                <a:srgbClr val="0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E3BCBA3-F92C-4BCC-8A11-18B4EC2B8240}"/>
                </a:ext>
              </a:extLst>
            </p:cNvPr>
            <p:cNvSpPr txBox="1"/>
            <p:nvPr/>
          </p:nvSpPr>
          <p:spPr>
            <a:xfrm>
              <a:off x="7502967" y="3372507"/>
              <a:ext cx="58518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Pod</a:t>
              </a:r>
            </a:p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Service1</a:t>
              </a:r>
            </a:p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(2)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1F715F3C-17DB-44D0-8E98-CB92DEB84123}"/>
              </a:ext>
            </a:extLst>
          </p:cNvPr>
          <p:cNvGrpSpPr/>
          <p:nvPr/>
        </p:nvGrpSpPr>
        <p:grpSpPr>
          <a:xfrm>
            <a:off x="7536175" y="5171402"/>
            <a:ext cx="609290" cy="652218"/>
            <a:chOff x="7490738" y="3244180"/>
            <a:chExt cx="609290" cy="652218"/>
          </a:xfrm>
        </p:grpSpPr>
        <p:sp>
          <p:nvSpPr>
            <p:cNvPr id="72" name="순서도: 준비 71">
              <a:extLst>
                <a:ext uri="{FF2B5EF4-FFF2-40B4-BE49-F238E27FC236}">
                  <a16:creationId xmlns:a16="http://schemas.microsoft.com/office/drawing/2014/main" id="{933DECB5-CCF0-4C83-B1D8-C0700F45334A}"/>
                </a:ext>
              </a:extLst>
            </p:cNvPr>
            <p:cNvSpPr/>
            <p:nvPr/>
          </p:nvSpPr>
          <p:spPr>
            <a:xfrm rot="5400000">
              <a:off x="7457223" y="3277695"/>
              <a:ext cx="652218" cy="585187"/>
            </a:xfrm>
            <a:prstGeom prst="flowChartPreparation">
              <a:avLst/>
            </a:prstGeom>
            <a:solidFill>
              <a:schemeClr val="bg1"/>
            </a:solidFill>
            <a:ln w="3175">
              <a:solidFill>
                <a:srgbClr val="0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F536F81-700A-40EF-8C8B-3A94BACBA531}"/>
                </a:ext>
              </a:extLst>
            </p:cNvPr>
            <p:cNvSpPr txBox="1"/>
            <p:nvPr/>
          </p:nvSpPr>
          <p:spPr>
            <a:xfrm>
              <a:off x="7514842" y="3348757"/>
              <a:ext cx="58518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Pod</a:t>
              </a:r>
            </a:p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Service2</a:t>
              </a:r>
            </a:p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(1)</a:t>
              </a:r>
            </a:p>
          </p:txBody>
        </p:sp>
      </p:grp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DB53E9A0-F90A-4519-A6F0-F07C2D3C1CD9}"/>
              </a:ext>
            </a:extLst>
          </p:cNvPr>
          <p:cNvCxnSpPr>
            <a:cxnSpLocks/>
            <a:stCxn id="7" idx="3"/>
            <a:endCxn id="43" idx="1"/>
          </p:cNvCxnSpPr>
          <p:nvPr/>
        </p:nvCxnSpPr>
        <p:spPr>
          <a:xfrm flipV="1">
            <a:off x="3838560" y="3846986"/>
            <a:ext cx="1592565" cy="819583"/>
          </a:xfrm>
          <a:prstGeom prst="bentConnector3">
            <a:avLst>
              <a:gd name="adj1" fmla="val 1793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447C0BE8-D0CC-49C7-A972-96E54D5DB2A8}"/>
              </a:ext>
            </a:extLst>
          </p:cNvPr>
          <p:cNvCxnSpPr>
            <a:cxnSpLocks/>
            <a:stCxn id="7" idx="3"/>
            <a:endCxn id="53" idx="1"/>
          </p:cNvCxnSpPr>
          <p:nvPr/>
        </p:nvCxnSpPr>
        <p:spPr>
          <a:xfrm>
            <a:off x="3838560" y="4666569"/>
            <a:ext cx="1593225" cy="830942"/>
          </a:xfrm>
          <a:prstGeom prst="bentConnector3">
            <a:avLst>
              <a:gd name="adj1" fmla="val 17949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FE45682-7547-4903-AFBD-CF24E0309B98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>
            <a:off x="3838560" y="4666569"/>
            <a:ext cx="159256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5B63AF52-C4AB-4298-ADFF-97A249D850AF}"/>
              </a:ext>
            </a:extLst>
          </p:cNvPr>
          <p:cNvCxnSpPr>
            <a:cxnSpLocks/>
            <a:stCxn id="43" idx="3"/>
            <a:endCxn id="62" idx="2"/>
          </p:cNvCxnSpPr>
          <p:nvPr/>
        </p:nvCxnSpPr>
        <p:spPr>
          <a:xfrm flipV="1">
            <a:off x="6564003" y="3837593"/>
            <a:ext cx="998341" cy="939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12919C69-664C-4B6C-B346-099BDE0A3AC9}"/>
              </a:ext>
            </a:extLst>
          </p:cNvPr>
          <p:cNvCxnSpPr>
            <a:cxnSpLocks/>
            <a:stCxn id="52" idx="3"/>
            <a:endCxn id="65" idx="2"/>
          </p:cNvCxnSpPr>
          <p:nvPr/>
        </p:nvCxnSpPr>
        <p:spPr>
          <a:xfrm>
            <a:off x="6564003" y="4666569"/>
            <a:ext cx="986114" cy="36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F0099EEE-4D99-4CF3-915C-58D881243828}"/>
              </a:ext>
            </a:extLst>
          </p:cNvPr>
          <p:cNvCxnSpPr>
            <a:cxnSpLocks/>
            <a:stCxn id="53" idx="3"/>
            <a:endCxn id="72" idx="2"/>
          </p:cNvCxnSpPr>
          <p:nvPr/>
        </p:nvCxnSpPr>
        <p:spPr>
          <a:xfrm>
            <a:off x="6564663" y="5497511"/>
            <a:ext cx="971513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F6AE2B23-6A82-4A55-AD01-BBE06F7A5AA6}"/>
              </a:ext>
            </a:extLst>
          </p:cNvPr>
          <p:cNvSpPr txBox="1"/>
          <p:nvPr/>
        </p:nvSpPr>
        <p:spPr>
          <a:xfrm>
            <a:off x="4794668" y="3660601"/>
            <a:ext cx="58518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ko-KR" sz="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nginx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9CFF313-E4C4-441E-9553-4A687AEC5A86}"/>
              </a:ext>
            </a:extLst>
          </p:cNvPr>
          <p:cNvSpPr txBox="1"/>
          <p:nvPr/>
        </p:nvSpPr>
        <p:spPr>
          <a:xfrm>
            <a:off x="4310122" y="4468664"/>
            <a:ext cx="113287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foo.bar.com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/foo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2D04FAC-FA58-46E3-AF47-D7F372227130}"/>
              </a:ext>
            </a:extLst>
          </p:cNvPr>
          <p:cNvSpPr txBox="1"/>
          <p:nvPr/>
        </p:nvSpPr>
        <p:spPr>
          <a:xfrm>
            <a:off x="4334226" y="5310868"/>
            <a:ext cx="113287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foo.bar.com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/bar</a:t>
            </a: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FBDD8B87-E0FC-4740-A428-7A99E188A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122" y="4580773"/>
            <a:ext cx="175369" cy="175369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C805A858-57C6-4074-B9CD-505641F65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030" y="3769807"/>
            <a:ext cx="175369" cy="175369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E52B2ED7-D43C-4667-9404-561EBC18A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978" y="4578008"/>
            <a:ext cx="175369" cy="175369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395A4A06-6650-488B-8296-349D097DD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752" y="5409466"/>
            <a:ext cx="175369" cy="175369"/>
          </a:xfrm>
          <a:prstGeom prst="rect">
            <a:avLst/>
          </a:prstGeom>
        </p:spPr>
      </p:pic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AAB7B801-35AA-4794-ABE7-FC5A081635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474760"/>
              </p:ext>
            </p:extLst>
          </p:nvPr>
        </p:nvGraphicFramePr>
        <p:xfrm>
          <a:off x="9202723" y="519394"/>
          <a:ext cx="2931202" cy="3133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892">
                  <a:extLst>
                    <a:ext uri="{9D8B030D-6E8A-4147-A177-3AD203B41FA5}">
                      <a16:colId xmlns:a16="http://schemas.microsoft.com/office/drawing/2014/main" val="2670468418"/>
                    </a:ext>
                  </a:extLst>
                </a:gridCol>
                <a:gridCol w="629098">
                  <a:extLst>
                    <a:ext uri="{9D8B030D-6E8A-4147-A177-3AD203B41FA5}">
                      <a16:colId xmlns:a16="http://schemas.microsoft.com/office/drawing/2014/main" val="2221562890"/>
                    </a:ext>
                  </a:extLst>
                </a:gridCol>
                <a:gridCol w="2067212">
                  <a:extLst>
                    <a:ext uri="{9D8B030D-6E8A-4147-A177-3AD203B41FA5}">
                      <a16:colId xmlns:a16="http://schemas.microsoft.com/office/drawing/2014/main" val="69013095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Project name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PaaS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 포탈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9382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Networking &gt; Ingress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0707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 Definition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8267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Networking/Ingress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정의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Ingress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상세 화면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9965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35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Ingress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정보 표시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이름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Ingress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상세 정보 버튼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94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Path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정보 표시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580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Ingress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에 연결된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서비스 정보 표시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서비스 이름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서비스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Port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서비스 상세 보기 버튼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261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서비스에 연결된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파드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정보 표시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파드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이름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파드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개수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168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445742"/>
                  </a:ext>
                </a:extLst>
              </a:tr>
            </a:tbl>
          </a:graphicData>
        </a:graphic>
      </p:graphicFrame>
      <p:sp>
        <p:nvSpPr>
          <p:cNvPr id="55" name="타원 54">
            <a:extLst>
              <a:ext uri="{FF2B5EF4-FFF2-40B4-BE49-F238E27FC236}">
                <a16:creationId xmlns:a16="http://schemas.microsoft.com/office/drawing/2014/main" id="{65532AB5-1E52-44C5-A695-4AD3F3A5BBFB}"/>
              </a:ext>
            </a:extLst>
          </p:cNvPr>
          <p:cNvSpPr/>
          <p:nvPr/>
        </p:nvSpPr>
        <p:spPr>
          <a:xfrm>
            <a:off x="3409577" y="4256777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4298F99A-663F-4496-A1F0-89D6D68ED8B1}"/>
              </a:ext>
            </a:extLst>
          </p:cNvPr>
          <p:cNvSpPr/>
          <p:nvPr/>
        </p:nvSpPr>
        <p:spPr>
          <a:xfrm>
            <a:off x="4665440" y="3605973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F07B9AAB-4E38-46A1-AF9B-5CF6F7FAD7D1}"/>
              </a:ext>
            </a:extLst>
          </p:cNvPr>
          <p:cNvSpPr/>
          <p:nvPr/>
        </p:nvSpPr>
        <p:spPr>
          <a:xfrm>
            <a:off x="5756684" y="3437122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0116872-6711-4683-A15F-A2530567FCC4}"/>
              </a:ext>
            </a:extLst>
          </p:cNvPr>
          <p:cNvSpPr/>
          <p:nvPr/>
        </p:nvSpPr>
        <p:spPr>
          <a:xfrm>
            <a:off x="7565225" y="3371279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val="120363922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B971C9E5-9573-4A83-B989-079BA3F29553}"/>
              </a:ext>
            </a:extLst>
          </p:cNvPr>
          <p:cNvSpPr/>
          <p:nvPr/>
        </p:nvSpPr>
        <p:spPr>
          <a:xfrm>
            <a:off x="2150702" y="2025807"/>
            <a:ext cx="6708157" cy="452937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4EBF458-4BAE-45A2-9F11-6B9C0861C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Networking -&gt; Ingress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F3DF9C-40A5-45E9-94F1-EFC5967358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Networking &gt; Ingress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F987B8-086B-49F8-AD14-0066E9B601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Ingress</a:t>
            </a:r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AF5B3E-5B96-426E-B23C-0EDF70C4BCDF}"/>
              </a:ext>
            </a:extLst>
          </p:cNvPr>
          <p:cNvSpPr/>
          <p:nvPr/>
        </p:nvSpPr>
        <p:spPr>
          <a:xfrm>
            <a:off x="201110" y="2694242"/>
            <a:ext cx="1720735" cy="25149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8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8F2FFC6-F4DE-4C88-884C-2B0DA971941C}"/>
              </a:ext>
            </a:extLst>
          </p:cNvPr>
          <p:cNvGrpSpPr/>
          <p:nvPr/>
        </p:nvGrpSpPr>
        <p:grpSpPr>
          <a:xfrm>
            <a:off x="2369877" y="2216846"/>
            <a:ext cx="1279033" cy="222935"/>
            <a:chOff x="2313640" y="4193815"/>
            <a:chExt cx="1279033" cy="222935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92657FB-09C8-496A-8C89-AFE8A14F3749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Project-1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E2FC312-B92B-4A58-9C2F-61DCA67DE679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B42AD1D-BE9F-49FC-924E-EC3EF3FDB9A7}"/>
              </a:ext>
            </a:extLst>
          </p:cNvPr>
          <p:cNvSpPr/>
          <p:nvPr/>
        </p:nvSpPr>
        <p:spPr>
          <a:xfrm>
            <a:off x="7440075" y="2233157"/>
            <a:ext cx="1197045" cy="2188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700" dirty="0"/>
              <a:t>New Ingress</a:t>
            </a:r>
            <a:endParaRPr lang="ko-KR" altLang="en-US" sz="700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998ED21-B8A0-4FE3-9C7F-35D3911EAE6C}"/>
              </a:ext>
            </a:extLst>
          </p:cNvPr>
          <p:cNvGrpSpPr/>
          <p:nvPr/>
        </p:nvGrpSpPr>
        <p:grpSpPr>
          <a:xfrm>
            <a:off x="3678201" y="2222148"/>
            <a:ext cx="1279033" cy="222935"/>
            <a:chOff x="2313640" y="4193815"/>
            <a:chExt cx="1279033" cy="22293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4409183-AF12-4573-A294-54CEF2283B0C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Cluster-1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D922000-0C89-497B-8014-0275CB03B691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5A670B7-9B8D-43CA-84A6-12D6FD56D333}"/>
              </a:ext>
            </a:extLst>
          </p:cNvPr>
          <p:cNvGrpSpPr/>
          <p:nvPr/>
        </p:nvGrpSpPr>
        <p:grpSpPr>
          <a:xfrm>
            <a:off x="4975630" y="2216846"/>
            <a:ext cx="1279033" cy="222935"/>
            <a:chOff x="2313640" y="4193815"/>
            <a:chExt cx="1279033" cy="222935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6ED5D84-FE54-42BB-8E82-13801F3B0412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nginx</a:t>
              </a: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-ingress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1B5508B-C66D-44AA-9FD8-B42DF8474B21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71E95DA-1D2D-4213-9756-644201ABB55B}"/>
              </a:ext>
            </a:extLst>
          </p:cNvPr>
          <p:cNvGrpSpPr/>
          <p:nvPr/>
        </p:nvGrpSpPr>
        <p:grpSpPr>
          <a:xfrm>
            <a:off x="2351772" y="2743010"/>
            <a:ext cx="6287913" cy="218091"/>
            <a:chOff x="2351772" y="2743010"/>
            <a:chExt cx="6287913" cy="218091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A648BA9-A260-4F06-99FB-C3868499A944}"/>
                </a:ext>
              </a:extLst>
            </p:cNvPr>
            <p:cNvGrpSpPr/>
            <p:nvPr/>
          </p:nvGrpSpPr>
          <p:grpSpPr>
            <a:xfrm>
              <a:off x="2351772" y="2743010"/>
              <a:ext cx="6287913" cy="218091"/>
              <a:chOff x="3265029" y="3629642"/>
              <a:chExt cx="6287913" cy="218091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3927DBE9-1CBD-4999-985D-BADA6B05626C}"/>
                  </a:ext>
                </a:extLst>
              </p:cNvPr>
              <p:cNvGrpSpPr/>
              <p:nvPr/>
            </p:nvGrpSpPr>
            <p:grpSpPr>
              <a:xfrm>
                <a:off x="3283134" y="3629642"/>
                <a:ext cx="1863617" cy="216048"/>
                <a:chOff x="2261276" y="2302362"/>
                <a:chExt cx="1594653" cy="359185"/>
              </a:xfrm>
            </p:grpSpPr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A8FB36E8-E174-4F05-9797-ED7E24778B6E}"/>
                    </a:ext>
                  </a:extLst>
                </p:cNvPr>
                <p:cNvSpPr/>
                <p:nvPr/>
              </p:nvSpPr>
              <p:spPr>
                <a:xfrm>
                  <a:off x="3058121" y="2302362"/>
                  <a:ext cx="797808" cy="35918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</a:rPr>
                    <a:t>YAML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3E20953E-8FD6-406E-81AD-B1B977A5B3FB}"/>
                    </a:ext>
                  </a:extLst>
                </p:cNvPr>
                <p:cNvSpPr/>
                <p:nvPr/>
              </p:nvSpPr>
              <p:spPr>
                <a:xfrm>
                  <a:off x="2261276" y="2309602"/>
                  <a:ext cx="797808" cy="35028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b="1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Geneal</a:t>
                  </a:r>
                  <a:endParaRPr lang="ko-KR" altLang="en-US" sz="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F6A5A5E6-F81F-43BC-AB1A-A266E9B68D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5029" y="3847733"/>
                <a:ext cx="6287913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8588D0C-CCB3-418B-99F7-260734A6DFE3}"/>
                </a:ext>
              </a:extLst>
            </p:cNvPr>
            <p:cNvSpPr/>
            <p:nvPr/>
          </p:nvSpPr>
          <p:spPr>
            <a:xfrm>
              <a:off x="4228742" y="2748261"/>
              <a:ext cx="1257658" cy="20979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Relationship diagram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FE3BEB-ED20-45B8-A010-AB8105CCA524}"/>
              </a:ext>
            </a:extLst>
          </p:cNvPr>
          <p:cNvSpPr/>
          <p:nvPr/>
        </p:nvSpPr>
        <p:spPr>
          <a:xfrm>
            <a:off x="2705682" y="4488324"/>
            <a:ext cx="1132878" cy="356490"/>
          </a:xfrm>
          <a:prstGeom prst="rect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en-US" altLang="ko-KR" sz="800" dirty="0"/>
              <a:t>Ingress</a:t>
            </a:r>
          </a:p>
          <a:p>
            <a:pPr algn="ctr"/>
            <a:r>
              <a:rPr lang="en-US" altLang="ko-KR" sz="800" dirty="0" err="1"/>
              <a:t>nginx</a:t>
            </a:r>
            <a:r>
              <a:rPr lang="en-US" altLang="ko-KR" sz="800" dirty="0"/>
              <a:t>-ingress</a:t>
            </a:r>
            <a:endParaRPr lang="ko-KR" altLang="en-US" sz="8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C28B049-608D-4D83-9EAA-617CA6C1B17A}"/>
              </a:ext>
            </a:extLst>
          </p:cNvPr>
          <p:cNvSpPr/>
          <p:nvPr/>
        </p:nvSpPr>
        <p:spPr>
          <a:xfrm>
            <a:off x="5431125" y="3668741"/>
            <a:ext cx="1132878" cy="35649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en-US" altLang="ko-KR" sz="800" dirty="0"/>
              <a:t>Service</a:t>
            </a:r>
          </a:p>
          <a:p>
            <a:pPr algn="ctr"/>
            <a:r>
              <a:rPr lang="en-US" altLang="ko-KR" sz="800" dirty="0"/>
              <a:t>nginx-svc:80</a:t>
            </a:r>
            <a:endParaRPr lang="ko-KR" altLang="en-US" sz="8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5F5ED6F-D7D1-484E-8617-3E67BE19A37D}"/>
              </a:ext>
            </a:extLst>
          </p:cNvPr>
          <p:cNvSpPr/>
          <p:nvPr/>
        </p:nvSpPr>
        <p:spPr>
          <a:xfrm>
            <a:off x="5431125" y="4488324"/>
            <a:ext cx="1132878" cy="35649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en-US" altLang="ko-KR" sz="800" dirty="0"/>
              <a:t>Service</a:t>
            </a:r>
          </a:p>
          <a:p>
            <a:pPr algn="ctr"/>
            <a:r>
              <a:rPr lang="en-US" altLang="ko-KR" sz="800" dirty="0"/>
              <a:t>service1-svc:4200</a:t>
            </a:r>
            <a:endParaRPr lang="ko-KR" altLang="en-US" sz="8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FBB5867-10BC-4CAF-A04D-04924C72A026}"/>
              </a:ext>
            </a:extLst>
          </p:cNvPr>
          <p:cNvSpPr/>
          <p:nvPr/>
        </p:nvSpPr>
        <p:spPr>
          <a:xfrm>
            <a:off x="5431785" y="5319266"/>
            <a:ext cx="1132878" cy="35649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en-US" altLang="ko-KR" sz="800" dirty="0"/>
              <a:t>Service</a:t>
            </a:r>
          </a:p>
          <a:p>
            <a:pPr algn="ctr"/>
            <a:r>
              <a:rPr lang="en-US" altLang="ko-KR" sz="800" dirty="0"/>
              <a:t>service2-svc:8080</a:t>
            </a:r>
            <a:endParaRPr lang="ko-KR" altLang="en-US" sz="8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7B99DB5-43A1-4FAD-9868-A981728344F0}"/>
              </a:ext>
            </a:extLst>
          </p:cNvPr>
          <p:cNvGrpSpPr/>
          <p:nvPr/>
        </p:nvGrpSpPr>
        <p:grpSpPr>
          <a:xfrm>
            <a:off x="7562343" y="3511484"/>
            <a:ext cx="585540" cy="652218"/>
            <a:chOff x="7490738" y="3244180"/>
            <a:chExt cx="585540" cy="652218"/>
          </a:xfrm>
        </p:grpSpPr>
        <p:sp>
          <p:nvSpPr>
            <p:cNvPr id="62" name="순서도: 준비 61">
              <a:extLst>
                <a:ext uri="{FF2B5EF4-FFF2-40B4-BE49-F238E27FC236}">
                  <a16:creationId xmlns:a16="http://schemas.microsoft.com/office/drawing/2014/main" id="{FA34EAC9-8D74-4A02-8282-C5DF5C86891E}"/>
                </a:ext>
              </a:extLst>
            </p:cNvPr>
            <p:cNvSpPr/>
            <p:nvPr/>
          </p:nvSpPr>
          <p:spPr>
            <a:xfrm rot="5400000">
              <a:off x="7457223" y="3277695"/>
              <a:ext cx="652218" cy="585187"/>
            </a:xfrm>
            <a:prstGeom prst="flowChartPreparation">
              <a:avLst/>
            </a:prstGeom>
            <a:solidFill>
              <a:schemeClr val="bg1"/>
            </a:solidFill>
            <a:ln w="3175">
              <a:solidFill>
                <a:srgbClr val="0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0E049E-664D-4998-922C-166B6D9A8939}"/>
                </a:ext>
              </a:extLst>
            </p:cNvPr>
            <p:cNvSpPr txBox="1"/>
            <p:nvPr/>
          </p:nvSpPr>
          <p:spPr>
            <a:xfrm>
              <a:off x="7491092" y="3372507"/>
              <a:ext cx="58518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Pod</a:t>
              </a:r>
            </a:p>
            <a:p>
              <a:pPr algn="ctr"/>
              <a:r>
                <a:rPr lang="en-US" altLang="ko-KR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nginx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(3)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94FCDE4-F1A6-44BB-8F5E-BB1C06550754}"/>
              </a:ext>
            </a:extLst>
          </p:cNvPr>
          <p:cNvGrpSpPr/>
          <p:nvPr/>
        </p:nvGrpSpPr>
        <p:grpSpPr>
          <a:xfrm>
            <a:off x="7550116" y="4340820"/>
            <a:ext cx="597415" cy="652218"/>
            <a:chOff x="7490738" y="3244180"/>
            <a:chExt cx="597415" cy="652218"/>
          </a:xfrm>
        </p:grpSpPr>
        <p:sp>
          <p:nvSpPr>
            <p:cNvPr id="65" name="순서도: 준비 64">
              <a:extLst>
                <a:ext uri="{FF2B5EF4-FFF2-40B4-BE49-F238E27FC236}">
                  <a16:creationId xmlns:a16="http://schemas.microsoft.com/office/drawing/2014/main" id="{C0068437-5671-450F-88A1-D6914EF0482A}"/>
                </a:ext>
              </a:extLst>
            </p:cNvPr>
            <p:cNvSpPr/>
            <p:nvPr/>
          </p:nvSpPr>
          <p:spPr>
            <a:xfrm rot="5400000">
              <a:off x="7457223" y="3277695"/>
              <a:ext cx="652218" cy="585187"/>
            </a:xfrm>
            <a:prstGeom prst="flowChartPreparation">
              <a:avLst/>
            </a:prstGeom>
            <a:solidFill>
              <a:schemeClr val="bg1"/>
            </a:solidFill>
            <a:ln w="3175">
              <a:solidFill>
                <a:srgbClr val="0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E3BCBA3-F92C-4BCC-8A11-18B4EC2B8240}"/>
                </a:ext>
              </a:extLst>
            </p:cNvPr>
            <p:cNvSpPr txBox="1"/>
            <p:nvPr/>
          </p:nvSpPr>
          <p:spPr>
            <a:xfrm>
              <a:off x="7502967" y="3372507"/>
              <a:ext cx="58518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Pod</a:t>
              </a:r>
            </a:p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Service1</a:t>
              </a:r>
            </a:p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(2)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1F715F3C-17DB-44D0-8E98-CB92DEB84123}"/>
              </a:ext>
            </a:extLst>
          </p:cNvPr>
          <p:cNvGrpSpPr/>
          <p:nvPr/>
        </p:nvGrpSpPr>
        <p:grpSpPr>
          <a:xfrm>
            <a:off x="7536175" y="5171402"/>
            <a:ext cx="609290" cy="652218"/>
            <a:chOff x="7490738" y="3244180"/>
            <a:chExt cx="609290" cy="652218"/>
          </a:xfrm>
        </p:grpSpPr>
        <p:sp>
          <p:nvSpPr>
            <p:cNvPr id="72" name="순서도: 준비 71">
              <a:extLst>
                <a:ext uri="{FF2B5EF4-FFF2-40B4-BE49-F238E27FC236}">
                  <a16:creationId xmlns:a16="http://schemas.microsoft.com/office/drawing/2014/main" id="{933DECB5-CCF0-4C83-B1D8-C0700F45334A}"/>
                </a:ext>
              </a:extLst>
            </p:cNvPr>
            <p:cNvSpPr/>
            <p:nvPr/>
          </p:nvSpPr>
          <p:spPr>
            <a:xfrm rot="5400000">
              <a:off x="7457223" y="3277695"/>
              <a:ext cx="652218" cy="585187"/>
            </a:xfrm>
            <a:prstGeom prst="flowChartPreparation">
              <a:avLst/>
            </a:prstGeom>
            <a:solidFill>
              <a:schemeClr val="bg1"/>
            </a:solidFill>
            <a:ln w="3175">
              <a:solidFill>
                <a:srgbClr val="0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F536F81-700A-40EF-8C8B-3A94BACBA531}"/>
                </a:ext>
              </a:extLst>
            </p:cNvPr>
            <p:cNvSpPr txBox="1"/>
            <p:nvPr/>
          </p:nvSpPr>
          <p:spPr>
            <a:xfrm>
              <a:off x="7514842" y="3348757"/>
              <a:ext cx="58518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Pod</a:t>
              </a:r>
            </a:p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Service2</a:t>
              </a:r>
            </a:p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(1)</a:t>
              </a:r>
            </a:p>
          </p:txBody>
        </p:sp>
      </p:grp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DB53E9A0-F90A-4519-A6F0-F07C2D3C1CD9}"/>
              </a:ext>
            </a:extLst>
          </p:cNvPr>
          <p:cNvCxnSpPr>
            <a:cxnSpLocks/>
            <a:stCxn id="7" idx="3"/>
            <a:endCxn id="43" idx="1"/>
          </p:cNvCxnSpPr>
          <p:nvPr/>
        </p:nvCxnSpPr>
        <p:spPr>
          <a:xfrm flipV="1">
            <a:off x="3838560" y="3846986"/>
            <a:ext cx="1592565" cy="819583"/>
          </a:xfrm>
          <a:prstGeom prst="bentConnector3">
            <a:avLst>
              <a:gd name="adj1" fmla="val 1793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447C0BE8-D0CC-49C7-A972-96E54D5DB2A8}"/>
              </a:ext>
            </a:extLst>
          </p:cNvPr>
          <p:cNvCxnSpPr>
            <a:cxnSpLocks/>
            <a:stCxn id="7" idx="3"/>
            <a:endCxn id="53" idx="1"/>
          </p:cNvCxnSpPr>
          <p:nvPr/>
        </p:nvCxnSpPr>
        <p:spPr>
          <a:xfrm>
            <a:off x="3838560" y="4666569"/>
            <a:ext cx="1593225" cy="830942"/>
          </a:xfrm>
          <a:prstGeom prst="bentConnector3">
            <a:avLst>
              <a:gd name="adj1" fmla="val 17949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FE45682-7547-4903-AFBD-CF24E0309B98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>
            <a:off x="3838560" y="4666569"/>
            <a:ext cx="159256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5B63AF52-C4AB-4298-ADFF-97A249D850AF}"/>
              </a:ext>
            </a:extLst>
          </p:cNvPr>
          <p:cNvCxnSpPr>
            <a:cxnSpLocks/>
            <a:stCxn id="43" idx="3"/>
            <a:endCxn id="62" idx="2"/>
          </p:cNvCxnSpPr>
          <p:nvPr/>
        </p:nvCxnSpPr>
        <p:spPr>
          <a:xfrm flipV="1">
            <a:off x="6564003" y="3837593"/>
            <a:ext cx="998341" cy="939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12919C69-664C-4B6C-B346-099BDE0A3AC9}"/>
              </a:ext>
            </a:extLst>
          </p:cNvPr>
          <p:cNvCxnSpPr>
            <a:cxnSpLocks/>
            <a:stCxn id="52" idx="3"/>
            <a:endCxn id="65" idx="2"/>
          </p:cNvCxnSpPr>
          <p:nvPr/>
        </p:nvCxnSpPr>
        <p:spPr>
          <a:xfrm>
            <a:off x="6564003" y="4666569"/>
            <a:ext cx="986114" cy="36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F0099EEE-4D99-4CF3-915C-58D881243828}"/>
              </a:ext>
            </a:extLst>
          </p:cNvPr>
          <p:cNvCxnSpPr>
            <a:cxnSpLocks/>
            <a:stCxn id="53" idx="3"/>
            <a:endCxn id="72" idx="2"/>
          </p:cNvCxnSpPr>
          <p:nvPr/>
        </p:nvCxnSpPr>
        <p:spPr>
          <a:xfrm>
            <a:off x="6564663" y="5497511"/>
            <a:ext cx="971513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F6AE2B23-6A82-4A55-AD01-BBE06F7A5AA6}"/>
              </a:ext>
            </a:extLst>
          </p:cNvPr>
          <p:cNvSpPr txBox="1"/>
          <p:nvPr/>
        </p:nvSpPr>
        <p:spPr>
          <a:xfrm>
            <a:off x="4794668" y="3660601"/>
            <a:ext cx="58518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ko-KR" sz="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nginx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9CFF313-E4C4-441E-9553-4A687AEC5A86}"/>
              </a:ext>
            </a:extLst>
          </p:cNvPr>
          <p:cNvSpPr txBox="1"/>
          <p:nvPr/>
        </p:nvSpPr>
        <p:spPr>
          <a:xfrm>
            <a:off x="4310122" y="4468664"/>
            <a:ext cx="113287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foo.bar.com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/foo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2D04FAC-FA58-46E3-AF47-D7F372227130}"/>
              </a:ext>
            </a:extLst>
          </p:cNvPr>
          <p:cNvSpPr txBox="1"/>
          <p:nvPr/>
        </p:nvSpPr>
        <p:spPr>
          <a:xfrm>
            <a:off x="4334226" y="5310868"/>
            <a:ext cx="113287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foo.bar.com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/bar</a:t>
            </a: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FBDD8B87-E0FC-4740-A428-7A99E188A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122" y="4580773"/>
            <a:ext cx="175369" cy="175369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C805A858-57C6-4074-B9CD-505641F65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030" y="3769807"/>
            <a:ext cx="175369" cy="175369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E52B2ED7-D43C-4667-9404-561EBC18A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978" y="4578008"/>
            <a:ext cx="175369" cy="175369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395A4A06-6650-488B-8296-349D097DD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752" y="5409466"/>
            <a:ext cx="175369" cy="175369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E52FB24C-46F2-436A-807E-6AC1E6B47E93}"/>
              </a:ext>
            </a:extLst>
          </p:cNvPr>
          <p:cNvGrpSpPr/>
          <p:nvPr/>
        </p:nvGrpSpPr>
        <p:grpSpPr>
          <a:xfrm>
            <a:off x="3700570" y="4741926"/>
            <a:ext cx="2140538" cy="796864"/>
            <a:chOff x="8258456" y="5020770"/>
            <a:chExt cx="2140538" cy="796864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621660F8-4FD6-42E7-8DEC-FA67B24F413D}"/>
                </a:ext>
              </a:extLst>
            </p:cNvPr>
            <p:cNvSpPr/>
            <p:nvPr/>
          </p:nvSpPr>
          <p:spPr>
            <a:xfrm>
              <a:off x="8258457" y="5020770"/>
              <a:ext cx="1782841" cy="796864"/>
            </a:xfrm>
            <a:prstGeom prst="rect">
              <a:avLst/>
            </a:prstGeom>
            <a:solidFill>
              <a:srgbClr val="FFC000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7333B8B-7F59-4019-8A44-7DCB5D4DAAF9}"/>
                </a:ext>
              </a:extLst>
            </p:cNvPr>
            <p:cNvSpPr/>
            <p:nvPr/>
          </p:nvSpPr>
          <p:spPr>
            <a:xfrm>
              <a:off x="8258456" y="5074172"/>
              <a:ext cx="2136031" cy="25740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100" u="sng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http://10.107.63.1</a:t>
              </a:r>
              <a:endParaRPr lang="ko-KR" altLang="en-US" sz="1100" i="1" u="sng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66B994F-6853-43A2-8FFB-064B2D671936}"/>
                </a:ext>
              </a:extLst>
            </p:cNvPr>
            <p:cNvSpPr/>
            <p:nvPr/>
          </p:nvSpPr>
          <p:spPr>
            <a:xfrm>
              <a:off x="8258456" y="5296003"/>
              <a:ext cx="2136031" cy="25740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100" u="sng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http://10.107.63.2</a:t>
              </a:r>
              <a:endParaRPr lang="ko-KR" altLang="en-US" sz="1100" i="1" u="sng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59BAB77-8E33-443A-8495-BEED1E9BCC51}"/>
                </a:ext>
              </a:extLst>
            </p:cNvPr>
            <p:cNvSpPr/>
            <p:nvPr/>
          </p:nvSpPr>
          <p:spPr>
            <a:xfrm>
              <a:off x="8262963" y="5512725"/>
              <a:ext cx="2136031" cy="25740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100" u="sng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http://10.107.63.3</a:t>
              </a:r>
              <a:endParaRPr lang="ko-KR" altLang="en-US" sz="1100" i="1" u="sng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B8F382FC-08CD-48D6-B8BD-A39B7CDEE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691" y="5124512"/>
              <a:ext cx="184358" cy="184358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98041E2-2C22-4E9F-9C18-E07341850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691" y="5349296"/>
              <a:ext cx="184358" cy="184358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39EBC073-C99F-40A3-AE21-3D854FFCE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691" y="5571777"/>
              <a:ext cx="184358" cy="184358"/>
            </a:xfrm>
            <a:prstGeom prst="rect">
              <a:avLst/>
            </a:prstGeom>
          </p:spPr>
        </p:pic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2C1DF12B-7860-475D-AF3C-7FF01D46770A}"/>
              </a:ext>
            </a:extLst>
          </p:cNvPr>
          <p:cNvGrpSpPr/>
          <p:nvPr/>
        </p:nvGrpSpPr>
        <p:grpSpPr>
          <a:xfrm>
            <a:off x="6432764" y="4729517"/>
            <a:ext cx="2136031" cy="340935"/>
            <a:chOff x="9131340" y="4967224"/>
            <a:chExt cx="2136031" cy="340935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4963156-C4B1-4BFA-8398-6C63EE849F2D}"/>
                </a:ext>
              </a:extLst>
            </p:cNvPr>
            <p:cNvSpPr/>
            <p:nvPr/>
          </p:nvSpPr>
          <p:spPr>
            <a:xfrm>
              <a:off x="9131341" y="4967224"/>
              <a:ext cx="2043340" cy="340935"/>
            </a:xfrm>
            <a:prstGeom prst="rect">
              <a:avLst/>
            </a:prstGeom>
            <a:solidFill>
              <a:srgbClr val="FFC000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9EFF2B81-9318-4A80-B189-A5903E0EDEC3}"/>
                </a:ext>
              </a:extLst>
            </p:cNvPr>
            <p:cNvSpPr/>
            <p:nvPr/>
          </p:nvSpPr>
          <p:spPr>
            <a:xfrm>
              <a:off x="9131340" y="5020626"/>
              <a:ext cx="2136031" cy="25740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100" u="sng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http://foobar.com/foo</a:t>
              </a:r>
              <a:endParaRPr lang="ko-KR" altLang="en-US" sz="1100" i="1" u="sng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846569E7-250D-4C65-9CAE-BB3A08B0C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7831" y="5070966"/>
              <a:ext cx="184358" cy="184358"/>
            </a:xfrm>
            <a:prstGeom prst="rect">
              <a:avLst/>
            </a:prstGeom>
          </p:spPr>
        </p:pic>
      </p:grpSp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F15372FB-9D33-4D44-AF34-DC39FA8F51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504756"/>
              </p:ext>
            </p:extLst>
          </p:nvPr>
        </p:nvGraphicFramePr>
        <p:xfrm>
          <a:off x="9202723" y="519394"/>
          <a:ext cx="2931202" cy="2889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892">
                  <a:extLst>
                    <a:ext uri="{9D8B030D-6E8A-4147-A177-3AD203B41FA5}">
                      <a16:colId xmlns:a16="http://schemas.microsoft.com/office/drawing/2014/main" val="2670468418"/>
                    </a:ext>
                  </a:extLst>
                </a:gridCol>
                <a:gridCol w="629098">
                  <a:extLst>
                    <a:ext uri="{9D8B030D-6E8A-4147-A177-3AD203B41FA5}">
                      <a16:colId xmlns:a16="http://schemas.microsoft.com/office/drawing/2014/main" val="2221562890"/>
                    </a:ext>
                  </a:extLst>
                </a:gridCol>
                <a:gridCol w="2067212">
                  <a:extLst>
                    <a:ext uri="{9D8B030D-6E8A-4147-A177-3AD203B41FA5}">
                      <a16:colId xmlns:a16="http://schemas.microsoft.com/office/drawing/2014/main" val="69013095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Project name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PaaS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 포탈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9382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Networking &gt; Ingress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0707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 Definition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8267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Networking/Ingress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정의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Ingress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상세 화면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9965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35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Ingress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상세 보기 버튼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 Ingress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상세 보기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tooltip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띄우기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94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Ingress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상세보기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tooltip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Ingress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URL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리스트 표기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URL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복사하기 버튼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580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Service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상세 보기 버튼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Service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상세보기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tooltip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띄우기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261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Service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상세보기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tooltip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Ingress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에 선언된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host, path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정보로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URL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리스트 표기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URL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복사하기 버튼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168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445742"/>
                  </a:ext>
                </a:extLst>
              </a:tr>
            </a:tbl>
          </a:graphicData>
        </a:graphic>
      </p:graphicFrame>
      <p:sp>
        <p:nvSpPr>
          <p:cNvPr id="82" name="타원 81">
            <a:extLst>
              <a:ext uri="{FF2B5EF4-FFF2-40B4-BE49-F238E27FC236}">
                <a16:creationId xmlns:a16="http://schemas.microsoft.com/office/drawing/2014/main" id="{1FB741DE-7A3C-4381-8F2E-F78A8E097715}"/>
              </a:ext>
            </a:extLst>
          </p:cNvPr>
          <p:cNvSpPr/>
          <p:nvPr/>
        </p:nvSpPr>
        <p:spPr>
          <a:xfrm>
            <a:off x="3694166" y="4401255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01761038-6DDF-49D8-87A7-4AFA5E5411B7}"/>
              </a:ext>
            </a:extLst>
          </p:cNvPr>
          <p:cNvSpPr/>
          <p:nvPr/>
        </p:nvSpPr>
        <p:spPr>
          <a:xfrm>
            <a:off x="4418564" y="4615971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34FD8CB1-1EE5-4A70-B30D-D3237949E237}"/>
              </a:ext>
            </a:extLst>
          </p:cNvPr>
          <p:cNvSpPr/>
          <p:nvPr/>
        </p:nvSpPr>
        <p:spPr>
          <a:xfrm>
            <a:off x="6430659" y="4499091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6B86EEFF-26E3-43FD-BA1B-46E173CC0B27}"/>
              </a:ext>
            </a:extLst>
          </p:cNvPr>
          <p:cNvSpPr/>
          <p:nvPr/>
        </p:nvSpPr>
        <p:spPr>
          <a:xfrm>
            <a:off x="8215563" y="4578929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val="202175814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BF458-4BAE-45A2-9F11-6B9C0861C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Networking -&gt; Ingress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976754-FF66-4A34-A63B-19E06E5317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Networking &gt; Ingress &gt; New Ingress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7FDE07-17C5-400D-A150-5B6C610961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New Ingress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7A000A-DAEA-4CA9-AA1A-472E41E43FB5}"/>
              </a:ext>
            </a:extLst>
          </p:cNvPr>
          <p:cNvSpPr/>
          <p:nvPr/>
        </p:nvSpPr>
        <p:spPr>
          <a:xfrm>
            <a:off x="2150702" y="2025807"/>
            <a:ext cx="6708157" cy="39938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AF5B3E-5B96-426E-B23C-0EDF70C4BCDF}"/>
              </a:ext>
            </a:extLst>
          </p:cNvPr>
          <p:cNvSpPr/>
          <p:nvPr/>
        </p:nvSpPr>
        <p:spPr>
          <a:xfrm>
            <a:off x="201110" y="2716278"/>
            <a:ext cx="1720735" cy="25149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80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F79D6D4-FC78-41B8-BE00-5F74987E35ED}"/>
              </a:ext>
            </a:extLst>
          </p:cNvPr>
          <p:cNvGrpSpPr/>
          <p:nvPr/>
        </p:nvGrpSpPr>
        <p:grpSpPr>
          <a:xfrm>
            <a:off x="2369877" y="2216846"/>
            <a:ext cx="1279033" cy="222935"/>
            <a:chOff x="2313640" y="4193815"/>
            <a:chExt cx="1279033" cy="22293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BD7648F-D763-4C69-B113-A3C90C9963B4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Project-1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B830D44-9C6C-4B8F-8A01-C61DD2300FC2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CA2876A-2B5E-4721-9B4E-22FE167B890B}"/>
              </a:ext>
            </a:extLst>
          </p:cNvPr>
          <p:cNvGrpSpPr/>
          <p:nvPr/>
        </p:nvGrpSpPr>
        <p:grpSpPr>
          <a:xfrm>
            <a:off x="3678201" y="2222148"/>
            <a:ext cx="1279033" cy="222935"/>
            <a:chOff x="2313640" y="4193815"/>
            <a:chExt cx="1279033" cy="22293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A30AE8B-32ED-466F-8547-2B1B372332AC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Cluster-1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0E08728-B5E5-4C5E-B9F7-A170F04408CE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ACA20C9-E483-4925-B824-ABB297D40072}"/>
              </a:ext>
            </a:extLst>
          </p:cNvPr>
          <p:cNvSpPr/>
          <p:nvPr/>
        </p:nvSpPr>
        <p:spPr>
          <a:xfrm>
            <a:off x="2150702" y="2561833"/>
            <a:ext cx="6708157" cy="39938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82F0BF-EA81-4530-9E86-A8EFE4871F26}"/>
              </a:ext>
            </a:extLst>
          </p:cNvPr>
          <p:cNvGrpSpPr/>
          <p:nvPr/>
        </p:nvGrpSpPr>
        <p:grpSpPr>
          <a:xfrm>
            <a:off x="2351772" y="2743198"/>
            <a:ext cx="6287913" cy="218760"/>
            <a:chOff x="3265029" y="3629830"/>
            <a:chExt cx="6287913" cy="218760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2BA835D-5D4F-45B7-BA7A-B3DE3AAD64A7}"/>
                </a:ext>
              </a:extLst>
            </p:cNvPr>
            <p:cNvGrpSpPr/>
            <p:nvPr/>
          </p:nvGrpSpPr>
          <p:grpSpPr>
            <a:xfrm>
              <a:off x="3283134" y="3629830"/>
              <a:ext cx="1863617" cy="218760"/>
              <a:chOff x="2261276" y="2302678"/>
              <a:chExt cx="1594653" cy="363694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DC1B5CB2-4C63-419A-B7C1-8BCF51A71341}"/>
                  </a:ext>
                </a:extLst>
              </p:cNvPr>
              <p:cNvSpPr/>
              <p:nvPr/>
            </p:nvSpPr>
            <p:spPr>
              <a:xfrm>
                <a:off x="3058121" y="2307187"/>
                <a:ext cx="797808" cy="35918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YAML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C892E70E-C8A2-480F-A90B-DF35AF19BDE0}"/>
                  </a:ext>
                </a:extLst>
              </p:cNvPr>
              <p:cNvSpPr/>
              <p:nvPr/>
            </p:nvSpPr>
            <p:spPr>
              <a:xfrm>
                <a:off x="2261276" y="2302678"/>
                <a:ext cx="797808" cy="36202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Geneal</a:t>
                </a:r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BEE686A-9B1F-40AD-9790-0BD0A3D64AB0}"/>
                </a:ext>
              </a:extLst>
            </p:cNvPr>
            <p:cNvCxnSpPr>
              <a:cxnSpLocks/>
            </p:cNvCxnSpPr>
            <p:nvPr/>
          </p:nvCxnSpPr>
          <p:spPr>
            <a:xfrm>
              <a:off x="3265029" y="3847733"/>
              <a:ext cx="628791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3C48D04-9FD3-41AC-9870-8C1D44CF4980}"/>
              </a:ext>
            </a:extLst>
          </p:cNvPr>
          <p:cNvGrpSpPr/>
          <p:nvPr/>
        </p:nvGrpSpPr>
        <p:grpSpPr>
          <a:xfrm>
            <a:off x="2349512" y="3137308"/>
            <a:ext cx="6290174" cy="257409"/>
            <a:chOff x="2320561" y="4264863"/>
            <a:chExt cx="5201072" cy="25740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662AD85-7532-4639-921E-EF6FC2457ECE}"/>
                </a:ext>
              </a:extLst>
            </p:cNvPr>
            <p:cNvSpPr txBox="1"/>
            <p:nvPr/>
          </p:nvSpPr>
          <p:spPr>
            <a:xfrm>
              <a:off x="2320561" y="4295661"/>
              <a:ext cx="298697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Name</a:t>
              </a:r>
              <a:endParaRPr lang="ko-KR" altLang="en-US" sz="800" b="1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0A867A-CC1D-486E-92F6-8F0C5972C64B}"/>
                </a:ext>
              </a:extLst>
            </p:cNvPr>
            <p:cNvSpPr/>
            <p:nvPr/>
          </p:nvSpPr>
          <p:spPr>
            <a:xfrm>
              <a:off x="3244958" y="4264863"/>
              <a:ext cx="4276675" cy="257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nginx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-deployment</a:t>
              </a:r>
              <a:endParaRPr lang="ko-KR" altLang="en-US" sz="8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4140908-6578-4047-87B7-16C8BACDC4D2}"/>
              </a:ext>
            </a:extLst>
          </p:cNvPr>
          <p:cNvGrpSpPr/>
          <p:nvPr/>
        </p:nvGrpSpPr>
        <p:grpSpPr>
          <a:xfrm>
            <a:off x="2349511" y="3486787"/>
            <a:ext cx="6290174" cy="257409"/>
            <a:chOff x="2320561" y="4264863"/>
            <a:chExt cx="5201072" cy="25740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401D771-FA62-43A9-B569-9200041C67EE}"/>
                </a:ext>
              </a:extLst>
            </p:cNvPr>
            <p:cNvSpPr txBox="1"/>
            <p:nvPr/>
          </p:nvSpPr>
          <p:spPr>
            <a:xfrm>
              <a:off x="2320561" y="4295661"/>
              <a:ext cx="525350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Namespace</a:t>
              </a:r>
              <a:endParaRPr lang="ko-KR" altLang="en-US" sz="800" b="1" dirty="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97B2E32-BF0A-44B1-BD90-F625AD109511}"/>
                </a:ext>
              </a:extLst>
            </p:cNvPr>
            <p:cNvSpPr/>
            <p:nvPr/>
          </p:nvSpPr>
          <p:spPr>
            <a:xfrm>
              <a:off x="3244958" y="4264863"/>
              <a:ext cx="4276675" cy="257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default</a:t>
              </a:r>
              <a:endParaRPr lang="ko-KR" altLang="en-US" sz="8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C1312FF-1B36-40E4-9571-14174224BD36}"/>
              </a:ext>
            </a:extLst>
          </p:cNvPr>
          <p:cNvSpPr/>
          <p:nvPr/>
        </p:nvSpPr>
        <p:spPr>
          <a:xfrm>
            <a:off x="8354005" y="3509997"/>
            <a:ext cx="35196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▼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6CD6D90-20F4-4BE3-9881-12BB0FA7AA12}"/>
              </a:ext>
            </a:extLst>
          </p:cNvPr>
          <p:cNvSpPr txBox="1"/>
          <p:nvPr/>
        </p:nvSpPr>
        <p:spPr>
          <a:xfrm>
            <a:off x="2358154" y="4535487"/>
            <a:ext cx="335596" cy="19581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800" b="1" dirty="0"/>
              <a:t>Rules</a:t>
            </a:r>
            <a:endParaRPr lang="ko-KR" altLang="en-US" sz="800" b="1" dirty="0"/>
          </a:p>
        </p:txBody>
      </p: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BCF5ADE7-DA9D-4418-BA27-4744D2B30B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570758"/>
              </p:ext>
            </p:extLst>
          </p:nvPr>
        </p:nvGraphicFramePr>
        <p:xfrm>
          <a:off x="2369876" y="4827150"/>
          <a:ext cx="6267244" cy="11833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7416">
                  <a:extLst>
                    <a:ext uri="{9D8B030D-6E8A-4147-A177-3AD203B41FA5}">
                      <a16:colId xmlns:a16="http://schemas.microsoft.com/office/drawing/2014/main" val="2933535574"/>
                    </a:ext>
                  </a:extLst>
                </a:gridCol>
                <a:gridCol w="1008185">
                  <a:extLst>
                    <a:ext uri="{9D8B030D-6E8A-4147-A177-3AD203B41FA5}">
                      <a16:colId xmlns:a16="http://schemas.microsoft.com/office/drawing/2014/main" val="133050842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546740543"/>
                    </a:ext>
                  </a:extLst>
                </a:gridCol>
                <a:gridCol w="926123">
                  <a:extLst>
                    <a:ext uri="{9D8B030D-6E8A-4147-A177-3AD203B41FA5}">
                      <a16:colId xmlns:a16="http://schemas.microsoft.com/office/drawing/2014/main" val="3287352688"/>
                    </a:ext>
                  </a:extLst>
                </a:gridCol>
                <a:gridCol w="1078523">
                  <a:extLst>
                    <a:ext uri="{9D8B030D-6E8A-4147-A177-3AD203B41FA5}">
                      <a16:colId xmlns:a16="http://schemas.microsoft.com/office/drawing/2014/main" val="1032426189"/>
                    </a:ext>
                  </a:extLst>
                </a:gridCol>
                <a:gridCol w="691662">
                  <a:extLst>
                    <a:ext uri="{9D8B030D-6E8A-4147-A177-3AD203B41FA5}">
                      <a16:colId xmlns:a16="http://schemas.microsoft.com/office/drawing/2014/main" val="1814543006"/>
                    </a:ext>
                  </a:extLst>
                </a:gridCol>
                <a:gridCol w="770935">
                  <a:extLst>
                    <a:ext uri="{9D8B030D-6E8A-4147-A177-3AD203B41FA5}">
                      <a16:colId xmlns:a16="http://schemas.microsoft.com/office/drawing/2014/main" val="1860341244"/>
                    </a:ext>
                  </a:extLst>
                </a:gridCol>
              </a:tblGrid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Host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Protocol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Path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Path Type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Service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Port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Action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02643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-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http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/</a:t>
                      </a:r>
                      <a:r>
                        <a:rPr lang="en-US" altLang="ko-KR" sz="8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nginx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Prefix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nginx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80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93917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foo.bar.com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http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/foo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Prefix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service1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4200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56162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foo.bar.com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http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/bar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Prefix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service2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8080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9499718"/>
                  </a:ext>
                </a:extLst>
              </a:tr>
            </a:tbl>
          </a:graphicData>
        </a:graphic>
      </p:graphicFrame>
      <p:grpSp>
        <p:nvGrpSpPr>
          <p:cNvPr id="74" name="그룹 73">
            <a:extLst>
              <a:ext uri="{FF2B5EF4-FFF2-40B4-BE49-F238E27FC236}">
                <a16:creationId xmlns:a16="http://schemas.microsoft.com/office/drawing/2014/main" id="{EEABBBCC-6991-49FB-8293-3875DB64BF48}"/>
              </a:ext>
            </a:extLst>
          </p:cNvPr>
          <p:cNvGrpSpPr/>
          <p:nvPr/>
        </p:nvGrpSpPr>
        <p:grpSpPr>
          <a:xfrm>
            <a:off x="8064950" y="5189870"/>
            <a:ext cx="387011" cy="166801"/>
            <a:chOff x="7537253" y="4038760"/>
            <a:chExt cx="387011" cy="166801"/>
          </a:xfrm>
        </p:grpSpPr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E9FA5F81-E1CD-4295-B043-2A1967059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1563" y="4038760"/>
              <a:ext cx="162701" cy="163302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856302DC-E8B9-48FD-B196-83A789478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7253" y="4042259"/>
              <a:ext cx="162701" cy="163302"/>
            </a:xfrm>
            <a:prstGeom prst="rect">
              <a:avLst/>
            </a:prstGeom>
          </p:spPr>
        </p:pic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DBFC45D-2DE8-4783-AB89-38E75F1683D4}"/>
              </a:ext>
            </a:extLst>
          </p:cNvPr>
          <p:cNvGrpSpPr/>
          <p:nvPr/>
        </p:nvGrpSpPr>
        <p:grpSpPr>
          <a:xfrm>
            <a:off x="8064950" y="5469922"/>
            <a:ext cx="387011" cy="166801"/>
            <a:chOff x="7537253" y="4038760"/>
            <a:chExt cx="387011" cy="166801"/>
          </a:xfrm>
        </p:grpSpPr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5841DDAE-3D5E-4239-AFE8-296CB9F54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1563" y="4038760"/>
              <a:ext cx="162701" cy="163302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601DE940-0BB3-4760-BBD4-5A14D01AE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7253" y="4042259"/>
              <a:ext cx="162701" cy="163302"/>
            </a:xfrm>
            <a:prstGeom prst="rect">
              <a:avLst/>
            </a:prstGeom>
          </p:spPr>
        </p:pic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C763E5A1-84D0-40F3-9539-6E1B2F55346F}"/>
              </a:ext>
            </a:extLst>
          </p:cNvPr>
          <p:cNvGrpSpPr/>
          <p:nvPr/>
        </p:nvGrpSpPr>
        <p:grpSpPr>
          <a:xfrm>
            <a:off x="8064950" y="5772896"/>
            <a:ext cx="387011" cy="166801"/>
            <a:chOff x="7537253" y="4038760"/>
            <a:chExt cx="387011" cy="166801"/>
          </a:xfrm>
        </p:grpSpPr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61C4F394-823E-4D1F-A02E-ABE15E3FA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1563" y="4038760"/>
              <a:ext cx="162701" cy="163302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E71DD66C-FEB3-4115-92E4-1E252E97F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7253" y="4042259"/>
              <a:ext cx="162701" cy="163302"/>
            </a:xfrm>
            <a:prstGeom prst="rect">
              <a:avLst/>
            </a:prstGeom>
          </p:spPr>
        </p:pic>
      </p:grp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9EA3343-7980-47FF-BC5C-6F8745F8E18F}"/>
              </a:ext>
            </a:extLst>
          </p:cNvPr>
          <p:cNvSpPr/>
          <p:nvPr/>
        </p:nvSpPr>
        <p:spPr>
          <a:xfrm>
            <a:off x="7889631" y="4543611"/>
            <a:ext cx="747112" cy="2117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700" dirty="0"/>
              <a:t>New Rule</a:t>
            </a:r>
            <a:endParaRPr lang="ko-KR" altLang="en-US" sz="700" dirty="0"/>
          </a:p>
        </p:txBody>
      </p:sp>
      <p:sp>
        <p:nvSpPr>
          <p:cNvPr id="89" name="사각형: 둥근 모서리 34">
            <a:extLst>
              <a:ext uri="{FF2B5EF4-FFF2-40B4-BE49-F238E27FC236}">
                <a16:creationId xmlns:a16="http://schemas.microsoft.com/office/drawing/2014/main" id="{42CC5645-643D-4159-A557-9F36ABED1F2B}"/>
              </a:ext>
            </a:extLst>
          </p:cNvPr>
          <p:cNvSpPr/>
          <p:nvPr/>
        </p:nvSpPr>
        <p:spPr>
          <a:xfrm>
            <a:off x="8247757" y="6108702"/>
            <a:ext cx="527485" cy="259292"/>
          </a:xfrm>
          <a:prstGeom prst="roundRect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Create</a:t>
            </a:r>
            <a:endParaRPr lang="ko-KR" altLang="en-US" sz="700" b="1" dirty="0"/>
          </a:p>
        </p:txBody>
      </p:sp>
      <p:sp>
        <p:nvSpPr>
          <p:cNvPr id="90" name="사각형: 둥근 모서리 35">
            <a:extLst>
              <a:ext uri="{FF2B5EF4-FFF2-40B4-BE49-F238E27FC236}">
                <a16:creationId xmlns:a16="http://schemas.microsoft.com/office/drawing/2014/main" id="{07F29A4D-1824-4840-8453-1D5D4E6B30A0}"/>
              </a:ext>
            </a:extLst>
          </p:cNvPr>
          <p:cNvSpPr/>
          <p:nvPr/>
        </p:nvSpPr>
        <p:spPr>
          <a:xfrm>
            <a:off x="7680170" y="6107791"/>
            <a:ext cx="503338" cy="25929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Cancel</a:t>
            </a:r>
            <a:endParaRPr lang="ko-KR" altLang="en-US" sz="700" b="1" dirty="0"/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0D69B329-4327-4FB0-849A-7539DD231F12}"/>
              </a:ext>
            </a:extLst>
          </p:cNvPr>
          <p:cNvGrpSpPr/>
          <p:nvPr/>
        </p:nvGrpSpPr>
        <p:grpSpPr>
          <a:xfrm>
            <a:off x="2346945" y="3826828"/>
            <a:ext cx="6290174" cy="257409"/>
            <a:chOff x="2320561" y="4264863"/>
            <a:chExt cx="5201072" cy="257409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25DDF1D0-0940-4055-82A3-51E9AF44AF8D}"/>
                </a:ext>
              </a:extLst>
            </p:cNvPr>
            <p:cNvSpPr txBox="1"/>
            <p:nvPr/>
          </p:nvSpPr>
          <p:spPr>
            <a:xfrm>
              <a:off x="2320561" y="4295661"/>
              <a:ext cx="584994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Ingress Class</a:t>
              </a:r>
              <a:endParaRPr lang="ko-KR" altLang="en-US" sz="800" b="1" dirty="0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736747E2-6FCA-46C8-9E6F-4B2709192772}"/>
                </a:ext>
              </a:extLst>
            </p:cNvPr>
            <p:cNvSpPr/>
            <p:nvPr/>
          </p:nvSpPr>
          <p:spPr>
            <a:xfrm>
              <a:off x="3244958" y="4264863"/>
              <a:ext cx="4276675" cy="257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default</a:t>
              </a:r>
              <a:endParaRPr lang="ko-KR" altLang="en-US" sz="8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7489016-EAE0-43C6-9206-8A23B867AEAD}"/>
              </a:ext>
            </a:extLst>
          </p:cNvPr>
          <p:cNvSpPr/>
          <p:nvPr/>
        </p:nvSpPr>
        <p:spPr>
          <a:xfrm>
            <a:off x="8358084" y="3860466"/>
            <a:ext cx="35196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▼</a:t>
            </a: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EEC0CCEB-D818-43ED-AF56-458FA14A47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667405"/>
              </p:ext>
            </p:extLst>
          </p:nvPr>
        </p:nvGraphicFramePr>
        <p:xfrm>
          <a:off x="9202723" y="519394"/>
          <a:ext cx="2931202" cy="395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892">
                  <a:extLst>
                    <a:ext uri="{9D8B030D-6E8A-4147-A177-3AD203B41FA5}">
                      <a16:colId xmlns:a16="http://schemas.microsoft.com/office/drawing/2014/main" val="2670468418"/>
                    </a:ext>
                  </a:extLst>
                </a:gridCol>
                <a:gridCol w="629098">
                  <a:extLst>
                    <a:ext uri="{9D8B030D-6E8A-4147-A177-3AD203B41FA5}">
                      <a16:colId xmlns:a16="http://schemas.microsoft.com/office/drawing/2014/main" val="2221562890"/>
                    </a:ext>
                  </a:extLst>
                </a:gridCol>
                <a:gridCol w="2067212">
                  <a:extLst>
                    <a:ext uri="{9D8B030D-6E8A-4147-A177-3AD203B41FA5}">
                      <a16:colId xmlns:a16="http://schemas.microsoft.com/office/drawing/2014/main" val="69013095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Project name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PaaS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 포탈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9382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Networking &gt; New Ingress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0707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 Definition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8267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Networking/Ingress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정의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New Ingress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상세 화면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9965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35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이름 입력 박스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94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Namespace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 박스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서버로 부터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Namespace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리스트를 받아 구성한다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252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Ingress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Class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선택 박스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서버로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부터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Ingress Class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리스트를 받아 구성한다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29528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Rules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New Rule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을 통해 생성 되는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Rule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정보를 테이블로 표기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개의 항목이 넘어가면 </a:t>
                      </a:r>
                      <a:r>
                        <a:rPr lang="ko-KR" altLang="en-US" sz="800" b="0" i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페이징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처리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4538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New Rule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New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Rule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입력 창 띄우기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580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Action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Edit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 Rule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를 수정할 수 있는 입력 창 띄우기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Delete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버튼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 Rule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261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Cancel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취소 여부 문의 후 이전 화면이로 이동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168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8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Create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Ingress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생성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API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호출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445742"/>
                  </a:ext>
                </a:extLst>
              </a:tr>
            </a:tbl>
          </a:graphicData>
        </a:graphic>
      </p:graphicFrame>
      <p:sp>
        <p:nvSpPr>
          <p:cNvPr id="50" name="타원 49">
            <a:extLst>
              <a:ext uri="{FF2B5EF4-FFF2-40B4-BE49-F238E27FC236}">
                <a16:creationId xmlns:a16="http://schemas.microsoft.com/office/drawing/2014/main" id="{29C945EF-2E08-4F7C-AFC3-9CAB1FA9D05C}"/>
              </a:ext>
            </a:extLst>
          </p:cNvPr>
          <p:cNvSpPr/>
          <p:nvPr/>
        </p:nvSpPr>
        <p:spPr>
          <a:xfrm>
            <a:off x="2115326" y="3154388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4199391-A217-45A8-A28A-FF94491A5C92}"/>
              </a:ext>
            </a:extLst>
          </p:cNvPr>
          <p:cNvSpPr/>
          <p:nvPr/>
        </p:nvSpPr>
        <p:spPr>
          <a:xfrm>
            <a:off x="2109138" y="3503955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C0EF41D-CEB8-475D-BAD1-E78D1078F106}"/>
              </a:ext>
            </a:extLst>
          </p:cNvPr>
          <p:cNvSpPr/>
          <p:nvPr/>
        </p:nvSpPr>
        <p:spPr>
          <a:xfrm>
            <a:off x="2108029" y="3845448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DC6CBB1-89C5-4DED-852D-1C732CA093E4}"/>
              </a:ext>
            </a:extLst>
          </p:cNvPr>
          <p:cNvSpPr/>
          <p:nvPr/>
        </p:nvSpPr>
        <p:spPr>
          <a:xfrm>
            <a:off x="2105198" y="4558778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4B7A5126-2B43-4C2B-948D-A906DC9FEAA6}"/>
              </a:ext>
            </a:extLst>
          </p:cNvPr>
          <p:cNvSpPr/>
          <p:nvPr/>
        </p:nvSpPr>
        <p:spPr>
          <a:xfrm>
            <a:off x="7658012" y="4411964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5</a:t>
            </a:r>
            <a:endParaRPr lang="ko-KR" altLang="en-US" sz="700" b="1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7074F747-64E5-4746-AB56-8893DF87CC4F}"/>
              </a:ext>
            </a:extLst>
          </p:cNvPr>
          <p:cNvSpPr/>
          <p:nvPr/>
        </p:nvSpPr>
        <p:spPr>
          <a:xfrm>
            <a:off x="8414178" y="4922036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6</a:t>
            </a:r>
            <a:endParaRPr lang="ko-KR" altLang="en-US" sz="700" b="1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A6DF965-3D87-48A1-8944-9408C4D230B4}"/>
              </a:ext>
            </a:extLst>
          </p:cNvPr>
          <p:cNvSpPr/>
          <p:nvPr/>
        </p:nvSpPr>
        <p:spPr>
          <a:xfrm>
            <a:off x="7619848" y="6011446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2699F2B3-E6D4-445D-B801-AC98B5F42492}"/>
              </a:ext>
            </a:extLst>
          </p:cNvPr>
          <p:cNvSpPr/>
          <p:nvPr/>
        </p:nvSpPr>
        <p:spPr>
          <a:xfrm>
            <a:off x="8230551" y="6007391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val="239733773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BF458-4BAE-45A2-9F11-6B9C0861C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Networking -&gt; Ingress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976754-FF66-4A34-A63B-19E06E5317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Networking &gt; Ingress &gt; New Ingress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7FDE07-17C5-400D-A150-5B6C610961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New Ingress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7A000A-DAEA-4CA9-AA1A-472E41E43FB5}"/>
              </a:ext>
            </a:extLst>
          </p:cNvPr>
          <p:cNvSpPr/>
          <p:nvPr/>
        </p:nvSpPr>
        <p:spPr>
          <a:xfrm>
            <a:off x="2150702" y="2025807"/>
            <a:ext cx="6708157" cy="39938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AF5B3E-5B96-426E-B23C-0EDF70C4BCDF}"/>
              </a:ext>
            </a:extLst>
          </p:cNvPr>
          <p:cNvSpPr/>
          <p:nvPr/>
        </p:nvSpPr>
        <p:spPr>
          <a:xfrm>
            <a:off x="201110" y="2716278"/>
            <a:ext cx="1720735" cy="25149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80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F79D6D4-FC78-41B8-BE00-5F74987E35ED}"/>
              </a:ext>
            </a:extLst>
          </p:cNvPr>
          <p:cNvGrpSpPr/>
          <p:nvPr/>
        </p:nvGrpSpPr>
        <p:grpSpPr>
          <a:xfrm>
            <a:off x="2369877" y="2216846"/>
            <a:ext cx="1279033" cy="222935"/>
            <a:chOff x="2313640" y="4193815"/>
            <a:chExt cx="1279033" cy="22293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BD7648F-D763-4C69-B113-A3C90C9963B4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Project-1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B830D44-9C6C-4B8F-8A01-C61DD2300FC2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CA2876A-2B5E-4721-9B4E-22FE167B890B}"/>
              </a:ext>
            </a:extLst>
          </p:cNvPr>
          <p:cNvGrpSpPr/>
          <p:nvPr/>
        </p:nvGrpSpPr>
        <p:grpSpPr>
          <a:xfrm>
            <a:off x="3678201" y="2222148"/>
            <a:ext cx="1279033" cy="222935"/>
            <a:chOff x="2313640" y="4193815"/>
            <a:chExt cx="1279033" cy="22293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A30AE8B-32ED-466F-8547-2B1B372332AC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Cluster-1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0E08728-B5E5-4C5E-B9F7-A170F04408CE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ACA20C9-E483-4925-B824-ABB297D40072}"/>
              </a:ext>
            </a:extLst>
          </p:cNvPr>
          <p:cNvSpPr/>
          <p:nvPr/>
        </p:nvSpPr>
        <p:spPr>
          <a:xfrm>
            <a:off x="2150702" y="2561833"/>
            <a:ext cx="6708157" cy="39938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82F0BF-EA81-4530-9E86-A8EFE4871F26}"/>
              </a:ext>
            </a:extLst>
          </p:cNvPr>
          <p:cNvGrpSpPr/>
          <p:nvPr/>
        </p:nvGrpSpPr>
        <p:grpSpPr>
          <a:xfrm>
            <a:off x="2351772" y="2743198"/>
            <a:ext cx="6287913" cy="218760"/>
            <a:chOff x="3265029" y="3629830"/>
            <a:chExt cx="6287913" cy="218760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2BA835D-5D4F-45B7-BA7A-B3DE3AAD64A7}"/>
                </a:ext>
              </a:extLst>
            </p:cNvPr>
            <p:cNvGrpSpPr/>
            <p:nvPr/>
          </p:nvGrpSpPr>
          <p:grpSpPr>
            <a:xfrm>
              <a:off x="3283134" y="3629830"/>
              <a:ext cx="1863617" cy="218760"/>
              <a:chOff x="2261276" y="2302678"/>
              <a:chExt cx="1594653" cy="363694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DC1B5CB2-4C63-419A-B7C1-8BCF51A71341}"/>
                  </a:ext>
                </a:extLst>
              </p:cNvPr>
              <p:cNvSpPr/>
              <p:nvPr/>
            </p:nvSpPr>
            <p:spPr>
              <a:xfrm>
                <a:off x="3058121" y="2307187"/>
                <a:ext cx="797808" cy="35918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YAML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C892E70E-C8A2-480F-A90B-DF35AF19BDE0}"/>
                  </a:ext>
                </a:extLst>
              </p:cNvPr>
              <p:cNvSpPr/>
              <p:nvPr/>
            </p:nvSpPr>
            <p:spPr>
              <a:xfrm>
                <a:off x="2261276" y="2302678"/>
                <a:ext cx="797808" cy="36202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Geneal</a:t>
                </a:r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BEE686A-9B1F-40AD-9790-0BD0A3D64AB0}"/>
                </a:ext>
              </a:extLst>
            </p:cNvPr>
            <p:cNvCxnSpPr>
              <a:cxnSpLocks/>
            </p:cNvCxnSpPr>
            <p:nvPr/>
          </p:nvCxnSpPr>
          <p:spPr>
            <a:xfrm>
              <a:off x="3265029" y="3847733"/>
              <a:ext cx="628791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3C48D04-9FD3-41AC-9870-8C1D44CF4980}"/>
              </a:ext>
            </a:extLst>
          </p:cNvPr>
          <p:cNvGrpSpPr/>
          <p:nvPr/>
        </p:nvGrpSpPr>
        <p:grpSpPr>
          <a:xfrm>
            <a:off x="2349512" y="3137308"/>
            <a:ext cx="6290174" cy="257409"/>
            <a:chOff x="2320561" y="4264863"/>
            <a:chExt cx="5201072" cy="25740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662AD85-7532-4639-921E-EF6FC2457ECE}"/>
                </a:ext>
              </a:extLst>
            </p:cNvPr>
            <p:cNvSpPr txBox="1"/>
            <p:nvPr/>
          </p:nvSpPr>
          <p:spPr>
            <a:xfrm>
              <a:off x="2320561" y="4295661"/>
              <a:ext cx="298697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Name</a:t>
              </a:r>
              <a:endParaRPr lang="ko-KR" altLang="en-US" sz="800" b="1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0A867A-CC1D-486E-92F6-8F0C5972C64B}"/>
                </a:ext>
              </a:extLst>
            </p:cNvPr>
            <p:cNvSpPr/>
            <p:nvPr/>
          </p:nvSpPr>
          <p:spPr>
            <a:xfrm>
              <a:off x="3244958" y="4264863"/>
              <a:ext cx="4276675" cy="257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nginx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-deployment</a:t>
              </a:r>
              <a:endParaRPr lang="ko-KR" altLang="en-US" sz="8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4140908-6578-4047-87B7-16C8BACDC4D2}"/>
              </a:ext>
            </a:extLst>
          </p:cNvPr>
          <p:cNvGrpSpPr/>
          <p:nvPr/>
        </p:nvGrpSpPr>
        <p:grpSpPr>
          <a:xfrm>
            <a:off x="2349511" y="3486787"/>
            <a:ext cx="6290174" cy="257409"/>
            <a:chOff x="2320561" y="4264863"/>
            <a:chExt cx="5201072" cy="25740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401D771-FA62-43A9-B569-9200041C67EE}"/>
                </a:ext>
              </a:extLst>
            </p:cNvPr>
            <p:cNvSpPr txBox="1"/>
            <p:nvPr/>
          </p:nvSpPr>
          <p:spPr>
            <a:xfrm>
              <a:off x="2320561" y="4295661"/>
              <a:ext cx="525350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Namespace</a:t>
              </a:r>
              <a:endParaRPr lang="ko-KR" altLang="en-US" sz="800" b="1" dirty="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97B2E32-BF0A-44B1-BD90-F625AD109511}"/>
                </a:ext>
              </a:extLst>
            </p:cNvPr>
            <p:cNvSpPr/>
            <p:nvPr/>
          </p:nvSpPr>
          <p:spPr>
            <a:xfrm>
              <a:off x="3244958" y="4264863"/>
              <a:ext cx="4276675" cy="257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default</a:t>
              </a:r>
              <a:endParaRPr lang="ko-KR" altLang="en-US" sz="8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C1312FF-1B36-40E4-9571-14174224BD36}"/>
              </a:ext>
            </a:extLst>
          </p:cNvPr>
          <p:cNvSpPr/>
          <p:nvPr/>
        </p:nvSpPr>
        <p:spPr>
          <a:xfrm>
            <a:off x="8354005" y="3509997"/>
            <a:ext cx="35196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▼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6CD6D90-20F4-4BE3-9881-12BB0FA7AA12}"/>
              </a:ext>
            </a:extLst>
          </p:cNvPr>
          <p:cNvSpPr txBox="1"/>
          <p:nvPr/>
        </p:nvSpPr>
        <p:spPr>
          <a:xfrm>
            <a:off x="2358154" y="4535487"/>
            <a:ext cx="335596" cy="19581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800" b="1" dirty="0"/>
              <a:t>Rules</a:t>
            </a:r>
            <a:endParaRPr lang="ko-KR" altLang="en-US" sz="800" b="1" dirty="0"/>
          </a:p>
        </p:txBody>
      </p: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BCF5ADE7-DA9D-4418-BA27-4744D2B30B02}"/>
              </a:ext>
            </a:extLst>
          </p:cNvPr>
          <p:cNvGraphicFramePr>
            <a:graphicFrameLocks noGrp="1"/>
          </p:cNvGraphicFramePr>
          <p:nvPr/>
        </p:nvGraphicFramePr>
        <p:xfrm>
          <a:off x="2369876" y="4827150"/>
          <a:ext cx="6267244" cy="11833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7416">
                  <a:extLst>
                    <a:ext uri="{9D8B030D-6E8A-4147-A177-3AD203B41FA5}">
                      <a16:colId xmlns:a16="http://schemas.microsoft.com/office/drawing/2014/main" val="2933535574"/>
                    </a:ext>
                  </a:extLst>
                </a:gridCol>
                <a:gridCol w="1008185">
                  <a:extLst>
                    <a:ext uri="{9D8B030D-6E8A-4147-A177-3AD203B41FA5}">
                      <a16:colId xmlns:a16="http://schemas.microsoft.com/office/drawing/2014/main" val="133050842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546740543"/>
                    </a:ext>
                  </a:extLst>
                </a:gridCol>
                <a:gridCol w="926123">
                  <a:extLst>
                    <a:ext uri="{9D8B030D-6E8A-4147-A177-3AD203B41FA5}">
                      <a16:colId xmlns:a16="http://schemas.microsoft.com/office/drawing/2014/main" val="3287352688"/>
                    </a:ext>
                  </a:extLst>
                </a:gridCol>
                <a:gridCol w="1078523">
                  <a:extLst>
                    <a:ext uri="{9D8B030D-6E8A-4147-A177-3AD203B41FA5}">
                      <a16:colId xmlns:a16="http://schemas.microsoft.com/office/drawing/2014/main" val="1032426189"/>
                    </a:ext>
                  </a:extLst>
                </a:gridCol>
                <a:gridCol w="691662">
                  <a:extLst>
                    <a:ext uri="{9D8B030D-6E8A-4147-A177-3AD203B41FA5}">
                      <a16:colId xmlns:a16="http://schemas.microsoft.com/office/drawing/2014/main" val="1814543006"/>
                    </a:ext>
                  </a:extLst>
                </a:gridCol>
                <a:gridCol w="770935">
                  <a:extLst>
                    <a:ext uri="{9D8B030D-6E8A-4147-A177-3AD203B41FA5}">
                      <a16:colId xmlns:a16="http://schemas.microsoft.com/office/drawing/2014/main" val="1860341244"/>
                    </a:ext>
                  </a:extLst>
                </a:gridCol>
              </a:tblGrid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Host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Protocol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Path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Path Type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Service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Port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Action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02643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-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http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/</a:t>
                      </a:r>
                      <a:r>
                        <a:rPr lang="en-US" altLang="ko-KR" sz="8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nginx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Prefix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nginx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80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93917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foo.bar.com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http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/foo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Prefix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service1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4200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56162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foo.bar.com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http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/bar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Prefix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service2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8080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9499718"/>
                  </a:ext>
                </a:extLst>
              </a:tr>
            </a:tbl>
          </a:graphicData>
        </a:graphic>
      </p:graphicFrame>
      <p:grpSp>
        <p:nvGrpSpPr>
          <p:cNvPr id="74" name="그룹 73">
            <a:extLst>
              <a:ext uri="{FF2B5EF4-FFF2-40B4-BE49-F238E27FC236}">
                <a16:creationId xmlns:a16="http://schemas.microsoft.com/office/drawing/2014/main" id="{EEABBBCC-6991-49FB-8293-3875DB64BF48}"/>
              </a:ext>
            </a:extLst>
          </p:cNvPr>
          <p:cNvGrpSpPr/>
          <p:nvPr/>
        </p:nvGrpSpPr>
        <p:grpSpPr>
          <a:xfrm>
            <a:off x="8064950" y="5189870"/>
            <a:ext cx="387011" cy="166801"/>
            <a:chOff x="7537253" y="4038760"/>
            <a:chExt cx="387011" cy="166801"/>
          </a:xfrm>
        </p:grpSpPr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E9FA5F81-E1CD-4295-B043-2A1967059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1563" y="4038760"/>
              <a:ext cx="162701" cy="163302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856302DC-E8B9-48FD-B196-83A789478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7253" y="4042259"/>
              <a:ext cx="162701" cy="163302"/>
            </a:xfrm>
            <a:prstGeom prst="rect">
              <a:avLst/>
            </a:prstGeom>
          </p:spPr>
        </p:pic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DBFC45D-2DE8-4783-AB89-38E75F1683D4}"/>
              </a:ext>
            </a:extLst>
          </p:cNvPr>
          <p:cNvGrpSpPr/>
          <p:nvPr/>
        </p:nvGrpSpPr>
        <p:grpSpPr>
          <a:xfrm>
            <a:off x="8064950" y="5469922"/>
            <a:ext cx="387011" cy="166801"/>
            <a:chOff x="7537253" y="4038760"/>
            <a:chExt cx="387011" cy="166801"/>
          </a:xfrm>
        </p:grpSpPr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5841DDAE-3D5E-4239-AFE8-296CB9F54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1563" y="4038760"/>
              <a:ext cx="162701" cy="163302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601DE940-0BB3-4760-BBD4-5A14D01AE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7253" y="4042259"/>
              <a:ext cx="162701" cy="163302"/>
            </a:xfrm>
            <a:prstGeom prst="rect">
              <a:avLst/>
            </a:prstGeom>
          </p:spPr>
        </p:pic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C763E5A1-84D0-40F3-9539-6E1B2F55346F}"/>
              </a:ext>
            </a:extLst>
          </p:cNvPr>
          <p:cNvGrpSpPr/>
          <p:nvPr/>
        </p:nvGrpSpPr>
        <p:grpSpPr>
          <a:xfrm>
            <a:off x="8064950" y="5772896"/>
            <a:ext cx="387011" cy="166801"/>
            <a:chOff x="7537253" y="4038760"/>
            <a:chExt cx="387011" cy="166801"/>
          </a:xfrm>
        </p:grpSpPr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61C4F394-823E-4D1F-A02E-ABE15E3FA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1563" y="4038760"/>
              <a:ext cx="162701" cy="163302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E71DD66C-FEB3-4115-92E4-1E252E97F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7253" y="4042259"/>
              <a:ext cx="162701" cy="163302"/>
            </a:xfrm>
            <a:prstGeom prst="rect">
              <a:avLst/>
            </a:prstGeom>
          </p:spPr>
        </p:pic>
      </p:grp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9EA3343-7980-47FF-BC5C-6F8745F8E18F}"/>
              </a:ext>
            </a:extLst>
          </p:cNvPr>
          <p:cNvSpPr/>
          <p:nvPr/>
        </p:nvSpPr>
        <p:spPr>
          <a:xfrm>
            <a:off x="7889631" y="4543611"/>
            <a:ext cx="747112" cy="2117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700" dirty="0"/>
              <a:t>New Rule</a:t>
            </a:r>
            <a:endParaRPr lang="ko-KR" altLang="en-US" sz="700" dirty="0"/>
          </a:p>
        </p:txBody>
      </p:sp>
      <p:sp>
        <p:nvSpPr>
          <p:cNvPr id="89" name="사각형: 둥근 모서리 34">
            <a:extLst>
              <a:ext uri="{FF2B5EF4-FFF2-40B4-BE49-F238E27FC236}">
                <a16:creationId xmlns:a16="http://schemas.microsoft.com/office/drawing/2014/main" id="{42CC5645-643D-4159-A557-9F36ABED1F2B}"/>
              </a:ext>
            </a:extLst>
          </p:cNvPr>
          <p:cNvSpPr/>
          <p:nvPr/>
        </p:nvSpPr>
        <p:spPr>
          <a:xfrm>
            <a:off x="8247757" y="6108702"/>
            <a:ext cx="527485" cy="259292"/>
          </a:xfrm>
          <a:prstGeom prst="roundRect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Create</a:t>
            </a:r>
            <a:endParaRPr lang="ko-KR" altLang="en-US" sz="700" b="1" dirty="0"/>
          </a:p>
        </p:txBody>
      </p:sp>
      <p:sp>
        <p:nvSpPr>
          <p:cNvPr id="90" name="사각형: 둥근 모서리 35">
            <a:extLst>
              <a:ext uri="{FF2B5EF4-FFF2-40B4-BE49-F238E27FC236}">
                <a16:creationId xmlns:a16="http://schemas.microsoft.com/office/drawing/2014/main" id="{07F29A4D-1824-4840-8453-1D5D4E6B30A0}"/>
              </a:ext>
            </a:extLst>
          </p:cNvPr>
          <p:cNvSpPr/>
          <p:nvPr/>
        </p:nvSpPr>
        <p:spPr>
          <a:xfrm>
            <a:off x="7680170" y="6107791"/>
            <a:ext cx="503338" cy="25929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Cancel</a:t>
            </a:r>
            <a:endParaRPr lang="ko-KR" altLang="en-US" sz="700" b="1" dirty="0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3AD5A4D7-7DAE-4E5C-9D41-67F082D6AE9B}"/>
              </a:ext>
            </a:extLst>
          </p:cNvPr>
          <p:cNvSpPr/>
          <p:nvPr/>
        </p:nvSpPr>
        <p:spPr>
          <a:xfrm>
            <a:off x="4593316" y="4281264"/>
            <a:ext cx="171427" cy="17142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0D69B329-4327-4FB0-849A-7539DD231F12}"/>
              </a:ext>
            </a:extLst>
          </p:cNvPr>
          <p:cNvGrpSpPr/>
          <p:nvPr/>
        </p:nvGrpSpPr>
        <p:grpSpPr>
          <a:xfrm>
            <a:off x="2346945" y="3826828"/>
            <a:ext cx="6290174" cy="257409"/>
            <a:chOff x="2320561" y="4264863"/>
            <a:chExt cx="5201072" cy="257409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25DDF1D0-0940-4055-82A3-51E9AF44AF8D}"/>
                </a:ext>
              </a:extLst>
            </p:cNvPr>
            <p:cNvSpPr txBox="1"/>
            <p:nvPr/>
          </p:nvSpPr>
          <p:spPr>
            <a:xfrm>
              <a:off x="2320561" y="4295661"/>
              <a:ext cx="584994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Ingress Class</a:t>
              </a:r>
              <a:endParaRPr lang="ko-KR" altLang="en-US" sz="800" b="1" dirty="0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736747E2-6FCA-46C8-9E6F-4B2709192772}"/>
                </a:ext>
              </a:extLst>
            </p:cNvPr>
            <p:cNvSpPr/>
            <p:nvPr/>
          </p:nvSpPr>
          <p:spPr>
            <a:xfrm>
              <a:off x="3244958" y="4264863"/>
              <a:ext cx="4276675" cy="257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default</a:t>
              </a:r>
              <a:endParaRPr lang="ko-KR" altLang="en-US" sz="8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7489016-EAE0-43C6-9206-8A23B867AEAD}"/>
              </a:ext>
            </a:extLst>
          </p:cNvPr>
          <p:cNvSpPr/>
          <p:nvPr/>
        </p:nvSpPr>
        <p:spPr>
          <a:xfrm>
            <a:off x="8358084" y="3860466"/>
            <a:ext cx="35196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▼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D2EE2A3-5C51-47CF-8763-E0F9220905B5}"/>
              </a:ext>
            </a:extLst>
          </p:cNvPr>
          <p:cNvGrpSpPr/>
          <p:nvPr/>
        </p:nvGrpSpPr>
        <p:grpSpPr>
          <a:xfrm>
            <a:off x="3919876" y="2722423"/>
            <a:ext cx="2792086" cy="3414017"/>
            <a:chOff x="3919876" y="2722423"/>
            <a:chExt cx="2792086" cy="3414017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5C99D199-13E5-498B-91DE-691206E7C9F5}"/>
                </a:ext>
              </a:extLst>
            </p:cNvPr>
            <p:cNvGrpSpPr/>
            <p:nvPr/>
          </p:nvGrpSpPr>
          <p:grpSpPr>
            <a:xfrm>
              <a:off x="3919876" y="2722423"/>
              <a:ext cx="2792086" cy="3414017"/>
              <a:chOff x="9478830" y="3312053"/>
              <a:chExt cx="2792086" cy="3414017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D43FD0BB-75BF-43D5-A2F3-CD20CC86F7A2}"/>
                  </a:ext>
                </a:extLst>
              </p:cNvPr>
              <p:cNvSpPr/>
              <p:nvPr/>
            </p:nvSpPr>
            <p:spPr>
              <a:xfrm>
                <a:off x="9478830" y="4324016"/>
                <a:ext cx="1053984" cy="29039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node: node1</a:t>
                </a:r>
                <a:endPara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2D54399B-46AA-4A33-B50E-0765B73863CE}"/>
                  </a:ext>
                </a:extLst>
              </p:cNvPr>
              <p:cNvSpPr/>
              <p:nvPr/>
            </p:nvSpPr>
            <p:spPr>
              <a:xfrm>
                <a:off x="10252980" y="4387697"/>
                <a:ext cx="171427" cy="17142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</a:rPr>
                  <a:t>X</a:t>
                </a:r>
                <a:endParaRPr lang="ko-KR" altLang="en-US" sz="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9DFD641-1568-4983-8296-CED2AB1DC2B0}"/>
                  </a:ext>
                </a:extLst>
              </p:cNvPr>
              <p:cNvSpPr/>
              <p:nvPr/>
            </p:nvSpPr>
            <p:spPr>
              <a:xfrm>
                <a:off x="9483969" y="3312053"/>
                <a:ext cx="2786947" cy="341401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44000" rtlCol="0" anchor="t"/>
              <a:lstStyle/>
              <a:p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93AC1979-4088-4E76-9BA6-BE5D49515856}"/>
                  </a:ext>
                </a:extLst>
              </p:cNvPr>
              <p:cNvGrpSpPr/>
              <p:nvPr/>
            </p:nvGrpSpPr>
            <p:grpSpPr>
              <a:xfrm>
                <a:off x="9545124" y="3846735"/>
                <a:ext cx="2585678" cy="257409"/>
                <a:chOff x="2320561" y="4234218"/>
                <a:chExt cx="1856882" cy="257409"/>
              </a:xfrm>
            </p:grpSpPr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ACD707C9-B095-45EB-8104-C7C9CC969541}"/>
                    </a:ext>
                  </a:extLst>
                </p:cNvPr>
                <p:cNvSpPr txBox="1"/>
                <p:nvPr/>
              </p:nvSpPr>
              <p:spPr>
                <a:xfrm>
                  <a:off x="2320561" y="4295661"/>
                  <a:ext cx="250981" cy="195814"/>
                </a:xfrm>
                <a:prstGeom prst="rect">
                  <a:avLst/>
                </a:prstGeom>
                <a:noFill/>
              </p:spPr>
              <p:txBody>
                <a:bodyPr wrap="none" lIns="36000" tIns="36000" rIns="36000" bIns="36000" rtlCol="0">
                  <a:spAutoFit/>
                </a:bodyPr>
                <a:lstStyle/>
                <a:p>
                  <a:r>
                    <a:rPr lang="en-US" altLang="ko-KR" sz="800" b="1" dirty="0"/>
                    <a:t>Host</a:t>
                  </a:r>
                  <a:endParaRPr lang="ko-KR" altLang="en-US" sz="800" b="1" dirty="0"/>
                </a:p>
              </p:txBody>
            </p:sp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8FE6BA02-7906-4F59-82B8-C59A93AAFEC5}"/>
                    </a:ext>
                  </a:extLst>
                </p:cNvPr>
                <p:cNvSpPr/>
                <p:nvPr/>
              </p:nvSpPr>
              <p:spPr>
                <a:xfrm>
                  <a:off x="2840989" y="4234218"/>
                  <a:ext cx="1336454" cy="25740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-</a:t>
                  </a:r>
                  <a:endParaRPr lang="ko-KR" altLang="en-US" sz="8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095A3A07-DFB1-4523-A99C-9C7AE4E13C34}"/>
                  </a:ext>
                </a:extLst>
              </p:cNvPr>
              <p:cNvGrpSpPr/>
              <p:nvPr/>
            </p:nvGrpSpPr>
            <p:grpSpPr>
              <a:xfrm>
                <a:off x="9545124" y="4187620"/>
                <a:ext cx="2585678" cy="257409"/>
                <a:chOff x="2320561" y="4234218"/>
                <a:chExt cx="1856882" cy="257409"/>
              </a:xfrm>
            </p:grpSpPr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1D54533-F849-4EAB-93A1-3408A1B2EE53}"/>
                    </a:ext>
                  </a:extLst>
                </p:cNvPr>
                <p:cNvSpPr txBox="1"/>
                <p:nvPr/>
              </p:nvSpPr>
              <p:spPr>
                <a:xfrm>
                  <a:off x="2320561" y="4295661"/>
                  <a:ext cx="349216" cy="195814"/>
                </a:xfrm>
                <a:prstGeom prst="rect">
                  <a:avLst/>
                </a:prstGeom>
                <a:noFill/>
              </p:spPr>
              <p:txBody>
                <a:bodyPr wrap="none" lIns="36000" tIns="36000" rIns="36000" bIns="36000" rtlCol="0">
                  <a:spAutoFit/>
                </a:bodyPr>
                <a:lstStyle/>
                <a:p>
                  <a:r>
                    <a:rPr lang="en-US" altLang="ko-KR" sz="800" b="1" dirty="0"/>
                    <a:t>Protocol</a:t>
                  </a:r>
                  <a:endParaRPr lang="ko-KR" altLang="en-US" sz="800" b="1" dirty="0"/>
                </a:p>
              </p:txBody>
            </p:sp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E3A85F41-7315-45F5-891D-9883861BFE54}"/>
                    </a:ext>
                  </a:extLst>
                </p:cNvPr>
                <p:cNvSpPr/>
                <p:nvPr/>
              </p:nvSpPr>
              <p:spPr>
                <a:xfrm>
                  <a:off x="2840989" y="4234218"/>
                  <a:ext cx="1336454" cy="25740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http</a:t>
                  </a:r>
                  <a:endParaRPr lang="ko-KR" alt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BCF2CF54-5D00-4A82-82C1-807740DDE5C0}"/>
                  </a:ext>
                </a:extLst>
              </p:cNvPr>
              <p:cNvGrpSpPr/>
              <p:nvPr/>
            </p:nvGrpSpPr>
            <p:grpSpPr>
              <a:xfrm>
                <a:off x="9540656" y="4898698"/>
                <a:ext cx="2585678" cy="257409"/>
                <a:chOff x="2320561" y="4628854"/>
                <a:chExt cx="1856882" cy="257409"/>
              </a:xfrm>
            </p:grpSpPr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8A7C9C99-21E7-40E7-87F3-6C6C68D753BD}"/>
                    </a:ext>
                  </a:extLst>
                </p:cNvPr>
                <p:cNvSpPr txBox="1"/>
                <p:nvPr/>
              </p:nvSpPr>
              <p:spPr>
                <a:xfrm>
                  <a:off x="2320561" y="4651797"/>
                  <a:ext cx="211075" cy="195814"/>
                </a:xfrm>
                <a:prstGeom prst="rect">
                  <a:avLst/>
                </a:prstGeom>
                <a:noFill/>
              </p:spPr>
              <p:txBody>
                <a:bodyPr wrap="none" lIns="36000" tIns="36000" rIns="36000" bIns="36000" rtlCol="0">
                  <a:spAutoFit/>
                </a:bodyPr>
                <a:lstStyle/>
                <a:p>
                  <a:r>
                    <a:rPr lang="en-US" altLang="ko-KR" sz="800" b="1" dirty="0"/>
                    <a:t>Path</a:t>
                  </a:r>
                  <a:endParaRPr lang="ko-KR" altLang="en-US" sz="800" b="1" dirty="0"/>
                </a:p>
              </p:txBody>
            </p:sp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480398DC-0A15-4056-9877-9057C5A225E8}"/>
                    </a:ext>
                  </a:extLst>
                </p:cNvPr>
                <p:cNvSpPr/>
                <p:nvPr/>
              </p:nvSpPr>
              <p:spPr>
                <a:xfrm>
                  <a:off x="2841234" y="4628854"/>
                  <a:ext cx="1336209" cy="25740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/</a:t>
                  </a:r>
                  <a:r>
                    <a:rPr lang="en-US" altLang="ko-KR" sz="8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nginx</a:t>
                  </a:r>
                  <a:endParaRPr lang="ko-KR" alt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0901E2A8-597E-48EE-9B72-4982CF9B864B}"/>
                  </a:ext>
                </a:extLst>
              </p:cNvPr>
              <p:cNvGrpSpPr/>
              <p:nvPr/>
            </p:nvGrpSpPr>
            <p:grpSpPr>
              <a:xfrm>
                <a:off x="9556350" y="5226127"/>
                <a:ext cx="2585678" cy="257409"/>
                <a:chOff x="2320561" y="4628854"/>
                <a:chExt cx="1856882" cy="257409"/>
              </a:xfrm>
            </p:grpSpPr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294051C-9B5B-4BB7-97D3-AAE0A9FDF869}"/>
                    </a:ext>
                  </a:extLst>
                </p:cNvPr>
                <p:cNvSpPr txBox="1"/>
                <p:nvPr/>
              </p:nvSpPr>
              <p:spPr>
                <a:xfrm>
                  <a:off x="2320561" y="4690297"/>
                  <a:ext cx="405625" cy="195814"/>
                </a:xfrm>
                <a:prstGeom prst="rect">
                  <a:avLst/>
                </a:prstGeom>
                <a:noFill/>
              </p:spPr>
              <p:txBody>
                <a:bodyPr wrap="none" lIns="36000" tIns="36000" rIns="36000" bIns="36000" rtlCol="0">
                  <a:spAutoFit/>
                </a:bodyPr>
                <a:lstStyle/>
                <a:p>
                  <a:r>
                    <a:rPr lang="en-US" altLang="ko-KR" sz="800" b="1" dirty="0"/>
                    <a:t>Path Type</a:t>
                  </a:r>
                  <a:endParaRPr lang="ko-KR" altLang="en-US" sz="800" b="1" dirty="0"/>
                </a:p>
              </p:txBody>
            </p:sp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286FF2B0-72F3-4DB1-B7FF-A9D1521DB661}"/>
                    </a:ext>
                  </a:extLst>
                </p:cNvPr>
                <p:cNvSpPr/>
                <p:nvPr/>
              </p:nvSpPr>
              <p:spPr>
                <a:xfrm>
                  <a:off x="2829964" y="4628854"/>
                  <a:ext cx="1347479" cy="25740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Prefix</a:t>
                  </a:r>
                  <a:endParaRPr lang="ko-KR" alt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889EF9D3-0EFC-4D12-87D0-269406BABDDC}"/>
                  </a:ext>
                </a:extLst>
              </p:cNvPr>
              <p:cNvSpPr/>
              <p:nvPr/>
            </p:nvSpPr>
            <p:spPr>
              <a:xfrm>
                <a:off x="11847555" y="4213734"/>
                <a:ext cx="351967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</a:rPr>
                  <a:t>▼</a:t>
                </a:r>
              </a:p>
            </p:txBody>
          </p: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A7490FBB-32F6-4987-8E96-8930E9CC95F1}"/>
                  </a:ext>
                </a:extLst>
              </p:cNvPr>
              <p:cNvGrpSpPr/>
              <p:nvPr/>
            </p:nvGrpSpPr>
            <p:grpSpPr>
              <a:xfrm>
                <a:off x="9556350" y="5579816"/>
                <a:ext cx="2585678" cy="257409"/>
                <a:chOff x="2320561" y="4628854"/>
                <a:chExt cx="1856882" cy="257409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531981A4-E893-4738-96F3-7B08219233CB}"/>
                    </a:ext>
                  </a:extLst>
                </p:cNvPr>
                <p:cNvSpPr txBox="1"/>
                <p:nvPr/>
              </p:nvSpPr>
              <p:spPr>
                <a:xfrm>
                  <a:off x="2320561" y="4690297"/>
                  <a:ext cx="298564" cy="195814"/>
                </a:xfrm>
                <a:prstGeom prst="rect">
                  <a:avLst/>
                </a:prstGeom>
                <a:noFill/>
              </p:spPr>
              <p:txBody>
                <a:bodyPr wrap="none" lIns="36000" tIns="36000" rIns="36000" bIns="36000" rtlCol="0">
                  <a:spAutoFit/>
                </a:bodyPr>
                <a:lstStyle/>
                <a:p>
                  <a:r>
                    <a:rPr lang="en-US" altLang="ko-KR" sz="800" b="1" dirty="0"/>
                    <a:t>Service</a:t>
                  </a:r>
                  <a:endParaRPr lang="ko-KR" altLang="en-US" sz="800" b="1" dirty="0"/>
                </a:p>
              </p:txBody>
            </p:sp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AF919DB0-C020-4DC5-843F-821AE3589FB2}"/>
                    </a:ext>
                  </a:extLst>
                </p:cNvPr>
                <p:cNvSpPr/>
                <p:nvPr/>
              </p:nvSpPr>
              <p:spPr>
                <a:xfrm>
                  <a:off x="2829964" y="4628854"/>
                  <a:ext cx="1347479" cy="25740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8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nginx</a:t>
                  </a:r>
                  <a:endParaRPr lang="ko-KR" alt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B9D33A4E-232B-4FBD-BA1D-EE5DE9BB86E8}"/>
                  </a:ext>
                </a:extLst>
              </p:cNvPr>
              <p:cNvSpPr/>
              <p:nvPr/>
            </p:nvSpPr>
            <p:spPr>
              <a:xfrm>
                <a:off x="11847555" y="5254324"/>
                <a:ext cx="351967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</a:rPr>
                  <a:t>▼</a:t>
                </a:r>
              </a:p>
            </p:txBody>
          </p: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67D2B89D-E775-4516-9BB0-3E8C98DCD78F}"/>
                  </a:ext>
                </a:extLst>
              </p:cNvPr>
              <p:cNvGrpSpPr/>
              <p:nvPr/>
            </p:nvGrpSpPr>
            <p:grpSpPr>
              <a:xfrm>
                <a:off x="9556350" y="5919246"/>
                <a:ext cx="2585678" cy="257409"/>
                <a:chOff x="2320561" y="4628854"/>
                <a:chExt cx="1856882" cy="257409"/>
              </a:xfrm>
            </p:grpSpPr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9D511065-96CB-4B93-8E0E-C28E283CC4F4}"/>
                    </a:ext>
                  </a:extLst>
                </p:cNvPr>
                <p:cNvSpPr txBox="1"/>
                <p:nvPr/>
              </p:nvSpPr>
              <p:spPr>
                <a:xfrm>
                  <a:off x="2320561" y="4690297"/>
                  <a:ext cx="200714" cy="195814"/>
                </a:xfrm>
                <a:prstGeom prst="rect">
                  <a:avLst/>
                </a:prstGeom>
                <a:noFill/>
              </p:spPr>
              <p:txBody>
                <a:bodyPr wrap="none" lIns="36000" tIns="36000" rIns="36000" bIns="36000" rtlCol="0">
                  <a:spAutoFit/>
                </a:bodyPr>
                <a:lstStyle/>
                <a:p>
                  <a:r>
                    <a:rPr lang="en-US" altLang="ko-KR" sz="800" b="1" dirty="0"/>
                    <a:t>Port</a:t>
                  </a:r>
                  <a:endParaRPr lang="ko-KR" altLang="en-US" sz="800" b="1" dirty="0"/>
                </a:p>
              </p:txBody>
            </p:sp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0189832B-7FCC-4063-B2C2-4F8AA2DF751C}"/>
                    </a:ext>
                  </a:extLst>
                </p:cNvPr>
                <p:cNvSpPr/>
                <p:nvPr/>
              </p:nvSpPr>
              <p:spPr>
                <a:xfrm>
                  <a:off x="2829964" y="4628854"/>
                  <a:ext cx="1347479" cy="25740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80</a:t>
                  </a:r>
                  <a:endParaRPr lang="ko-KR" alt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sp>
            <p:nvSpPr>
              <p:cNvPr id="66" name="텍스트 개체 틀 3">
                <a:extLst>
                  <a:ext uri="{FF2B5EF4-FFF2-40B4-BE49-F238E27FC236}">
                    <a16:creationId xmlns:a16="http://schemas.microsoft.com/office/drawing/2014/main" id="{E43B61E1-38A0-4CA3-A4F3-7899E64B1D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20465" y="3408533"/>
                <a:ext cx="1196507" cy="28814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4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/>
                  <a:t>New Rule</a:t>
                </a:r>
                <a:endParaRPr lang="ko-KR" altLang="en-US" sz="1200" dirty="0"/>
              </a:p>
            </p:txBody>
          </p:sp>
          <p:sp>
            <p:nvSpPr>
              <p:cNvPr id="67" name="사각형: 둥근 모서리 34">
                <a:extLst>
                  <a:ext uri="{FF2B5EF4-FFF2-40B4-BE49-F238E27FC236}">
                    <a16:creationId xmlns:a16="http://schemas.microsoft.com/office/drawing/2014/main" id="{DC4DB9CE-6257-41C3-948F-91634FDA7E15}"/>
                  </a:ext>
                </a:extLst>
              </p:cNvPr>
              <p:cNvSpPr/>
              <p:nvPr/>
            </p:nvSpPr>
            <p:spPr>
              <a:xfrm>
                <a:off x="11614543" y="6284284"/>
                <a:ext cx="527485" cy="259292"/>
              </a:xfrm>
              <a:prstGeom prst="roundRect">
                <a:avLst/>
              </a:prstGeom>
              <a:solidFill>
                <a:srgbClr val="00B0F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700" b="1" dirty="0"/>
                  <a:t>Create</a:t>
                </a:r>
                <a:endParaRPr lang="ko-KR" altLang="en-US" sz="700" b="1" dirty="0"/>
              </a:p>
            </p:txBody>
          </p:sp>
          <p:sp>
            <p:nvSpPr>
              <p:cNvPr id="68" name="사각형: 둥근 모서리 35">
                <a:extLst>
                  <a:ext uri="{FF2B5EF4-FFF2-40B4-BE49-F238E27FC236}">
                    <a16:creationId xmlns:a16="http://schemas.microsoft.com/office/drawing/2014/main" id="{07A88CF9-E699-4782-9D8B-9DF2EC07B960}"/>
                  </a:ext>
                </a:extLst>
              </p:cNvPr>
              <p:cNvSpPr/>
              <p:nvPr/>
            </p:nvSpPr>
            <p:spPr>
              <a:xfrm>
                <a:off x="11046956" y="6292998"/>
                <a:ext cx="503338" cy="259292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700" b="1" dirty="0"/>
                  <a:t>Cancel</a:t>
                </a:r>
                <a:endParaRPr lang="ko-KR" altLang="en-US" sz="700" b="1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D11B06D-8ACF-402E-B4B0-62CCC1541659}"/>
                </a:ext>
              </a:extLst>
            </p:cNvPr>
            <p:cNvSpPr txBox="1"/>
            <p:nvPr/>
          </p:nvSpPr>
          <p:spPr>
            <a:xfrm>
              <a:off x="3982923" y="3995243"/>
              <a:ext cx="697874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Secret Name</a:t>
              </a:r>
              <a:endParaRPr lang="ko-KR" altLang="en-US" sz="800" b="1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754CAA5-32D0-4C27-8FE8-D97D4107B6F1}"/>
                </a:ext>
              </a:extLst>
            </p:cNvPr>
            <p:cNvSpPr/>
            <p:nvPr/>
          </p:nvSpPr>
          <p:spPr>
            <a:xfrm>
              <a:off x="4710857" y="3953050"/>
              <a:ext cx="1905869" cy="257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secret-</a:t>
              </a:r>
              <a:r>
                <a:rPr lang="en-US" altLang="ko-KR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tls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0CF2620C-AC89-4CCB-A76B-1CC6F19638A8}"/>
              </a:ext>
            </a:extLst>
          </p:cNvPr>
          <p:cNvGrpSpPr/>
          <p:nvPr/>
        </p:nvGrpSpPr>
        <p:grpSpPr>
          <a:xfrm>
            <a:off x="7349638" y="3066169"/>
            <a:ext cx="970139" cy="454110"/>
            <a:chOff x="6626703" y="2022069"/>
            <a:chExt cx="645797" cy="454110"/>
          </a:xfrm>
        </p:grpSpPr>
        <p:sp>
          <p:nvSpPr>
            <p:cNvPr id="97" name="사각형: 둥근 모서리 89">
              <a:extLst>
                <a:ext uri="{FF2B5EF4-FFF2-40B4-BE49-F238E27FC236}">
                  <a16:creationId xmlns:a16="http://schemas.microsoft.com/office/drawing/2014/main" id="{1A24BC39-B7CE-47B0-A049-F842172DD791}"/>
                </a:ext>
              </a:extLst>
            </p:cNvPr>
            <p:cNvSpPr/>
            <p:nvPr/>
          </p:nvSpPr>
          <p:spPr>
            <a:xfrm>
              <a:off x="6626703" y="2022069"/>
              <a:ext cx="645797" cy="22798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http</a:t>
              </a:r>
              <a:endPara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9" name="사각형: 둥근 모서리 89">
              <a:extLst>
                <a:ext uri="{FF2B5EF4-FFF2-40B4-BE49-F238E27FC236}">
                  <a16:creationId xmlns:a16="http://schemas.microsoft.com/office/drawing/2014/main" id="{E0B8290F-C068-44AD-B228-3A1E5C68B158}"/>
                </a:ext>
              </a:extLst>
            </p:cNvPr>
            <p:cNvSpPr/>
            <p:nvPr/>
          </p:nvSpPr>
          <p:spPr>
            <a:xfrm>
              <a:off x="6626703" y="2248198"/>
              <a:ext cx="645797" cy="22798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https</a:t>
              </a:r>
              <a:endPara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72F906D9-D978-4BD4-B03D-913C8D456FE8}"/>
              </a:ext>
            </a:extLst>
          </p:cNvPr>
          <p:cNvGrpSpPr/>
          <p:nvPr/>
        </p:nvGrpSpPr>
        <p:grpSpPr>
          <a:xfrm>
            <a:off x="9019969" y="5150264"/>
            <a:ext cx="970139" cy="454110"/>
            <a:chOff x="6626703" y="2022069"/>
            <a:chExt cx="645797" cy="454110"/>
          </a:xfrm>
        </p:grpSpPr>
        <p:sp>
          <p:nvSpPr>
            <p:cNvPr id="101" name="사각형: 둥근 모서리 89">
              <a:extLst>
                <a:ext uri="{FF2B5EF4-FFF2-40B4-BE49-F238E27FC236}">
                  <a16:creationId xmlns:a16="http://schemas.microsoft.com/office/drawing/2014/main" id="{3845DA33-C640-4B33-97ED-C21EB41280CF}"/>
                </a:ext>
              </a:extLst>
            </p:cNvPr>
            <p:cNvSpPr/>
            <p:nvPr/>
          </p:nvSpPr>
          <p:spPr>
            <a:xfrm>
              <a:off x="6626703" y="2022069"/>
              <a:ext cx="645797" cy="22798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Prefix</a:t>
              </a:r>
              <a:endPara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2" name="사각형: 둥근 모서리 89">
              <a:extLst>
                <a:ext uri="{FF2B5EF4-FFF2-40B4-BE49-F238E27FC236}">
                  <a16:creationId xmlns:a16="http://schemas.microsoft.com/office/drawing/2014/main" id="{200BD37E-5457-46C1-997F-58B6E6481831}"/>
                </a:ext>
              </a:extLst>
            </p:cNvPr>
            <p:cNvSpPr/>
            <p:nvPr/>
          </p:nvSpPr>
          <p:spPr>
            <a:xfrm>
              <a:off x="6626703" y="2248198"/>
              <a:ext cx="645797" cy="22798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Exact</a:t>
              </a:r>
              <a:endPara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E382DA94-CD16-41FC-B770-CEFD5C23D137}"/>
              </a:ext>
            </a:extLst>
          </p:cNvPr>
          <p:cNvSpPr txBox="1"/>
          <p:nvPr/>
        </p:nvSpPr>
        <p:spPr>
          <a:xfrm>
            <a:off x="9975040" y="5391059"/>
            <a:ext cx="60976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0" i="0" dirty="0">
                <a:solidFill>
                  <a:srgbClr val="222222"/>
                </a:solidFill>
                <a:effectLst/>
                <a:latin typeface="open sans" panose="020B0604020202020204" pitchFamily="34" charset="0"/>
              </a:rPr>
              <a:t>URL 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open sans" panose="020B0604020202020204" pitchFamily="34" charset="0"/>
              </a:rPr>
              <a:t>경로의 대소문자를 엄격하게 일치시킨다</a:t>
            </a:r>
            <a:r>
              <a:rPr lang="en-US" altLang="ko-KR" sz="800" b="0" i="0" dirty="0">
                <a:solidFill>
                  <a:srgbClr val="222222"/>
                </a:solidFill>
                <a:effectLst/>
                <a:latin typeface="open sans" panose="020B0604020202020204" pitchFamily="34" charset="0"/>
              </a:rPr>
              <a:t>.</a:t>
            </a:r>
            <a:endParaRPr lang="ko-KR" altLang="en-US" sz="800" dirty="0"/>
          </a:p>
        </p:txBody>
      </p: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86706178-E376-425D-9D80-0267DE4797FB}"/>
              </a:ext>
            </a:extLst>
          </p:cNvPr>
          <p:cNvCxnSpPr>
            <a:cxnSpLocks/>
          </p:cNvCxnSpPr>
          <p:nvPr/>
        </p:nvCxnSpPr>
        <p:spPr>
          <a:xfrm flipV="1">
            <a:off x="6571848" y="3066169"/>
            <a:ext cx="1262860" cy="660526"/>
          </a:xfrm>
          <a:prstGeom prst="bentConnector4">
            <a:avLst>
              <a:gd name="adj1" fmla="val 30795"/>
              <a:gd name="adj2" fmla="val 134609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630F16CB-FFE0-4F53-9C64-EDBBE0A5C965}"/>
              </a:ext>
            </a:extLst>
          </p:cNvPr>
          <p:cNvCxnSpPr>
            <a:cxnSpLocks/>
            <a:stCxn id="94" idx="0"/>
          </p:cNvCxnSpPr>
          <p:nvPr/>
        </p:nvCxnSpPr>
        <p:spPr>
          <a:xfrm rot="16200000" flipV="1">
            <a:off x="7430488" y="3710911"/>
            <a:ext cx="114178" cy="1551221"/>
          </a:xfrm>
          <a:prstGeom prst="bentConnector2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연결선: 꺾임 106">
            <a:extLst>
              <a:ext uri="{FF2B5EF4-FFF2-40B4-BE49-F238E27FC236}">
                <a16:creationId xmlns:a16="http://schemas.microsoft.com/office/drawing/2014/main" id="{98944903-E9E3-4D87-A600-DCF5CC582514}"/>
              </a:ext>
            </a:extLst>
          </p:cNvPr>
          <p:cNvCxnSpPr>
            <a:cxnSpLocks/>
          </p:cNvCxnSpPr>
          <p:nvPr/>
        </p:nvCxnSpPr>
        <p:spPr>
          <a:xfrm>
            <a:off x="6583074" y="4765202"/>
            <a:ext cx="2921965" cy="385062"/>
          </a:xfrm>
          <a:prstGeom prst="bentConnector2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82FEEC9D-95A0-42C9-B5DD-1B84D85E5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097397"/>
              </p:ext>
            </p:extLst>
          </p:nvPr>
        </p:nvGraphicFramePr>
        <p:xfrm>
          <a:off x="9202723" y="519394"/>
          <a:ext cx="2931202" cy="337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892">
                  <a:extLst>
                    <a:ext uri="{9D8B030D-6E8A-4147-A177-3AD203B41FA5}">
                      <a16:colId xmlns:a16="http://schemas.microsoft.com/office/drawing/2014/main" val="2670468418"/>
                    </a:ext>
                  </a:extLst>
                </a:gridCol>
                <a:gridCol w="629098">
                  <a:extLst>
                    <a:ext uri="{9D8B030D-6E8A-4147-A177-3AD203B41FA5}">
                      <a16:colId xmlns:a16="http://schemas.microsoft.com/office/drawing/2014/main" val="2221562890"/>
                    </a:ext>
                  </a:extLst>
                </a:gridCol>
                <a:gridCol w="2067212">
                  <a:extLst>
                    <a:ext uri="{9D8B030D-6E8A-4147-A177-3AD203B41FA5}">
                      <a16:colId xmlns:a16="http://schemas.microsoft.com/office/drawing/2014/main" val="69013095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Project name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PaaS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 포탈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9382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Networking &gt; New Ingress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0707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 Definition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8267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Networking/Ingress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정의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New Ingress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상세 화면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9965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35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New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Rule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입력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Host: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접속 도메일을 지정할 경우 입력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Protocol: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http, https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Secret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Name: Protocol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https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일 경우 인증서 선택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Path: path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입력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Path Type: Prefix, Exact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Service: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서비스 목록을 서버에서 받아와서 선택 박스 구성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직접 입력 받게도 가능할지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Port: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숫자만 입력하도록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94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Cancel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New Rule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입력 상자 닫기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580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Create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New Rule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를 생성해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Rules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테이블에 추가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261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168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445742"/>
                  </a:ext>
                </a:extLst>
              </a:tr>
            </a:tbl>
          </a:graphicData>
        </a:graphic>
      </p:graphicFrame>
      <p:sp>
        <p:nvSpPr>
          <p:cNvPr id="106" name="타원 105">
            <a:extLst>
              <a:ext uri="{FF2B5EF4-FFF2-40B4-BE49-F238E27FC236}">
                <a16:creationId xmlns:a16="http://schemas.microsoft.com/office/drawing/2014/main" id="{DEFEE8E6-6E7F-44F3-8C03-360602399DCE}"/>
              </a:ext>
            </a:extLst>
          </p:cNvPr>
          <p:cNvSpPr/>
          <p:nvPr/>
        </p:nvSpPr>
        <p:spPr>
          <a:xfrm>
            <a:off x="3981702" y="2831717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8C074B8B-1B01-4A9A-ABAE-FAE2CADA7CE7}"/>
              </a:ext>
            </a:extLst>
          </p:cNvPr>
          <p:cNvSpPr/>
          <p:nvPr/>
        </p:nvSpPr>
        <p:spPr>
          <a:xfrm>
            <a:off x="5627834" y="5517414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AD4D8234-7094-4947-A6A8-B06A30709A10}"/>
              </a:ext>
            </a:extLst>
          </p:cNvPr>
          <p:cNvSpPr/>
          <p:nvPr/>
        </p:nvSpPr>
        <p:spPr>
          <a:xfrm>
            <a:off x="6216668" y="5506244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1CC0D4D-853C-4475-90BE-EF556D51DDC1}"/>
              </a:ext>
            </a:extLst>
          </p:cNvPr>
          <p:cNvSpPr/>
          <p:nvPr/>
        </p:nvSpPr>
        <p:spPr>
          <a:xfrm>
            <a:off x="6295551" y="5003757"/>
            <a:ext cx="35196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▼</a:t>
            </a:r>
          </a:p>
        </p:txBody>
      </p:sp>
    </p:spTree>
    <p:extLst>
      <p:ext uri="{BB962C8B-B14F-4D97-AF65-F5344CB8AC3E}">
        <p14:creationId xmlns:p14="http://schemas.microsoft.com/office/powerpoint/2010/main" val="322982650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BF458-4BAE-45A2-9F11-6B9C0861C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Networking -&gt; Ingress Class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976754-FF66-4A34-A63B-19E06E5317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Networking &gt; Ingress Controller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7FDE07-17C5-400D-A150-5B6C610961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Ingress Controller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7A000A-DAEA-4CA9-AA1A-472E41E43FB5}"/>
              </a:ext>
            </a:extLst>
          </p:cNvPr>
          <p:cNvSpPr/>
          <p:nvPr/>
        </p:nvSpPr>
        <p:spPr>
          <a:xfrm>
            <a:off x="2150702" y="2025807"/>
            <a:ext cx="6708157" cy="39938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AF5B3E-5B96-426E-B23C-0EDF70C4BCDF}"/>
              </a:ext>
            </a:extLst>
          </p:cNvPr>
          <p:cNvSpPr/>
          <p:nvPr/>
        </p:nvSpPr>
        <p:spPr>
          <a:xfrm>
            <a:off x="201110" y="2924635"/>
            <a:ext cx="1720735" cy="25149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80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481BFA1-7789-4540-8FB4-FDFD2037B2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557137"/>
              </p:ext>
            </p:extLst>
          </p:nvPr>
        </p:nvGraphicFramePr>
        <p:xfrm>
          <a:off x="9202723" y="519394"/>
          <a:ext cx="2931202" cy="4181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892">
                  <a:extLst>
                    <a:ext uri="{9D8B030D-6E8A-4147-A177-3AD203B41FA5}">
                      <a16:colId xmlns:a16="http://schemas.microsoft.com/office/drawing/2014/main" val="2670468418"/>
                    </a:ext>
                  </a:extLst>
                </a:gridCol>
                <a:gridCol w="629098">
                  <a:extLst>
                    <a:ext uri="{9D8B030D-6E8A-4147-A177-3AD203B41FA5}">
                      <a16:colId xmlns:a16="http://schemas.microsoft.com/office/drawing/2014/main" val="2221562890"/>
                    </a:ext>
                  </a:extLst>
                </a:gridCol>
                <a:gridCol w="2067212">
                  <a:extLst>
                    <a:ext uri="{9D8B030D-6E8A-4147-A177-3AD203B41FA5}">
                      <a16:colId xmlns:a16="http://schemas.microsoft.com/office/drawing/2014/main" val="69013095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Project name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PaaS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 포탈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9382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Neworking</a:t>
                      </a: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&gt; Ingress Class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0707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 Definition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8267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Networking/Ingress Class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정의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Ingress Class 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상세 화면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9965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35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Project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</a:t>
                      </a:r>
                      <a:endParaRPr lang="en-US" altLang="ko-KR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콤보 박스에서 프로젝트 선택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현재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Join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되어있는 프로젝트 리스트만 나타난다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프로젝트 선택 시 프로젝트에 소속된 클러스터 목록으로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번 변경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94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</a:t>
                      </a:r>
                      <a:endParaRPr lang="en-US" altLang="ko-KR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콤보 박스에서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선택된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의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Ingress Class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리스트를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번에 출력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580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Ingress Class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</a:t>
                      </a:r>
                      <a:endParaRPr lang="en-US" altLang="ko-KR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콤보 박스에서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Ingress Class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선택된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Ingress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Class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정보를 아래에 출력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마지막으로 선택된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Project, Cluster,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Ingress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Class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정보는 쿠키로 저장하며 페이지 재 진입 시 자동 선택한다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261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 area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번에서 선택된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Ingress Class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상세 정보가 나타난다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선택된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Ingress Class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가 없을 경우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번의 메시지를 보여준다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168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New Ingress Class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 클릭 시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New Ingress Class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화면으로 이동한다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178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445742"/>
                  </a:ext>
                </a:extLst>
              </a:tr>
            </a:tbl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9ACA20C9-E483-4925-B824-ABB297D40072}"/>
              </a:ext>
            </a:extLst>
          </p:cNvPr>
          <p:cNvSpPr/>
          <p:nvPr/>
        </p:nvSpPr>
        <p:spPr>
          <a:xfrm>
            <a:off x="2150702" y="2561833"/>
            <a:ext cx="6708157" cy="39938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18241561-8955-44C4-B811-CDFBC2AB7804}"/>
              </a:ext>
            </a:extLst>
          </p:cNvPr>
          <p:cNvGrpSpPr/>
          <p:nvPr/>
        </p:nvGrpSpPr>
        <p:grpSpPr>
          <a:xfrm>
            <a:off x="2369877" y="2216846"/>
            <a:ext cx="1279033" cy="222935"/>
            <a:chOff x="2313640" y="4193815"/>
            <a:chExt cx="1279033" cy="222935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5DFED51F-D087-482A-B011-5F0D3D282708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 Select Project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45460F9A-7884-476E-819C-D4990D551E03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16030D07-14E1-4C91-8FD0-2F90EFF6091F}"/>
              </a:ext>
            </a:extLst>
          </p:cNvPr>
          <p:cNvGrpSpPr/>
          <p:nvPr/>
        </p:nvGrpSpPr>
        <p:grpSpPr>
          <a:xfrm>
            <a:off x="3678201" y="2222148"/>
            <a:ext cx="1279033" cy="222935"/>
            <a:chOff x="2313640" y="4193815"/>
            <a:chExt cx="1279033" cy="222935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1259D2B-F893-431B-B3BD-4236841A96A7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 Select Cluster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74F35BC-9847-41FA-9819-F20AB9896B19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90A1DCCC-E619-4025-92EB-621E88E07F0A}"/>
              </a:ext>
            </a:extLst>
          </p:cNvPr>
          <p:cNvGrpSpPr/>
          <p:nvPr/>
        </p:nvGrpSpPr>
        <p:grpSpPr>
          <a:xfrm>
            <a:off x="4975630" y="2216846"/>
            <a:ext cx="1279033" cy="222935"/>
            <a:chOff x="2313640" y="4193815"/>
            <a:chExt cx="1279033" cy="222935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50E87DA2-272E-4EEC-B593-9CCE65DA269B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 Select Ingress Class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494FEBE-DBE2-4D36-AF8A-6AEE7456B289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62D498CF-11CD-4673-BC03-D1291F659E22}"/>
              </a:ext>
            </a:extLst>
          </p:cNvPr>
          <p:cNvSpPr txBox="1"/>
          <p:nvPr/>
        </p:nvSpPr>
        <p:spPr>
          <a:xfrm>
            <a:off x="3930225" y="4089153"/>
            <a:ext cx="3176181" cy="25736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sz="1200" b="1" dirty="0"/>
              <a:t>Ingress Controller </a:t>
            </a:r>
            <a:r>
              <a:rPr lang="ko-KR" altLang="en-US" sz="1200" b="1" dirty="0"/>
              <a:t>를 선택 하시기 바랍니다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7FD0613-27B3-4A04-B101-C21EE7A2D321}"/>
              </a:ext>
            </a:extLst>
          </p:cNvPr>
          <p:cNvSpPr txBox="1"/>
          <p:nvPr/>
        </p:nvSpPr>
        <p:spPr>
          <a:xfrm>
            <a:off x="3589104" y="4346522"/>
            <a:ext cx="3968000" cy="19581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새로운 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Ingress Controller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를 생성하려면 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[New Ingress Controller]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버튼을 클릭하세요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1EE7393-B62B-47E2-A4D1-AE409DFEB240}"/>
              </a:ext>
            </a:extLst>
          </p:cNvPr>
          <p:cNvSpPr/>
          <p:nvPr/>
        </p:nvSpPr>
        <p:spPr>
          <a:xfrm>
            <a:off x="7440075" y="2233157"/>
            <a:ext cx="1197045" cy="2188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700" dirty="0"/>
              <a:t>New Ingress Controller</a:t>
            </a:r>
            <a:endParaRPr lang="ko-KR" altLang="en-US" sz="7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FE5B1D9-6A55-437A-A136-D026C8F59BB5}"/>
              </a:ext>
            </a:extLst>
          </p:cNvPr>
          <p:cNvSpPr/>
          <p:nvPr/>
        </p:nvSpPr>
        <p:spPr>
          <a:xfrm>
            <a:off x="2316138" y="1950491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A12E025-2FC5-4C33-AE62-FEBF0F1CBF45}"/>
              </a:ext>
            </a:extLst>
          </p:cNvPr>
          <p:cNvSpPr/>
          <p:nvPr/>
        </p:nvSpPr>
        <p:spPr>
          <a:xfrm>
            <a:off x="3686679" y="1947282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4F6ACC0-62C5-4A47-A14C-648EC03A3C73}"/>
              </a:ext>
            </a:extLst>
          </p:cNvPr>
          <p:cNvSpPr/>
          <p:nvPr/>
        </p:nvSpPr>
        <p:spPr>
          <a:xfrm>
            <a:off x="4994405" y="1965391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605936C-222F-44B1-871C-22A04DC7DFF0}"/>
              </a:ext>
            </a:extLst>
          </p:cNvPr>
          <p:cNvSpPr/>
          <p:nvPr/>
        </p:nvSpPr>
        <p:spPr>
          <a:xfrm>
            <a:off x="5229392" y="3829728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9857A72-9C38-4162-B199-FF6E1E1B41F9}"/>
              </a:ext>
            </a:extLst>
          </p:cNvPr>
          <p:cNvSpPr/>
          <p:nvPr/>
        </p:nvSpPr>
        <p:spPr>
          <a:xfrm>
            <a:off x="7432708" y="1962275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5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val="349944443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BF458-4BAE-45A2-9F11-6B9C0861C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Networking -&gt; Ingress Class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976754-FF66-4A34-A63B-19E06E5317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Networking &gt; Ingress Controller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7FDE07-17C5-400D-A150-5B6C610961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Ingress Controller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7A000A-DAEA-4CA9-AA1A-472E41E43FB5}"/>
              </a:ext>
            </a:extLst>
          </p:cNvPr>
          <p:cNvSpPr/>
          <p:nvPr/>
        </p:nvSpPr>
        <p:spPr>
          <a:xfrm>
            <a:off x="2150702" y="2025807"/>
            <a:ext cx="6708157" cy="39938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AF5B3E-5B96-426E-B23C-0EDF70C4BCDF}"/>
              </a:ext>
            </a:extLst>
          </p:cNvPr>
          <p:cNvSpPr/>
          <p:nvPr/>
        </p:nvSpPr>
        <p:spPr>
          <a:xfrm>
            <a:off x="201110" y="2941746"/>
            <a:ext cx="1720735" cy="25149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80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F79D6D4-FC78-41B8-BE00-5F74987E35ED}"/>
              </a:ext>
            </a:extLst>
          </p:cNvPr>
          <p:cNvGrpSpPr/>
          <p:nvPr/>
        </p:nvGrpSpPr>
        <p:grpSpPr>
          <a:xfrm>
            <a:off x="2369877" y="2216846"/>
            <a:ext cx="1279033" cy="222935"/>
            <a:chOff x="2313640" y="4193815"/>
            <a:chExt cx="1279033" cy="22293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BD7648F-D763-4C69-B113-A3C90C9963B4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Project-1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B830D44-9C6C-4B8F-8A01-C61DD2300FC2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CA2876A-2B5E-4721-9B4E-22FE167B890B}"/>
              </a:ext>
            </a:extLst>
          </p:cNvPr>
          <p:cNvGrpSpPr/>
          <p:nvPr/>
        </p:nvGrpSpPr>
        <p:grpSpPr>
          <a:xfrm>
            <a:off x="3678201" y="2222148"/>
            <a:ext cx="1279033" cy="222935"/>
            <a:chOff x="2313640" y="4193815"/>
            <a:chExt cx="1279033" cy="22293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A30AE8B-32ED-466F-8547-2B1B372332AC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Cluster-1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0E08728-B5E5-4C5E-B9F7-A170F04408CE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ACA20C9-E483-4925-B824-ABB297D40072}"/>
              </a:ext>
            </a:extLst>
          </p:cNvPr>
          <p:cNvSpPr/>
          <p:nvPr/>
        </p:nvSpPr>
        <p:spPr>
          <a:xfrm>
            <a:off x="2150702" y="2561833"/>
            <a:ext cx="6708157" cy="39938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AA4F3D8-09FF-4A84-83CC-9D098153A5CB}"/>
              </a:ext>
            </a:extLst>
          </p:cNvPr>
          <p:cNvSpPr/>
          <p:nvPr/>
        </p:nvSpPr>
        <p:spPr>
          <a:xfrm>
            <a:off x="7440075" y="2233157"/>
            <a:ext cx="1197045" cy="2188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700" dirty="0"/>
              <a:t>New Ingress Controller</a:t>
            </a:r>
            <a:endParaRPr lang="ko-KR" altLang="en-US" sz="700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635A124-3687-457C-8BA5-021E6F254759}"/>
              </a:ext>
            </a:extLst>
          </p:cNvPr>
          <p:cNvSpPr/>
          <p:nvPr/>
        </p:nvSpPr>
        <p:spPr>
          <a:xfrm>
            <a:off x="2150702" y="2561833"/>
            <a:ext cx="6708157" cy="39938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5734496B-5A36-4B61-97A2-7F08EEEA747E}"/>
              </a:ext>
            </a:extLst>
          </p:cNvPr>
          <p:cNvGrpSpPr/>
          <p:nvPr/>
        </p:nvGrpSpPr>
        <p:grpSpPr>
          <a:xfrm>
            <a:off x="2351772" y="2743011"/>
            <a:ext cx="6287913" cy="218090"/>
            <a:chOff x="3265029" y="3629643"/>
            <a:chExt cx="6287913" cy="218090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8F2A405A-BE83-4F25-9EBB-1DC39FF61B89}"/>
                </a:ext>
              </a:extLst>
            </p:cNvPr>
            <p:cNvGrpSpPr/>
            <p:nvPr/>
          </p:nvGrpSpPr>
          <p:grpSpPr>
            <a:xfrm>
              <a:off x="3283134" y="3629643"/>
              <a:ext cx="1863617" cy="216048"/>
              <a:chOff x="2261276" y="2302364"/>
              <a:chExt cx="1594653" cy="359185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320456A3-6C94-4C01-B1AF-1FAED58B4DE0}"/>
                  </a:ext>
                </a:extLst>
              </p:cNvPr>
              <p:cNvSpPr/>
              <p:nvPr/>
            </p:nvSpPr>
            <p:spPr>
              <a:xfrm>
                <a:off x="3058121" y="2302364"/>
                <a:ext cx="797808" cy="35918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YAML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13569CDD-F0A6-4B2E-AF89-03A97D485E89}"/>
                  </a:ext>
                </a:extLst>
              </p:cNvPr>
              <p:cNvSpPr/>
              <p:nvPr/>
            </p:nvSpPr>
            <p:spPr>
              <a:xfrm>
                <a:off x="2261276" y="2309604"/>
                <a:ext cx="797808" cy="35028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Geneal</a:t>
                </a:r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F381E8DD-63CF-4254-A879-4D6076621781}"/>
                </a:ext>
              </a:extLst>
            </p:cNvPr>
            <p:cNvCxnSpPr>
              <a:cxnSpLocks/>
            </p:cNvCxnSpPr>
            <p:nvPr/>
          </p:nvCxnSpPr>
          <p:spPr>
            <a:xfrm>
              <a:off x="3265029" y="3847733"/>
              <a:ext cx="628791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F129298-5CFC-4D76-8AC0-542FFA0653CE}"/>
              </a:ext>
            </a:extLst>
          </p:cNvPr>
          <p:cNvGrpSpPr/>
          <p:nvPr/>
        </p:nvGrpSpPr>
        <p:grpSpPr>
          <a:xfrm>
            <a:off x="2349512" y="3137308"/>
            <a:ext cx="6290174" cy="257409"/>
            <a:chOff x="2320561" y="4264863"/>
            <a:chExt cx="5201072" cy="257409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5C48F26-FDF2-444A-A44A-EB175E73CD37}"/>
                </a:ext>
              </a:extLst>
            </p:cNvPr>
            <p:cNvSpPr txBox="1"/>
            <p:nvPr/>
          </p:nvSpPr>
          <p:spPr>
            <a:xfrm>
              <a:off x="2320561" y="4295661"/>
              <a:ext cx="298697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Name</a:t>
              </a:r>
              <a:endParaRPr lang="ko-KR" altLang="en-US" sz="800" b="1" dirty="0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E46084C9-0F2C-4807-BC36-9024E3187E44}"/>
                </a:ext>
              </a:extLst>
            </p:cNvPr>
            <p:cNvSpPr/>
            <p:nvPr/>
          </p:nvSpPr>
          <p:spPr>
            <a:xfrm>
              <a:off x="3244958" y="4264863"/>
              <a:ext cx="4276675" cy="257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nginx</a:t>
              </a:r>
              <a:endParaRPr lang="ko-KR" altLang="en-US" sz="8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B0ADF25A-EC79-4C13-9200-2920C3E6C26F}"/>
              </a:ext>
            </a:extLst>
          </p:cNvPr>
          <p:cNvGrpSpPr/>
          <p:nvPr/>
        </p:nvGrpSpPr>
        <p:grpSpPr>
          <a:xfrm>
            <a:off x="2349511" y="3486787"/>
            <a:ext cx="6290174" cy="257409"/>
            <a:chOff x="2320561" y="4264863"/>
            <a:chExt cx="5201072" cy="257409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0406C63-8C30-46EE-BE38-6A7ACF4BB0ED}"/>
                </a:ext>
              </a:extLst>
            </p:cNvPr>
            <p:cNvSpPr txBox="1"/>
            <p:nvPr/>
          </p:nvSpPr>
          <p:spPr>
            <a:xfrm>
              <a:off x="2320561" y="4295661"/>
              <a:ext cx="525350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Namespace</a:t>
              </a:r>
              <a:endParaRPr lang="ko-KR" altLang="en-US" sz="800" b="1" dirty="0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6EB53752-03E9-461E-B236-2F831E4D355C}"/>
                </a:ext>
              </a:extLst>
            </p:cNvPr>
            <p:cNvSpPr/>
            <p:nvPr/>
          </p:nvSpPr>
          <p:spPr>
            <a:xfrm>
              <a:off x="3244958" y="4264863"/>
              <a:ext cx="4276675" cy="257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Ingress-</a:t>
              </a:r>
              <a:r>
                <a:rPr lang="en-US" altLang="ko-KR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nginx</a:t>
              </a:r>
              <a:endParaRPr lang="ko-KR" altLang="en-US" sz="8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96B1097C-73E8-42DB-B2CC-53A810EBC7FE}"/>
              </a:ext>
            </a:extLst>
          </p:cNvPr>
          <p:cNvSpPr txBox="1"/>
          <p:nvPr/>
        </p:nvSpPr>
        <p:spPr>
          <a:xfrm>
            <a:off x="2349511" y="4629530"/>
            <a:ext cx="378877" cy="19581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800" b="1" dirty="0"/>
              <a:t>Labels</a:t>
            </a:r>
            <a:endParaRPr lang="ko-KR" altLang="en-US" sz="800" b="1" dirty="0"/>
          </a:p>
        </p:txBody>
      </p:sp>
      <p:sp>
        <p:nvSpPr>
          <p:cNvPr id="122" name="사각형: 둥근 모서리 121">
            <a:extLst>
              <a:ext uri="{FF2B5EF4-FFF2-40B4-BE49-F238E27FC236}">
                <a16:creationId xmlns:a16="http://schemas.microsoft.com/office/drawing/2014/main" id="{410AC80B-F786-477C-8DDF-BFD297509923}"/>
              </a:ext>
            </a:extLst>
          </p:cNvPr>
          <p:cNvSpPr/>
          <p:nvPr/>
        </p:nvSpPr>
        <p:spPr>
          <a:xfrm>
            <a:off x="3467477" y="4629530"/>
            <a:ext cx="1831033" cy="1958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helm.sh/chart: ingress-nginx-4.0.7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0" name="사각형: 둥근 모서리 139">
            <a:extLst>
              <a:ext uri="{FF2B5EF4-FFF2-40B4-BE49-F238E27FC236}">
                <a16:creationId xmlns:a16="http://schemas.microsoft.com/office/drawing/2014/main" id="{AFBC4DF9-4D7E-414F-868A-51180C7AB097}"/>
              </a:ext>
            </a:extLst>
          </p:cNvPr>
          <p:cNvSpPr/>
          <p:nvPr/>
        </p:nvSpPr>
        <p:spPr>
          <a:xfrm>
            <a:off x="5345202" y="4632162"/>
            <a:ext cx="2094873" cy="1630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app.kubernetes.io/name: ingress-</a:t>
            </a:r>
            <a:r>
              <a:rPr lang="en-US" altLang="ko-KR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nginx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1" name="사각형: 둥근 모서리 140">
            <a:extLst>
              <a:ext uri="{FF2B5EF4-FFF2-40B4-BE49-F238E27FC236}">
                <a16:creationId xmlns:a16="http://schemas.microsoft.com/office/drawing/2014/main" id="{4AAFCC58-02ED-4E01-B3F5-F22467898E6A}"/>
              </a:ext>
            </a:extLst>
          </p:cNvPr>
          <p:cNvSpPr/>
          <p:nvPr/>
        </p:nvSpPr>
        <p:spPr>
          <a:xfrm>
            <a:off x="3467477" y="4872191"/>
            <a:ext cx="2206814" cy="20280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app.kubernetes.io/instance: ingress-</a:t>
            </a:r>
            <a:r>
              <a:rPr lang="en-US" altLang="ko-KR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nginx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2" name="사각형: 둥근 모서리 141">
            <a:extLst>
              <a:ext uri="{FF2B5EF4-FFF2-40B4-BE49-F238E27FC236}">
                <a16:creationId xmlns:a16="http://schemas.microsoft.com/office/drawing/2014/main" id="{734DBDD6-193C-4561-A643-53B02A2ABC4E}"/>
              </a:ext>
            </a:extLst>
          </p:cNvPr>
          <p:cNvSpPr/>
          <p:nvPr/>
        </p:nvSpPr>
        <p:spPr>
          <a:xfrm>
            <a:off x="5720570" y="4874415"/>
            <a:ext cx="1719505" cy="2005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app.kubernetes.io/version: 1.0.5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0EE8CBBA-E92E-4280-8730-B8DFAFD70C0F}"/>
              </a:ext>
            </a:extLst>
          </p:cNvPr>
          <p:cNvSpPr/>
          <p:nvPr/>
        </p:nvSpPr>
        <p:spPr>
          <a:xfrm>
            <a:off x="3467091" y="5139092"/>
            <a:ext cx="2206814" cy="20280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app.kubernetes.io/component: controller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E35D57AC-5945-494A-AFBE-3200FABF6C14}"/>
              </a:ext>
            </a:extLst>
          </p:cNvPr>
          <p:cNvSpPr/>
          <p:nvPr/>
        </p:nvSpPr>
        <p:spPr>
          <a:xfrm>
            <a:off x="5720184" y="5141316"/>
            <a:ext cx="2094873" cy="18995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app.kubernetes.io/managed-by: Helm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BE73B5C1-A5EE-4F5E-95D1-711A4F643131}"/>
              </a:ext>
            </a:extLst>
          </p:cNvPr>
          <p:cNvGrpSpPr/>
          <p:nvPr/>
        </p:nvGrpSpPr>
        <p:grpSpPr>
          <a:xfrm>
            <a:off x="2351599" y="3827077"/>
            <a:ext cx="6290174" cy="257409"/>
            <a:chOff x="2320561" y="4264863"/>
            <a:chExt cx="5201072" cy="257409"/>
          </a:xfrm>
        </p:grpSpPr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DB58FF87-4BAF-40DE-A1BE-519190628BE5}"/>
                </a:ext>
              </a:extLst>
            </p:cNvPr>
            <p:cNvSpPr txBox="1"/>
            <p:nvPr/>
          </p:nvSpPr>
          <p:spPr>
            <a:xfrm>
              <a:off x="2320561" y="4295661"/>
              <a:ext cx="465704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Controller</a:t>
              </a:r>
              <a:endParaRPr lang="ko-KR" altLang="en-US" sz="800" b="1" dirty="0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38C9A37-094B-4606-95C1-6A99571C55AB}"/>
                </a:ext>
              </a:extLst>
            </p:cNvPr>
            <p:cNvSpPr/>
            <p:nvPr/>
          </p:nvSpPr>
          <p:spPr>
            <a:xfrm>
              <a:off x="3244958" y="4264863"/>
              <a:ext cx="4276675" cy="257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k8s.io/ingress-</a:t>
              </a:r>
              <a:r>
                <a:rPr lang="en-US" altLang="ko-KR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nginx</a:t>
              </a:r>
              <a:endParaRPr lang="ko-KR" altLang="en-US" sz="8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3A89B8BD-4C3C-4742-82BA-A9750571DB42}"/>
              </a:ext>
            </a:extLst>
          </p:cNvPr>
          <p:cNvGrpSpPr/>
          <p:nvPr/>
        </p:nvGrpSpPr>
        <p:grpSpPr>
          <a:xfrm>
            <a:off x="4990247" y="2222261"/>
            <a:ext cx="1279033" cy="222935"/>
            <a:chOff x="2313640" y="4193815"/>
            <a:chExt cx="1279033" cy="222935"/>
          </a:xfrm>
        </p:grpSpPr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C4845EE1-A951-4DB8-B29E-8106EDC8E816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nginx</a:t>
              </a:r>
              <a:endPara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6359241C-800D-4751-B751-0D115895D2AA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5297D52F-884E-4388-AE39-10A05DC01B10}"/>
              </a:ext>
            </a:extLst>
          </p:cNvPr>
          <p:cNvSpPr txBox="1"/>
          <p:nvPr/>
        </p:nvSpPr>
        <p:spPr>
          <a:xfrm>
            <a:off x="2349511" y="4236647"/>
            <a:ext cx="431776" cy="19581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800" b="1" dirty="0"/>
              <a:t>Default</a:t>
            </a:r>
            <a:endParaRPr lang="ko-KR" altLang="en-US" sz="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4E8318-BED9-404B-9CC7-02E840F8A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091" y="4246989"/>
            <a:ext cx="243200" cy="243200"/>
          </a:xfrm>
          <a:prstGeom prst="rect">
            <a:avLst/>
          </a:prstGeom>
        </p:spPr>
      </p:pic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A7C968C1-D7BF-4074-A827-8513DC6CFE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922905"/>
              </p:ext>
            </p:extLst>
          </p:nvPr>
        </p:nvGraphicFramePr>
        <p:xfrm>
          <a:off x="9202723" y="519394"/>
          <a:ext cx="2931202" cy="271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892">
                  <a:extLst>
                    <a:ext uri="{9D8B030D-6E8A-4147-A177-3AD203B41FA5}">
                      <a16:colId xmlns:a16="http://schemas.microsoft.com/office/drawing/2014/main" val="2670468418"/>
                    </a:ext>
                  </a:extLst>
                </a:gridCol>
                <a:gridCol w="629098">
                  <a:extLst>
                    <a:ext uri="{9D8B030D-6E8A-4147-A177-3AD203B41FA5}">
                      <a16:colId xmlns:a16="http://schemas.microsoft.com/office/drawing/2014/main" val="2221562890"/>
                    </a:ext>
                  </a:extLst>
                </a:gridCol>
                <a:gridCol w="2067212">
                  <a:extLst>
                    <a:ext uri="{9D8B030D-6E8A-4147-A177-3AD203B41FA5}">
                      <a16:colId xmlns:a16="http://schemas.microsoft.com/office/drawing/2014/main" val="69013095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Project name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PaaS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 포탈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9382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Neworking</a:t>
                      </a: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&gt; Ingress Class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0707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 Definition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8267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Networking/Ingress Class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정의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Ingress Class 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상세 화면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9965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35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이름 표시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94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Namespace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이름 표시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580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Controller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표시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261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Default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Ingress Class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여부 표시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168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Label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표시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 - Badge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형태로 표시하며 여러 개일 경우 다음 줄에 이이어서 표시한다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178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445742"/>
                  </a:ext>
                </a:extLst>
              </a:tr>
            </a:tbl>
          </a:graphicData>
        </a:graphic>
      </p:graphicFrame>
      <p:sp>
        <p:nvSpPr>
          <p:cNvPr id="45" name="타원 44">
            <a:extLst>
              <a:ext uri="{FF2B5EF4-FFF2-40B4-BE49-F238E27FC236}">
                <a16:creationId xmlns:a16="http://schemas.microsoft.com/office/drawing/2014/main" id="{7558C3EA-20F5-43B6-8F50-D4D572EF7E22}"/>
              </a:ext>
            </a:extLst>
          </p:cNvPr>
          <p:cNvSpPr/>
          <p:nvPr/>
        </p:nvSpPr>
        <p:spPr>
          <a:xfrm>
            <a:off x="2115326" y="3154388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6E278A7-6401-43E8-8B57-323BDD015039}"/>
              </a:ext>
            </a:extLst>
          </p:cNvPr>
          <p:cNvSpPr/>
          <p:nvPr/>
        </p:nvSpPr>
        <p:spPr>
          <a:xfrm>
            <a:off x="2109138" y="3503955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302087E-CAD1-41F2-81AB-B6F226BDAA08}"/>
              </a:ext>
            </a:extLst>
          </p:cNvPr>
          <p:cNvSpPr/>
          <p:nvPr/>
        </p:nvSpPr>
        <p:spPr>
          <a:xfrm>
            <a:off x="2108029" y="3845448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FA76BEA-9800-4AE8-AE81-229483644D5A}"/>
              </a:ext>
            </a:extLst>
          </p:cNvPr>
          <p:cNvSpPr/>
          <p:nvPr/>
        </p:nvSpPr>
        <p:spPr>
          <a:xfrm>
            <a:off x="2105410" y="4207164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EA51EDE-192D-4400-B2E3-836B9ED5BF68}"/>
              </a:ext>
            </a:extLst>
          </p:cNvPr>
          <p:cNvSpPr/>
          <p:nvPr/>
        </p:nvSpPr>
        <p:spPr>
          <a:xfrm>
            <a:off x="2105409" y="4626775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5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val="155794849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BF458-4BAE-45A2-9F11-6B9C0861C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Networking -&gt; New Ingress Class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976754-FF66-4A34-A63B-19E06E5317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Networking &gt; Ingress Controller &gt; New Ingress Controller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7FDE07-17C5-400D-A150-5B6C610961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New Ingress Controller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7A000A-DAEA-4CA9-AA1A-472E41E43FB5}"/>
              </a:ext>
            </a:extLst>
          </p:cNvPr>
          <p:cNvSpPr/>
          <p:nvPr/>
        </p:nvSpPr>
        <p:spPr>
          <a:xfrm>
            <a:off x="2150702" y="2025807"/>
            <a:ext cx="6708157" cy="39938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AF5B3E-5B96-426E-B23C-0EDF70C4BCDF}"/>
              </a:ext>
            </a:extLst>
          </p:cNvPr>
          <p:cNvSpPr/>
          <p:nvPr/>
        </p:nvSpPr>
        <p:spPr>
          <a:xfrm>
            <a:off x="201110" y="2941746"/>
            <a:ext cx="1720735" cy="25149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80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F79D6D4-FC78-41B8-BE00-5F74987E35ED}"/>
              </a:ext>
            </a:extLst>
          </p:cNvPr>
          <p:cNvGrpSpPr/>
          <p:nvPr/>
        </p:nvGrpSpPr>
        <p:grpSpPr>
          <a:xfrm>
            <a:off x="2369877" y="2216846"/>
            <a:ext cx="1279033" cy="222935"/>
            <a:chOff x="2313640" y="4193815"/>
            <a:chExt cx="1279033" cy="22293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BD7648F-D763-4C69-B113-A3C90C9963B4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Project-1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B830D44-9C6C-4B8F-8A01-C61DD2300FC2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CA2876A-2B5E-4721-9B4E-22FE167B890B}"/>
              </a:ext>
            </a:extLst>
          </p:cNvPr>
          <p:cNvGrpSpPr/>
          <p:nvPr/>
        </p:nvGrpSpPr>
        <p:grpSpPr>
          <a:xfrm>
            <a:off x="3678201" y="2222148"/>
            <a:ext cx="1279033" cy="222935"/>
            <a:chOff x="2313640" y="4193815"/>
            <a:chExt cx="1279033" cy="22293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A30AE8B-32ED-466F-8547-2B1B372332AC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Cluster-1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0E08728-B5E5-4C5E-B9F7-A170F04408CE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ACA20C9-E483-4925-B824-ABB297D40072}"/>
              </a:ext>
            </a:extLst>
          </p:cNvPr>
          <p:cNvSpPr/>
          <p:nvPr/>
        </p:nvSpPr>
        <p:spPr>
          <a:xfrm>
            <a:off x="2150702" y="2561833"/>
            <a:ext cx="6708157" cy="39938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635A124-3687-457C-8BA5-021E6F254759}"/>
              </a:ext>
            </a:extLst>
          </p:cNvPr>
          <p:cNvSpPr/>
          <p:nvPr/>
        </p:nvSpPr>
        <p:spPr>
          <a:xfrm>
            <a:off x="2150702" y="2561833"/>
            <a:ext cx="6708157" cy="39938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5734496B-5A36-4B61-97A2-7F08EEEA747E}"/>
              </a:ext>
            </a:extLst>
          </p:cNvPr>
          <p:cNvGrpSpPr/>
          <p:nvPr/>
        </p:nvGrpSpPr>
        <p:grpSpPr>
          <a:xfrm>
            <a:off x="2351772" y="2743011"/>
            <a:ext cx="6287913" cy="218090"/>
            <a:chOff x="3265029" y="3629643"/>
            <a:chExt cx="6287913" cy="218090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8F2A405A-BE83-4F25-9EBB-1DC39FF61B89}"/>
                </a:ext>
              </a:extLst>
            </p:cNvPr>
            <p:cNvGrpSpPr/>
            <p:nvPr/>
          </p:nvGrpSpPr>
          <p:grpSpPr>
            <a:xfrm>
              <a:off x="3283134" y="3629643"/>
              <a:ext cx="1863617" cy="216048"/>
              <a:chOff x="2261276" y="2302364"/>
              <a:chExt cx="1594653" cy="359185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320456A3-6C94-4C01-B1AF-1FAED58B4DE0}"/>
                  </a:ext>
                </a:extLst>
              </p:cNvPr>
              <p:cNvSpPr/>
              <p:nvPr/>
            </p:nvSpPr>
            <p:spPr>
              <a:xfrm>
                <a:off x="3058121" y="2302364"/>
                <a:ext cx="797808" cy="35918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YAML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13569CDD-F0A6-4B2E-AF89-03A97D485E89}"/>
                  </a:ext>
                </a:extLst>
              </p:cNvPr>
              <p:cNvSpPr/>
              <p:nvPr/>
            </p:nvSpPr>
            <p:spPr>
              <a:xfrm>
                <a:off x="2261276" y="2309604"/>
                <a:ext cx="797808" cy="35028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Geneal</a:t>
                </a:r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F381E8DD-63CF-4254-A879-4D6076621781}"/>
                </a:ext>
              </a:extLst>
            </p:cNvPr>
            <p:cNvCxnSpPr>
              <a:cxnSpLocks/>
            </p:cNvCxnSpPr>
            <p:nvPr/>
          </p:nvCxnSpPr>
          <p:spPr>
            <a:xfrm>
              <a:off x="3265029" y="3847733"/>
              <a:ext cx="628791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F129298-5CFC-4D76-8AC0-542FFA0653CE}"/>
              </a:ext>
            </a:extLst>
          </p:cNvPr>
          <p:cNvGrpSpPr/>
          <p:nvPr/>
        </p:nvGrpSpPr>
        <p:grpSpPr>
          <a:xfrm>
            <a:off x="2349512" y="3137308"/>
            <a:ext cx="6290174" cy="257409"/>
            <a:chOff x="2320561" y="4264863"/>
            <a:chExt cx="5201072" cy="257409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5C48F26-FDF2-444A-A44A-EB175E73CD37}"/>
                </a:ext>
              </a:extLst>
            </p:cNvPr>
            <p:cNvSpPr txBox="1"/>
            <p:nvPr/>
          </p:nvSpPr>
          <p:spPr>
            <a:xfrm>
              <a:off x="2320561" y="4295661"/>
              <a:ext cx="584994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Ingress Class</a:t>
              </a:r>
              <a:endParaRPr lang="ko-KR" altLang="en-US" sz="800" b="1" dirty="0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E46084C9-0F2C-4807-BC36-9024E3187E44}"/>
                </a:ext>
              </a:extLst>
            </p:cNvPr>
            <p:cNvSpPr/>
            <p:nvPr/>
          </p:nvSpPr>
          <p:spPr>
            <a:xfrm>
              <a:off x="3244958" y="4264863"/>
              <a:ext cx="4276675" cy="257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nginx</a:t>
              </a:r>
              <a:endParaRPr lang="ko-KR" altLang="en-US" sz="8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90406C63-8C30-46EE-BE38-6A7ACF4BB0ED}"/>
              </a:ext>
            </a:extLst>
          </p:cNvPr>
          <p:cNvSpPr txBox="1"/>
          <p:nvPr/>
        </p:nvSpPr>
        <p:spPr>
          <a:xfrm>
            <a:off x="2349511" y="3517585"/>
            <a:ext cx="431776" cy="19581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800" b="1" dirty="0"/>
              <a:t>Default</a:t>
            </a:r>
            <a:endParaRPr lang="ko-KR" altLang="en-US" sz="800" b="1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1FE0C97-6245-4B34-A06B-35D760C0F3B5}"/>
              </a:ext>
            </a:extLst>
          </p:cNvPr>
          <p:cNvSpPr/>
          <p:nvPr/>
        </p:nvSpPr>
        <p:spPr>
          <a:xfrm>
            <a:off x="2152537" y="6120818"/>
            <a:ext cx="6708157" cy="43456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34">
            <a:extLst>
              <a:ext uri="{FF2B5EF4-FFF2-40B4-BE49-F238E27FC236}">
                <a16:creationId xmlns:a16="http://schemas.microsoft.com/office/drawing/2014/main" id="{87FFA5C7-5585-43B6-8373-BBE372E00675}"/>
              </a:ext>
            </a:extLst>
          </p:cNvPr>
          <p:cNvSpPr/>
          <p:nvPr/>
        </p:nvSpPr>
        <p:spPr>
          <a:xfrm>
            <a:off x="8247757" y="6208910"/>
            <a:ext cx="527485" cy="259292"/>
          </a:xfrm>
          <a:prstGeom prst="roundRect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Create</a:t>
            </a:r>
            <a:endParaRPr lang="ko-KR" altLang="en-US" sz="700" b="1" dirty="0"/>
          </a:p>
        </p:txBody>
      </p:sp>
      <p:sp>
        <p:nvSpPr>
          <p:cNvPr id="74" name="사각형: 둥근 모서리 35">
            <a:extLst>
              <a:ext uri="{FF2B5EF4-FFF2-40B4-BE49-F238E27FC236}">
                <a16:creationId xmlns:a16="http://schemas.microsoft.com/office/drawing/2014/main" id="{45947568-0783-46E4-9B97-F2FA373EBFC1}"/>
              </a:ext>
            </a:extLst>
          </p:cNvPr>
          <p:cNvSpPr/>
          <p:nvPr/>
        </p:nvSpPr>
        <p:spPr>
          <a:xfrm>
            <a:off x="7680170" y="6207999"/>
            <a:ext cx="503338" cy="25929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Cancel</a:t>
            </a:r>
            <a:endParaRPr lang="ko-KR" altLang="en-US" sz="700" b="1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A345400-12C6-4F50-ADF7-12717CD33951}"/>
              </a:ext>
            </a:extLst>
          </p:cNvPr>
          <p:cNvSpPr/>
          <p:nvPr/>
        </p:nvSpPr>
        <p:spPr>
          <a:xfrm>
            <a:off x="3467477" y="3536406"/>
            <a:ext cx="181433" cy="1768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8D247D-6FFF-4291-B309-9EAC07460EEB}"/>
              </a:ext>
            </a:extLst>
          </p:cNvPr>
          <p:cNvSpPr txBox="1"/>
          <p:nvPr/>
        </p:nvSpPr>
        <p:spPr>
          <a:xfrm>
            <a:off x="3388414" y="3446949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D98A80E-1E36-40C7-9846-6A0DCEC0C25D}"/>
              </a:ext>
            </a:extLst>
          </p:cNvPr>
          <p:cNvSpPr/>
          <p:nvPr/>
        </p:nvSpPr>
        <p:spPr>
          <a:xfrm>
            <a:off x="8354005" y="3159269"/>
            <a:ext cx="35196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▼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8C7C870E-7CC5-4263-8FF7-99CDBB6BD761}"/>
              </a:ext>
            </a:extLst>
          </p:cNvPr>
          <p:cNvGrpSpPr/>
          <p:nvPr/>
        </p:nvGrpSpPr>
        <p:grpSpPr>
          <a:xfrm>
            <a:off x="7698438" y="3930743"/>
            <a:ext cx="970139" cy="454110"/>
            <a:chOff x="6626703" y="2022069"/>
            <a:chExt cx="645797" cy="454110"/>
          </a:xfrm>
        </p:grpSpPr>
        <p:sp>
          <p:nvSpPr>
            <p:cNvPr id="79" name="사각형: 둥근 모서리 89">
              <a:extLst>
                <a:ext uri="{FF2B5EF4-FFF2-40B4-BE49-F238E27FC236}">
                  <a16:creationId xmlns:a16="http://schemas.microsoft.com/office/drawing/2014/main" id="{15056B57-60E7-4D64-8E23-34C218682C26}"/>
                </a:ext>
              </a:extLst>
            </p:cNvPr>
            <p:cNvSpPr/>
            <p:nvPr/>
          </p:nvSpPr>
          <p:spPr>
            <a:xfrm>
              <a:off x="6626703" y="2022069"/>
              <a:ext cx="645797" cy="22798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nginx</a:t>
              </a:r>
              <a:endPara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0" name="사각형: 둥근 모서리 89">
              <a:extLst>
                <a:ext uri="{FF2B5EF4-FFF2-40B4-BE49-F238E27FC236}">
                  <a16:creationId xmlns:a16="http://schemas.microsoft.com/office/drawing/2014/main" id="{3E75725B-283D-49CB-943B-3F7969A38A87}"/>
                </a:ext>
              </a:extLst>
            </p:cNvPr>
            <p:cNvSpPr/>
            <p:nvPr/>
          </p:nvSpPr>
          <p:spPr>
            <a:xfrm>
              <a:off x="6626703" y="2248198"/>
              <a:ext cx="645797" cy="22798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Istio</a:t>
              </a:r>
              <a:endPara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51D75649-F204-4F24-8975-012FA6848A9A}"/>
              </a:ext>
            </a:extLst>
          </p:cNvPr>
          <p:cNvCxnSpPr>
            <a:cxnSpLocks/>
            <a:stCxn id="117" idx="3"/>
            <a:endCxn id="79" idx="0"/>
          </p:cNvCxnSpPr>
          <p:nvPr/>
        </p:nvCxnSpPr>
        <p:spPr>
          <a:xfrm flipH="1">
            <a:off x="8183508" y="3266013"/>
            <a:ext cx="456178" cy="664730"/>
          </a:xfrm>
          <a:prstGeom prst="bentConnector4">
            <a:avLst>
              <a:gd name="adj1" fmla="val -50112"/>
              <a:gd name="adj2" fmla="val 59681"/>
            </a:avLst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BB7D5C55-3F9D-487E-968F-AD525EF1C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351839"/>
              </p:ext>
            </p:extLst>
          </p:nvPr>
        </p:nvGraphicFramePr>
        <p:xfrm>
          <a:off x="9202723" y="519394"/>
          <a:ext cx="2931202" cy="3083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892">
                  <a:extLst>
                    <a:ext uri="{9D8B030D-6E8A-4147-A177-3AD203B41FA5}">
                      <a16:colId xmlns:a16="http://schemas.microsoft.com/office/drawing/2014/main" val="2670468418"/>
                    </a:ext>
                  </a:extLst>
                </a:gridCol>
                <a:gridCol w="629098">
                  <a:extLst>
                    <a:ext uri="{9D8B030D-6E8A-4147-A177-3AD203B41FA5}">
                      <a16:colId xmlns:a16="http://schemas.microsoft.com/office/drawing/2014/main" val="2221562890"/>
                    </a:ext>
                  </a:extLst>
                </a:gridCol>
                <a:gridCol w="2067212">
                  <a:extLst>
                    <a:ext uri="{9D8B030D-6E8A-4147-A177-3AD203B41FA5}">
                      <a16:colId xmlns:a16="http://schemas.microsoft.com/office/drawing/2014/main" val="69013095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Project name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PaaS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 포탈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9382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Neworking</a:t>
                      </a: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&gt; New Ingress Class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0707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 Definition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8267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Networking/New Ingress Class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정의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New Ingress Class 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입력 화면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9965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35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Ingress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Class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서버에서 받아와서 선택 리스트 구성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94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Default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여부 선택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Default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Ingress Class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일 경우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채크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버튼 클릭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이미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Default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항목이 존재 할 경우 아래 메시지 출력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    ‘Default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Ingress Class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가 이미 존재 합니다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.’</a:t>
                      </a: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580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Cancel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취소 여부 문의 후 이전 화면으로 이동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261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Create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Ingress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Class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생성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168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178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445742"/>
                  </a:ext>
                </a:extLst>
              </a:tr>
            </a:tbl>
          </a:graphicData>
        </a:graphic>
      </p:graphicFrame>
      <p:sp>
        <p:nvSpPr>
          <p:cNvPr id="40" name="타원 39">
            <a:extLst>
              <a:ext uri="{FF2B5EF4-FFF2-40B4-BE49-F238E27FC236}">
                <a16:creationId xmlns:a16="http://schemas.microsoft.com/office/drawing/2014/main" id="{F21394DA-DBC3-4617-A1C8-1A531521B14F}"/>
              </a:ext>
            </a:extLst>
          </p:cNvPr>
          <p:cNvSpPr/>
          <p:nvPr/>
        </p:nvSpPr>
        <p:spPr>
          <a:xfrm>
            <a:off x="2099642" y="3168106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B44C1C-6216-4B02-816E-964BCA30C1BE}"/>
              </a:ext>
            </a:extLst>
          </p:cNvPr>
          <p:cNvSpPr/>
          <p:nvPr/>
        </p:nvSpPr>
        <p:spPr>
          <a:xfrm>
            <a:off x="2099142" y="3505233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8D962A7-D0B7-409B-B1BA-3325EEE7414B}"/>
              </a:ext>
            </a:extLst>
          </p:cNvPr>
          <p:cNvSpPr/>
          <p:nvPr/>
        </p:nvSpPr>
        <p:spPr>
          <a:xfrm>
            <a:off x="7698438" y="5991069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566AA5E1-A3E9-440F-B19C-2EEAE642ABC9}"/>
              </a:ext>
            </a:extLst>
          </p:cNvPr>
          <p:cNvSpPr/>
          <p:nvPr/>
        </p:nvSpPr>
        <p:spPr>
          <a:xfrm>
            <a:off x="8258456" y="5991302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val="249650176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BF458-4BAE-45A2-9F11-6B9C0861C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Networking -&gt; New Ingress Class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976754-FF66-4A34-A63B-19E06E5317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Networking &gt; Ingress Controller &gt; New Ingress Controller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7FDE07-17C5-400D-A150-5B6C610961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New Ingress Controller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7A000A-DAEA-4CA9-AA1A-472E41E43FB5}"/>
              </a:ext>
            </a:extLst>
          </p:cNvPr>
          <p:cNvSpPr/>
          <p:nvPr/>
        </p:nvSpPr>
        <p:spPr>
          <a:xfrm>
            <a:off x="2150702" y="2025807"/>
            <a:ext cx="6708157" cy="39938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AF5B3E-5B96-426E-B23C-0EDF70C4BCDF}"/>
              </a:ext>
            </a:extLst>
          </p:cNvPr>
          <p:cNvSpPr/>
          <p:nvPr/>
        </p:nvSpPr>
        <p:spPr>
          <a:xfrm>
            <a:off x="201110" y="2941746"/>
            <a:ext cx="1720735" cy="25149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80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F79D6D4-FC78-41B8-BE00-5F74987E35ED}"/>
              </a:ext>
            </a:extLst>
          </p:cNvPr>
          <p:cNvGrpSpPr/>
          <p:nvPr/>
        </p:nvGrpSpPr>
        <p:grpSpPr>
          <a:xfrm>
            <a:off x="2369877" y="2216846"/>
            <a:ext cx="1279033" cy="222935"/>
            <a:chOff x="2313640" y="4193815"/>
            <a:chExt cx="1279033" cy="22293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BD7648F-D763-4C69-B113-A3C90C9963B4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Project-1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B830D44-9C6C-4B8F-8A01-C61DD2300FC2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CA2876A-2B5E-4721-9B4E-22FE167B890B}"/>
              </a:ext>
            </a:extLst>
          </p:cNvPr>
          <p:cNvGrpSpPr/>
          <p:nvPr/>
        </p:nvGrpSpPr>
        <p:grpSpPr>
          <a:xfrm>
            <a:off x="3678201" y="2222148"/>
            <a:ext cx="1279033" cy="222935"/>
            <a:chOff x="2313640" y="4193815"/>
            <a:chExt cx="1279033" cy="22293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A30AE8B-32ED-466F-8547-2B1B372332AC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Cluster-1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0E08728-B5E5-4C5E-B9F7-A170F04408CE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ACA20C9-E483-4925-B824-ABB297D40072}"/>
              </a:ext>
            </a:extLst>
          </p:cNvPr>
          <p:cNvSpPr/>
          <p:nvPr/>
        </p:nvSpPr>
        <p:spPr>
          <a:xfrm>
            <a:off x="2150702" y="2561833"/>
            <a:ext cx="6708157" cy="39938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635A124-3687-457C-8BA5-021E6F254759}"/>
              </a:ext>
            </a:extLst>
          </p:cNvPr>
          <p:cNvSpPr/>
          <p:nvPr/>
        </p:nvSpPr>
        <p:spPr>
          <a:xfrm>
            <a:off x="2150702" y="2561833"/>
            <a:ext cx="6708157" cy="39938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5734496B-5A36-4B61-97A2-7F08EEEA747E}"/>
              </a:ext>
            </a:extLst>
          </p:cNvPr>
          <p:cNvGrpSpPr/>
          <p:nvPr/>
        </p:nvGrpSpPr>
        <p:grpSpPr>
          <a:xfrm>
            <a:off x="2351772" y="2743011"/>
            <a:ext cx="6287913" cy="218090"/>
            <a:chOff x="3265029" y="3629643"/>
            <a:chExt cx="6287913" cy="218090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8F2A405A-BE83-4F25-9EBB-1DC39FF61B89}"/>
                </a:ext>
              </a:extLst>
            </p:cNvPr>
            <p:cNvGrpSpPr/>
            <p:nvPr/>
          </p:nvGrpSpPr>
          <p:grpSpPr>
            <a:xfrm>
              <a:off x="3283134" y="3629643"/>
              <a:ext cx="1863617" cy="216048"/>
              <a:chOff x="2261276" y="2302364"/>
              <a:chExt cx="1594653" cy="359185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320456A3-6C94-4C01-B1AF-1FAED58B4DE0}"/>
                  </a:ext>
                </a:extLst>
              </p:cNvPr>
              <p:cNvSpPr/>
              <p:nvPr/>
            </p:nvSpPr>
            <p:spPr>
              <a:xfrm>
                <a:off x="3058121" y="2302364"/>
                <a:ext cx="797808" cy="359185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YAML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13569CDD-F0A6-4B2E-AF89-03A97D485E89}"/>
                  </a:ext>
                </a:extLst>
              </p:cNvPr>
              <p:cNvSpPr/>
              <p:nvPr/>
            </p:nvSpPr>
            <p:spPr>
              <a:xfrm>
                <a:off x="2261276" y="2309604"/>
                <a:ext cx="797808" cy="35028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Geneal</a:t>
                </a:r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F381E8DD-63CF-4254-A879-4D6076621781}"/>
                </a:ext>
              </a:extLst>
            </p:cNvPr>
            <p:cNvCxnSpPr>
              <a:cxnSpLocks/>
            </p:cNvCxnSpPr>
            <p:nvPr/>
          </p:nvCxnSpPr>
          <p:spPr>
            <a:xfrm>
              <a:off x="3265029" y="3847733"/>
              <a:ext cx="628791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1FE0C97-6245-4B34-A06B-35D760C0F3B5}"/>
              </a:ext>
            </a:extLst>
          </p:cNvPr>
          <p:cNvSpPr/>
          <p:nvPr/>
        </p:nvSpPr>
        <p:spPr>
          <a:xfrm>
            <a:off x="2152537" y="6120818"/>
            <a:ext cx="6708157" cy="43456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34">
            <a:extLst>
              <a:ext uri="{FF2B5EF4-FFF2-40B4-BE49-F238E27FC236}">
                <a16:creationId xmlns:a16="http://schemas.microsoft.com/office/drawing/2014/main" id="{87FFA5C7-5585-43B6-8373-BBE372E00675}"/>
              </a:ext>
            </a:extLst>
          </p:cNvPr>
          <p:cNvSpPr/>
          <p:nvPr/>
        </p:nvSpPr>
        <p:spPr>
          <a:xfrm>
            <a:off x="8247757" y="6208910"/>
            <a:ext cx="527485" cy="259292"/>
          </a:xfrm>
          <a:prstGeom prst="roundRect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Create</a:t>
            </a:r>
            <a:endParaRPr lang="ko-KR" altLang="en-US" sz="700" b="1" dirty="0"/>
          </a:p>
        </p:txBody>
      </p:sp>
      <p:sp>
        <p:nvSpPr>
          <p:cNvPr id="74" name="사각형: 둥근 모서리 35">
            <a:extLst>
              <a:ext uri="{FF2B5EF4-FFF2-40B4-BE49-F238E27FC236}">
                <a16:creationId xmlns:a16="http://schemas.microsoft.com/office/drawing/2014/main" id="{45947568-0783-46E4-9B97-F2FA373EBFC1}"/>
              </a:ext>
            </a:extLst>
          </p:cNvPr>
          <p:cNvSpPr/>
          <p:nvPr/>
        </p:nvSpPr>
        <p:spPr>
          <a:xfrm>
            <a:off x="7680170" y="6207999"/>
            <a:ext cx="503338" cy="25929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Cancel</a:t>
            </a:r>
            <a:endParaRPr lang="ko-KR" altLang="en-US" sz="700" b="1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276B5E8-5E4C-4B29-8B24-5BFC89FF0318}"/>
              </a:ext>
            </a:extLst>
          </p:cNvPr>
          <p:cNvSpPr/>
          <p:nvPr/>
        </p:nvSpPr>
        <p:spPr>
          <a:xfrm>
            <a:off x="2369877" y="3028272"/>
            <a:ext cx="6269809" cy="29856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C165805-A95D-47C6-B9F9-4EB5ECA0F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208" y="3650269"/>
            <a:ext cx="2253495" cy="117085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6F6B3ECD-C9D9-4509-A55F-548F1DF69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043" y="3026031"/>
            <a:ext cx="2428438" cy="624238"/>
          </a:xfrm>
          <a:prstGeom prst="rect">
            <a:avLst/>
          </a:prstGeom>
        </p:spPr>
      </p:pic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307ECDAA-65EA-4788-8BC3-BFEC4902A0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784644"/>
              </p:ext>
            </p:extLst>
          </p:nvPr>
        </p:nvGraphicFramePr>
        <p:xfrm>
          <a:off x="9202723" y="519394"/>
          <a:ext cx="2931202" cy="2474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892">
                  <a:extLst>
                    <a:ext uri="{9D8B030D-6E8A-4147-A177-3AD203B41FA5}">
                      <a16:colId xmlns:a16="http://schemas.microsoft.com/office/drawing/2014/main" val="2670468418"/>
                    </a:ext>
                  </a:extLst>
                </a:gridCol>
                <a:gridCol w="629098">
                  <a:extLst>
                    <a:ext uri="{9D8B030D-6E8A-4147-A177-3AD203B41FA5}">
                      <a16:colId xmlns:a16="http://schemas.microsoft.com/office/drawing/2014/main" val="2221562890"/>
                    </a:ext>
                  </a:extLst>
                </a:gridCol>
                <a:gridCol w="2067212">
                  <a:extLst>
                    <a:ext uri="{9D8B030D-6E8A-4147-A177-3AD203B41FA5}">
                      <a16:colId xmlns:a16="http://schemas.microsoft.com/office/drawing/2014/main" val="69013095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Project name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PaaS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 포탈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9382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Neworking</a:t>
                      </a: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&gt; New Ingress Class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0707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 Definition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8267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Networking/New Ingress Class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정의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New Ingress Class 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입력 화면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9965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35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YAML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General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에서 설정된 내용을 </a:t>
                      </a:r>
                      <a:r>
                        <a:rPr lang="en-US" altLang="ko-KR" sz="8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Yaml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변환하여 출력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94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580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261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168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178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445742"/>
                  </a:ext>
                </a:extLst>
              </a:tr>
            </a:tbl>
          </a:graphicData>
        </a:graphic>
      </p:graphicFrame>
      <p:sp>
        <p:nvSpPr>
          <p:cNvPr id="34" name="타원 33">
            <a:extLst>
              <a:ext uri="{FF2B5EF4-FFF2-40B4-BE49-F238E27FC236}">
                <a16:creationId xmlns:a16="http://schemas.microsoft.com/office/drawing/2014/main" id="{5933055F-FB01-40AF-9293-DF3A0C2F2072}"/>
              </a:ext>
            </a:extLst>
          </p:cNvPr>
          <p:cNvSpPr/>
          <p:nvPr/>
        </p:nvSpPr>
        <p:spPr>
          <a:xfrm>
            <a:off x="2406758" y="2951682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val="2077570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E275560-7DD1-4772-AFE9-9F4C3FC928BC}"/>
              </a:ext>
            </a:extLst>
          </p:cNvPr>
          <p:cNvSpPr txBox="1"/>
          <p:nvPr/>
        </p:nvSpPr>
        <p:spPr>
          <a:xfrm>
            <a:off x="300892" y="1023382"/>
            <a:ext cx="2818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remove-</a:t>
            </a:r>
            <a:r>
              <a:rPr lang="en-US" altLang="ko-KR" dirty="0" err="1"/>
              <a:t>node.yml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CDE1C3-0D80-49B4-A196-6D65E89CC048}"/>
              </a:ext>
            </a:extLst>
          </p:cNvPr>
          <p:cNvSpPr/>
          <p:nvPr/>
        </p:nvSpPr>
        <p:spPr>
          <a:xfrm>
            <a:off x="422320" y="1392714"/>
            <a:ext cx="11166528" cy="6186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ansible-playbook -</a:t>
            </a:r>
            <a:r>
              <a:rPr lang="en-US" altLang="ko-KR" dirty="0" err="1">
                <a:solidFill>
                  <a:schemeClr val="tx1"/>
                </a:solidFill>
              </a:rPr>
              <a:t>i</a:t>
            </a:r>
            <a:r>
              <a:rPr lang="en-US" altLang="ko-KR" dirty="0">
                <a:solidFill>
                  <a:schemeClr val="tx1"/>
                </a:solidFill>
              </a:rPr>
              <a:t> inventory.ini -become --become-user=root remove-</a:t>
            </a:r>
            <a:r>
              <a:rPr lang="en-US" altLang="ko-KR" dirty="0" err="1">
                <a:solidFill>
                  <a:schemeClr val="tx1"/>
                </a:solidFill>
              </a:rPr>
              <a:t>node.yml</a:t>
            </a:r>
            <a:r>
              <a:rPr lang="en-US" altLang="ko-KR" dirty="0">
                <a:solidFill>
                  <a:schemeClr val="tx1"/>
                </a:solidFill>
              </a:rPr>
              <a:t> --extra-vars ‘node=node5’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7B2AEB-4408-44CB-8465-46B2B05C9708}"/>
              </a:ext>
            </a:extLst>
          </p:cNvPr>
          <p:cNvSpPr txBox="1"/>
          <p:nvPr/>
        </p:nvSpPr>
        <p:spPr>
          <a:xfrm>
            <a:off x="512736" y="5697495"/>
            <a:ext cx="3293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참고자료</a:t>
            </a:r>
            <a:endParaRPr lang="en-US" altLang="ko-KR" dirty="0"/>
          </a:p>
          <a:p>
            <a:r>
              <a:rPr lang="en-US" altLang="ko-KR" dirty="0"/>
              <a:t>https://sh-safer.tistory.com/54</a:t>
            </a:r>
            <a:endParaRPr lang="ko-KR" altLang="en-US" dirty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892" y="134938"/>
            <a:ext cx="9052171" cy="529912"/>
          </a:xfrm>
        </p:spPr>
        <p:txBody>
          <a:bodyPr/>
          <a:lstStyle/>
          <a:p>
            <a:r>
              <a:rPr lang="en-US" altLang="ko-KR" dirty="0" err="1"/>
              <a:t>Kubespray</a:t>
            </a:r>
            <a:r>
              <a:rPr lang="ko-KR" altLang="en-US" dirty="0"/>
              <a:t>로 </a:t>
            </a:r>
            <a:r>
              <a:rPr lang="en-US" altLang="ko-KR" dirty="0"/>
              <a:t>Kubernetes </a:t>
            </a:r>
            <a:r>
              <a:rPr lang="ko-KR" altLang="en-US" dirty="0"/>
              <a:t>설치 </a:t>
            </a:r>
            <a:r>
              <a:rPr lang="en-US" altLang="ko-KR" dirty="0"/>
              <a:t>– Node </a:t>
            </a:r>
            <a:r>
              <a:rPr lang="ko-KR" altLang="en-US" dirty="0"/>
              <a:t>제거</a:t>
            </a:r>
          </a:p>
        </p:txBody>
      </p:sp>
    </p:spTree>
    <p:extLst>
      <p:ext uri="{BB962C8B-B14F-4D97-AF65-F5344CB8AC3E}">
        <p14:creationId xmlns:p14="http://schemas.microsoft.com/office/powerpoint/2010/main" val="842750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00D4E4-DE84-4408-8959-DCA230A8C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Cluster API Architecture</a:t>
            </a:r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3337DC7-5920-4ECE-AF80-6C473EBFC071}"/>
              </a:ext>
            </a:extLst>
          </p:cNvPr>
          <p:cNvGrpSpPr/>
          <p:nvPr/>
        </p:nvGrpSpPr>
        <p:grpSpPr>
          <a:xfrm>
            <a:off x="4826977" y="3084452"/>
            <a:ext cx="1470532" cy="1023907"/>
            <a:chOff x="1127862" y="3689365"/>
            <a:chExt cx="1470532" cy="1023907"/>
          </a:xfrm>
        </p:grpSpPr>
        <p:pic>
          <p:nvPicPr>
            <p:cNvPr id="18" name="그래픽 17">
              <a:extLst>
                <a:ext uri="{FF2B5EF4-FFF2-40B4-BE49-F238E27FC236}">
                  <a16:creationId xmlns:a16="http://schemas.microsoft.com/office/drawing/2014/main" id="{44A1E3DE-CBE8-4A0D-8484-4A2F9DE5E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26318" y="3689365"/>
              <a:ext cx="642457" cy="62379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18552AC-0840-4097-9220-1635A32E0BFD}"/>
                </a:ext>
              </a:extLst>
            </p:cNvPr>
            <p:cNvSpPr txBox="1"/>
            <p:nvPr/>
          </p:nvSpPr>
          <p:spPr>
            <a:xfrm>
              <a:off x="1127862" y="4313162"/>
              <a:ext cx="14705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Cluster API</a:t>
              </a:r>
            </a:p>
            <a:p>
              <a:pPr algn="ctr"/>
              <a:r>
                <a:rPr lang="en-US" altLang="ko-KR" sz="1000" dirty="0"/>
                <a:t>Management Cluster</a:t>
              </a:r>
              <a:endParaRPr lang="ko-KR" altLang="en-US" sz="1000" dirty="0"/>
            </a:p>
          </p:txBody>
        </p:sp>
      </p:grp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B6EEF7E-4453-47F9-9B12-EAC70D1E46B8}"/>
              </a:ext>
            </a:extLst>
          </p:cNvPr>
          <p:cNvCxnSpPr>
            <a:cxnSpLocks/>
            <a:stCxn id="25" idx="1"/>
            <a:endCxn id="18" idx="3"/>
          </p:cNvCxnSpPr>
          <p:nvPr/>
        </p:nvCxnSpPr>
        <p:spPr>
          <a:xfrm flipH="1">
            <a:off x="5867890" y="1236350"/>
            <a:ext cx="1991865" cy="2160001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900573E-2C0A-4323-A835-BD13DD739AD9}"/>
              </a:ext>
            </a:extLst>
          </p:cNvPr>
          <p:cNvCxnSpPr>
            <a:cxnSpLocks/>
            <a:stCxn id="26" idx="1"/>
            <a:endCxn id="18" idx="3"/>
          </p:cNvCxnSpPr>
          <p:nvPr/>
        </p:nvCxnSpPr>
        <p:spPr>
          <a:xfrm flipH="1">
            <a:off x="5867890" y="2379323"/>
            <a:ext cx="2029028" cy="101702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69CC520-0AE1-4D22-876C-8D8101BFFBF0}"/>
              </a:ext>
            </a:extLst>
          </p:cNvPr>
          <p:cNvCxnSpPr>
            <a:cxnSpLocks/>
            <a:stCxn id="27" idx="1"/>
            <a:endCxn id="18" idx="3"/>
          </p:cNvCxnSpPr>
          <p:nvPr/>
        </p:nvCxnSpPr>
        <p:spPr>
          <a:xfrm flipH="1" flipV="1">
            <a:off x="5867890" y="3396351"/>
            <a:ext cx="2039419" cy="47986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7E93E87-190C-4547-A905-52594D44DE74}"/>
              </a:ext>
            </a:extLst>
          </p:cNvPr>
          <p:cNvCxnSpPr>
            <a:cxnSpLocks/>
            <a:stCxn id="28" idx="1"/>
            <a:endCxn id="18" idx="3"/>
          </p:cNvCxnSpPr>
          <p:nvPr/>
        </p:nvCxnSpPr>
        <p:spPr>
          <a:xfrm flipH="1" flipV="1">
            <a:off x="5867890" y="3396351"/>
            <a:ext cx="2038552" cy="123460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4DCF13E-BC15-4A06-91F8-02E6AEE8FECA}"/>
              </a:ext>
            </a:extLst>
          </p:cNvPr>
          <p:cNvCxnSpPr>
            <a:cxnSpLocks/>
            <a:stCxn id="29" idx="1"/>
            <a:endCxn id="18" idx="3"/>
          </p:cNvCxnSpPr>
          <p:nvPr/>
        </p:nvCxnSpPr>
        <p:spPr>
          <a:xfrm flipH="1" flipV="1">
            <a:off x="5867890" y="3396351"/>
            <a:ext cx="2081955" cy="237875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B9569301-E56B-4285-BCAD-D24C23F3A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9755" y="664850"/>
            <a:ext cx="1905000" cy="1143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E32DCEE-498F-4151-ACA4-E6B8A95381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6918" y="1826873"/>
            <a:ext cx="2009775" cy="11049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97975A3-277C-4D63-80F8-152D86CF38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7309" y="2949037"/>
            <a:ext cx="1847850" cy="9906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085CCC0-E433-4C7B-AFDE-87AA686C5F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6442" y="4140421"/>
            <a:ext cx="1885950" cy="98107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EC257D4-E404-481B-996A-840F4AB51D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9845" y="5317909"/>
            <a:ext cx="2000250" cy="9144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1DFD655-C4DE-4110-8B6D-BE1310E028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331" y="2989053"/>
            <a:ext cx="827746" cy="827746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EBEC224-E5D4-444E-8CA8-70C668016643}"/>
              </a:ext>
            </a:extLst>
          </p:cNvPr>
          <p:cNvCxnSpPr>
            <a:cxnSpLocks/>
            <a:stCxn id="18" idx="1"/>
            <a:endCxn id="31" idx="3"/>
          </p:cNvCxnSpPr>
          <p:nvPr/>
        </p:nvCxnSpPr>
        <p:spPr>
          <a:xfrm flipH="1">
            <a:off x="2712077" y="3396351"/>
            <a:ext cx="2513356" cy="657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47F89A4-4DE9-4526-8A0F-17AA342E54EC}"/>
              </a:ext>
            </a:extLst>
          </p:cNvPr>
          <p:cNvSpPr txBox="1"/>
          <p:nvPr/>
        </p:nvSpPr>
        <p:spPr>
          <a:xfrm>
            <a:off x="3050305" y="2996120"/>
            <a:ext cx="1664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</a:rPr>
              <a:t>Management Cluster</a:t>
            </a:r>
            <a:r>
              <a:rPr lang="ko-KR" altLang="en-US" sz="1000" dirty="0">
                <a:solidFill>
                  <a:srgbClr val="0000FF"/>
                </a:solidFill>
              </a:rPr>
              <a:t>를 </a:t>
            </a:r>
            <a:endParaRPr lang="en-US" altLang="ko-KR" sz="1000" dirty="0">
              <a:solidFill>
                <a:srgbClr val="0000FF"/>
              </a:solidFill>
            </a:endParaRPr>
          </a:p>
          <a:p>
            <a:r>
              <a:rPr lang="ko-KR" altLang="en-US" sz="1000" dirty="0">
                <a:solidFill>
                  <a:srgbClr val="0000FF"/>
                </a:solidFill>
              </a:rPr>
              <a:t>통해 </a:t>
            </a:r>
            <a:r>
              <a:rPr lang="en-US" altLang="ko-KR" sz="1000" dirty="0">
                <a:solidFill>
                  <a:srgbClr val="0000FF"/>
                </a:solidFill>
              </a:rPr>
              <a:t>Cluster </a:t>
            </a:r>
            <a:r>
              <a:rPr lang="ko-KR" altLang="en-US" sz="1000" dirty="0">
                <a:solidFill>
                  <a:srgbClr val="0000FF"/>
                </a:solidFill>
              </a:rPr>
              <a:t>구축 및 변경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70C427-6843-4FCB-8165-50B6CBCF9A6F}"/>
              </a:ext>
            </a:extLst>
          </p:cNvPr>
          <p:cNvSpPr txBox="1"/>
          <p:nvPr/>
        </p:nvSpPr>
        <p:spPr>
          <a:xfrm>
            <a:off x="4354942" y="4183456"/>
            <a:ext cx="23679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</a:rPr>
              <a:t>Cluster </a:t>
            </a:r>
            <a:r>
              <a:rPr lang="ko-KR" altLang="en-US" sz="1000" dirty="0">
                <a:solidFill>
                  <a:srgbClr val="0000FF"/>
                </a:solidFill>
              </a:rPr>
              <a:t>정보를 바탕으로 </a:t>
            </a:r>
            <a:r>
              <a:rPr lang="en-US" altLang="ko-KR" sz="1000" dirty="0" err="1">
                <a:solidFill>
                  <a:srgbClr val="0000FF"/>
                </a:solidFill>
              </a:rPr>
              <a:t>yaml</a:t>
            </a:r>
            <a:r>
              <a:rPr lang="en-US" altLang="ko-KR" sz="1000" dirty="0">
                <a:solidFill>
                  <a:srgbClr val="0000FF"/>
                </a:solidFill>
              </a:rPr>
              <a:t> </a:t>
            </a:r>
            <a:r>
              <a:rPr lang="ko-KR" altLang="en-US" sz="1000" dirty="0">
                <a:solidFill>
                  <a:srgbClr val="0000FF"/>
                </a:solidFill>
              </a:rPr>
              <a:t>생성 후</a:t>
            </a:r>
            <a:endParaRPr lang="en-US" altLang="ko-KR" sz="1000" dirty="0">
              <a:solidFill>
                <a:srgbClr val="0000FF"/>
              </a:solidFill>
            </a:endParaRPr>
          </a:p>
          <a:p>
            <a:r>
              <a:rPr lang="ko-KR" altLang="en-US" sz="1000" dirty="0">
                <a:solidFill>
                  <a:srgbClr val="0000FF"/>
                </a:solidFill>
              </a:rPr>
              <a:t>반영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70F4257-BC39-471F-A686-5F09B63D5FE0}"/>
              </a:ext>
            </a:extLst>
          </p:cNvPr>
          <p:cNvSpPr txBox="1"/>
          <p:nvPr/>
        </p:nvSpPr>
        <p:spPr>
          <a:xfrm>
            <a:off x="186592" y="6409800"/>
            <a:ext cx="4058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Cluster </a:t>
            </a:r>
            <a:r>
              <a:rPr lang="ko-KR" altLang="en-US" sz="1200" dirty="0"/>
              <a:t>정보</a:t>
            </a:r>
            <a:r>
              <a:rPr lang="en-US" altLang="ko-KR" sz="1200" dirty="0"/>
              <a:t>(Master,</a:t>
            </a:r>
            <a:r>
              <a:rPr lang="ko-KR" altLang="en-US" sz="1200" dirty="0"/>
              <a:t> </a:t>
            </a:r>
            <a:r>
              <a:rPr lang="en-US" altLang="ko-KR" sz="1200" dirty="0"/>
              <a:t>Worker, OS</a:t>
            </a:r>
            <a:r>
              <a:rPr lang="ko-KR" altLang="en-US" sz="1200" dirty="0"/>
              <a:t> </a:t>
            </a:r>
            <a:r>
              <a:rPr lang="en-US" altLang="ko-KR" sz="1200" dirty="0"/>
              <a:t>Template,</a:t>
            </a:r>
            <a:r>
              <a:rPr lang="ko-KR" altLang="en-US" sz="1200" dirty="0"/>
              <a:t> </a:t>
            </a:r>
            <a:r>
              <a:rPr lang="en-US" altLang="ko-KR" sz="1200" dirty="0"/>
              <a:t>HW spec </a:t>
            </a:r>
            <a:r>
              <a:rPr lang="ko-KR" altLang="en-US" sz="1200" dirty="0"/>
              <a:t>등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55169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E2560F-70C0-44B6-A695-B51B4AB19B2B}"/>
              </a:ext>
            </a:extLst>
          </p:cNvPr>
          <p:cNvSpPr txBox="1"/>
          <p:nvPr/>
        </p:nvSpPr>
        <p:spPr>
          <a:xfrm>
            <a:off x="255750" y="159333"/>
            <a:ext cx="164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Cluster API </a:t>
            </a:r>
            <a:r>
              <a:rPr lang="ko-KR" altLang="en-US" dirty="0"/>
              <a:t>란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CDC4C2-6A7C-407F-ACD2-02CAA36A1612}"/>
              </a:ext>
            </a:extLst>
          </p:cNvPr>
          <p:cNvSpPr txBox="1"/>
          <p:nvPr/>
        </p:nvSpPr>
        <p:spPr>
          <a:xfrm>
            <a:off x="429002" y="977369"/>
            <a:ext cx="11333995" cy="5042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effectLst/>
              </a:rPr>
              <a:t>Goals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effectLst/>
              </a:rPr>
              <a:t>선언적 </a:t>
            </a:r>
            <a:r>
              <a:rPr lang="en-US" altLang="ko-KR" sz="1200" dirty="0">
                <a:effectLst/>
              </a:rPr>
              <a:t>API</a:t>
            </a:r>
            <a:r>
              <a:rPr lang="ko-KR" altLang="en-US" sz="1200" dirty="0">
                <a:effectLst/>
              </a:rPr>
              <a:t>를 사용하여 </a:t>
            </a:r>
            <a:r>
              <a:rPr lang="en-US" altLang="ko-KR" sz="1200" dirty="0">
                <a:effectLst/>
              </a:rPr>
              <a:t>Kubernetes </a:t>
            </a:r>
            <a:r>
              <a:rPr lang="ko-KR" altLang="en-US" sz="1200" dirty="0">
                <a:effectLst/>
              </a:rPr>
              <a:t>호환 클러스터의 수명 주기</a:t>
            </a:r>
            <a:r>
              <a:rPr lang="en-US" altLang="ko-KR" sz="1200" dirty="0">
                <a:effectLst/>
              </a:rPr>
              <a:t>(</a:t>
            </a:r>
            <a:r>
              <a:rPr lang="ko-KR" altLang="en-US" sz="1200" dirty="0">
                <a:effectLst/>
              </a:rPr>
              <a:t>생성</a:t>
            </a:r>
            <a:r>
              <a:rPr lang="en-US" altLang="ko-KR" sz="1200" dirty="0">
                <a:effectLst/>
              </a:rPr>
              <a:t>, </a:t>
            </a:r>
            <a:r>
              <a:rPr lang="ko-KR" altLang="en-US" sz="1200" dirty="0">
                <a:effectLst/>
              </a:rPr>
              <a:t>확장</a:t>
            </a:r>
            <a:r>
              <a:rPr lang="en-US" altLang="ko-KR" sz="1200" dirty="0">
                <a:effectLst/>
              </a:rPr>
              <a:t>, </a:t>
            </a:r>
            <a:r>
              <a:rPr lang="ko-KR" altLang="en-US" sz="1200" dirty="0">
                <a:effectLst/>
              </a:rPr>
              <a:t>업그레이드</a:t>
            </a:r>
            <a:r>
              <a:rPr lang="en-US" altLang="ko-KR" sz="1200" dirty="0">
                <a:effectLst/>
              </a:rPr>
              <a:t>, </a:t>
            </a:r>
            <a:r>
              <a:rPr lang="ko-KR" altLang="en-US" sz="1200" dirty="0">
                <a:effectLst/>
              </a:rPr>
              <a:t>파괴</a:t>
            </a:r>
            <a:r>
              <a:rPr lang="en-US" altLang="ko-KR" sz="1200" dirty="0">
                <a:effectLst/>
              </a:rPr>
              <a:t>)</a:t>
            </a:r>
            <a:r>
              <a:rPr lang="ko-KR" altLang="en-US" sz="1200" dirty="0">
                <a:effectLst/>
              </a:rPr>
              <a:t>를 관리한다</a:t>
            </a:r>
            <a:r>
              <a:rPr lang="en-US" altLang="ko-KR" sz="1200" dirty="0">
                <a:effectLst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effectLst/>
              </a:rPr>
              <a:t>사내와 클라우드 모두에서 다양한 환경에서 작업한다</a:t>
            </a:r>
            <a:r>
              <a:rPr lang="en-US" altLang="ko-KR" sz="1200" dirty="0">
                <a:effectLst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effectLst/>
              </a:rPr>
              <a:t>공통 작업을 정의하려면 기본 구현을 제공하고 대체 작업에 대해 구현을 </a:t>
            </a:r>
            <a:r>
              <a:rPr lang="ko-KR" altLang="en-US" sz="1200" dirty="0" err="1">
                <a:effectLst/>
              </a:rPr>
              <a:t>스왑</a:t>
            </a:r>
            <a:r>
              <a:rPr lang="ko-KR" altLang="en-US" sz="1200" dirty="0">
                <a:effectLst/>
              </a:rPr>
              <a:t> 아웃할 수 있는 기능을 제공한다</a:t>
            </a:r>
            <a:r>
              <a:rPr lang="en-US" altLang="ko-KR" sz="1200" dirty="0">
                <a:effectLst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effectLst/>
              </a:rPr>
              <a:t>기능</a:t>
            </a:r>
            <a:r>
              <a:rPr lang="en-US" altLang="ko-KR" sz="1200" dirty="0">
                <a:effectLst/>
              </a:rPr>
              <a:t>(</a:t>
            </a:r>
            <a:r>
              <a:rPr lang="ko-KR" altLang="en-US" sz="1200" dirty="0">
                <a:effectLst/>
              </a:rPr>
              <a:t>예</a:t>
            </a:r>
            <a:r>
              <a:rPr lang="en-US" altLang="ko-KR" sz="1200" dirty="0">
                <a:effectLst/>
              </a:rPr>
              <a:t>: </a:t>
            </a:r>
            <a:r>
              <a:rPr lang="ko-KR" altLang="en-US" sz="1200" dirty="0">
                <a:effectLst/>
              </a:rPr>
              <a:t>노드 문제 감지기</a:t>
            </a:r>
            <a:r>
              <a:rPr lang="en-US" altLang="ko-KR" sz="1200" dirty="0">
                <a:effectLst/>
              </a:rPr>
              <a:t>, </a:t>
            </a:r>
            <a:r>
              <a:rPr lang="ko-KR" altLang="en-US" sz="1200" dirty="0">
                <a:effectLst/>
              </a:rPr>
              <a:t>클러스터 자동 </a:t>
            </a:r>
            <a:r>
              <a:rPr lang="ko-KR" altLang="en-US" sz="1200" dirty="0" err="1">
                <a:effectLst/>
              </a:rPr>
              <a:t>확장기</a:t>
            </a:r>
            <a:r>
              <a:rPr lang="en-US" altLang="ko-KR" sz="1200" dirty="0">
                <a:effectLst/>
              </a:rPr>
              <a:t>, SIG-</a:t>
            </a:r>
            <a:r>
              <a:rPr lang="ko-KR" altLang="en-US" sz="1200" dirty="0">
                <a:effectLst/>
              </a:rPr>
              <a:t>멀티 클러스터</a:t>
            </a:r>
            <a:r>
              <a:rPr lang="en-US" altLang="ko-KR" sz="1200" dirty="0">
                <a:effectLst/>
              </a:rPr>
              <a:t>)</a:t>
            </a:r>
            <a:r>
              <a:rPr lang="ko-KR" altLang="en-US" sz="1200" dirty="0">
                <a:effectLst/>
              </a:rPr>
              <a:t>을 복제하지 않고 기존 에코시스템 구성요소를 재사용하고 통합한다</a:t>
            </a:r>
            <a:r>
              <a:rPr lang="en-US" altLang="ko-KR" sz="1200" dirty="0">
                <a:effectLst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effectLst/>
              </a:rPr>
              <a:t>쿠버네티스</a:t>
            </a:r>
            <a:r>
              <a:rPr lang="ko-KR" altLang="en-US" sz="1200" dirty="0">
                <a:effectLst/>
              </a:rPr>
              <a:t> 라이프사이클 제품이 </a:t>
            </a:r>
            <a:r>
              <a:rPr lang="en-US" altLang="ko-KR" sz="1200" dirty="0">
                <a:effectLst/>
              </a:rPr>
              <a:t>Cluster API</a:t>
            </a:r>
            <a:r>
              <a:rPr lang="ko-KR" altLang="en-US" sz="1200" dirty="0">
                <a:effectLst/>
              </a:rPr>
              <a:t>를 점진적으로 채택할 수 있는 전환 경로를 제공한다</a:t>
            </a:r>
            <a:r>
              <a:rPr lang="en-US" altLang="ko-KR" sz="1200" dirty="0">
                <a:effectLst/>
              </a:rPr>
              <a:t>. </a:t>
            </a:r>
            <a:r>
              <a:rPr lang="ko-KR" altLang="en-US" sz="1200" dirty="0">
                <a:effectLst/>
              </a:rPr>
              <a:t>특히 기존 클러스터 라이프사이클 관리 툴은 여러 릴리스의 과정에서 단계적 방식으로 </a:t>
            </a:r>
            <a:r>
              <a:rPr lang="en-US" altLang="ko-KR" sz="1200" dirty="0">
                <a:effectLst/>
              </a:rPr>
              <a:t>Cluster API</a:t>
            </a:r>
            <a:r>
              <a:rPr lang="ko-KR" altLang="en-US" sz="1200" dirty="0">
                <a:effectLst/>
              </a:rPr>
              <a:t>를 채택하거나 심지어 </a:t>
            </a:r>
            <a:r>
              <a:rPr lang="en-US" altLang="ko-KR" sz="1200" dirty="0">
                <a:effectLst/>
              </a:rPr>
              <a:t>Cluster API</a:t>
            </a:r>
            <a:r>
              <a:rPr lang="ko-KR" altLang="en-US" sz="1200" dirty="0">
                <a:effectLst/>
              </a:rPr>
              <a:t>의 하위 집합을 채택할 수 있어야 한다</a:t>
            </a:r>
            <a:r>
              <a:rPr lang="en-US" altLang="ko-KR" sz="1200" dirty="0">
                <a:effectLst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effectLst/>
              </a:rPr>
              <a:t>Non-</a:t>
            </a:r>
            <a:r>
              <a:rPr lang="en-US" altLang="ko-KR" sz="1200" b="1" dirty="0"/>
              <a:t>goals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effectLst/>
              </a:rPr>
              <a:t>API</a:t>
            </a:r>
            <a:r>
              <a:rPr lang="ko-KR" altLang="en-US" sz="1200" dirty="0">
                <a:effectLst/>
              </a:rPr>
              <a:t>를 </a:t>
            </a:r>
            <a:r>
              <a:rPr lang="en-US" altLang="ko-KR" sz="1200" dirty="0">
                <a:effectLst/>
              </a:rPr>
              <a:t>Kubernetes </a:t>
            </a:r>
            <a:r>
              <a:rPr lang="ko-KR" altLang="en-US" sz="1200" dirty="0">
                <a:effectLst/>
              </a:rPr>
              <a:t>코어</a:t>
            </a:r>
            <a:r>
              <a:rPr lang="en-US" altLang="ko-KR" sz="1200" dirty="0">
                <a:effectLst/>
              </a:rPr>
              <a:t>(Kubernetes/Kubernetes)</a:t>
            </a:r>
            <a:r>
              <a:rPr lang="ko-KR" altLang="en-US" sz="1200" dirty="0">
                <a:effectLst/>
              </a:rPr>
              <a:t>에 추가한다</a:t>
            </a:r>
            <a:r>
              <a:rPr lang="en-US" altLang="ko-KR" sz="1200" dirty="0">
                <a:effectLst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effectLst/>
              </a:rPr>
              <a:t>API</a:t>
            </a:r>
            <a:r>
              <a:rPr lang="ko-KR" altLang="en-US" sz="1200" dirty="0">
                <a:effectLst/>
              </a:rPr>
              <a:t>는 코어 외부의 네임스페이스에 살아야 하며 </a:t>
            </a:r>
            <a:r>
              <a:rPr lang="en-US" altLang="ko-KR" sz="1200" dirty="0" err="1">
                <a:effectLst/>
              </a:rPr>
              <a:t>api</a:t>
            </a:r>
            <a:r>
              <a:rPr lang="en-US" altLang="ko-KR" sz="1200" dirty="0">
                <a:effectLst/>
              </a:rPr>
              <a:t>-reviewers</a:t>
            </a:r>
            <a:r>
              <a:rPr lang="ko-KR" altLang="en-US" sz="1200" dirty="0">
                <a:effectLst/>
              </a:rPr>
              <a:t>에 의해 정의된 모범 사례를 따라야 하지만 코어</a:t>
            </a:r>
            <a:r>
              <a:rPr lang="en-US" altLang="ko-KR" sz="1200" dirty="0">
                <a:effectLst/>
              </a:rPr>
              <a:t>-</a:t>
            </a:r>
            <a:r>
              <a:rPr lang="en-US" altLang="ko-KR" sz="1200" dirty="0" err="1">
                <a:effectLst/>
              </a:rPr>
              <a:t>api</a:t>
            </a:r>
            <a:r>
              <a:rPr lang="en-US" altLang="ko-KR" sz="1200" dirty="0">
                <a:effectLst/>
              </a:rPr>
              <a:t> </a:t>
            </a:r>
            <a:r>
              <a:rPr lang="ko-KR" altLang="en-US" sz="1200" dirty="0">
                <a:effectLst/>
              </a:rPr>
              <a:t>제약의 영향을 받지 않는다</a:t>
            </a:r>
            <a:r>
              <a:rPr lang="en-US" altLang="ko-KR" sz="1200" dirty="0">
                <a:effectLst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effectLst/>
              </a:rPr>
              <a:t>Kubernetes </a:t>
            </a:r>
            <a:r>
              <a:rPr lang="ko-KR" altLang="en-US" sz="1200" dirty="0">
                <a:effectLst/>
              </a:rPr>
              <a:t>호환 클러스터 실행과 관련 없는 인프라의 라이프사이클을 관리한다</a:t>
            </a:r>
            <a:r>
              <a:rPr lang="en-US" altLang="ko-KR" sz="1200" dirty="0">
                <a:effectLst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effectLst/>
              </a:rPr>
              <a:t>모든 </a:t>
            </a:r>
            <a:r>
              <a:rPr lang="en-US" altLang="ko-KR" sz="1200" dirty="0">
                <a:effectLst/>
              </a:rPr>
              <a:t>Kubernetes </a:t>
            </a:r>
            <a:r>
              <a:rPr lang="ko-KR" altLang="en-US" sz="1200" dirty="0">
                <a:effectLst/>
              </a:rPr>
              <a:t>라이프사이클 제품</a:t>
            </a:r>
            <a:r>
              <a:rPr lang="en-US" altLang="ko-KR" sz="1200" dirty="0">
                <a:effectLst/>
              </a:rPr>
              <a:t>(kops, </a:t>
            </a:r>
            <a:r>
              <a:rPr lang="en-US" altLang="ko-KR" sz="1200" dirty="0" err="1">
                <a:effectLst/>
              </a:rPr>
              <a:t>kubespray</a:t>
            </a:r>
            <a:r>
              <a:rPr lang="en-US" altLang="ko-KR" sz="1200" dirty="0">
                <a:effectLst/>
              </a:rPr>
              <a:t>, GKE, AKS, EKS, IKS </a:t>
            </a:r>
            <a:r>
              <a:rPr lang="ko-KR" altLang="en-US" sz="1200" dirty="0">
                <a:effectLst/>
              </a:rPr>
              <a:t>등</a:t>
            </a:r>
            <a:r>
              <a:rPr lang="en-US" altLang="ko-KR" sz="1200" dirty="0">
                <a:effectLst/>
              </a:rPr>
              <a:t>)</a:t>
            </a:r>
            <a:r>
              <a:rPr lang="ko-KR" altLang="en-US" sz="1200" dirty="0">
                <a:effectLst/>
              </a:rPr>
              <a:t>이 이러한 </a:t>
            </a:r>
            <a:r>
              <a:rPr lang="en-US" altLang="ko-KR" sz="1200" dirty="0">
                <a:effectLst/>
              </a:rPr>
              <a:t>API</a:t>
            </a:r>
            <a:r>
              <a:rPr lang="ko-KR" altLang="en-US" sz="1200" dirty="0">
                <a:effectLst/>
              </a:rPr>
              <a:t>를 지원하거나 사용하도록 강제한다</a:t>
            </a:r>
            <a:r>
              <a:rPr lang="en-US" altLang="ko-KR" sz="1200" dirty="0">
                <a:effectLst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FF"/>
                </a:solidFill>
                <a:effectLst/>
              </a:rPr>
              <a:t>비클러스터 </a:t>
            </a:r>
            <a:r>
              <a:rPr lang="en-US" altLang="ko-KR" sz="1200" dirty="0">
                <a:solidFill>
                  <a:srgbClr val="0000FF"/>
                </a:solidFill>
                <a:effectLst/>
              </a:rPr>
              <a:t>API </a:t>
            </a:r>
            <a:r>
              <a:rPr lang="ko-KR" altLang="en-US" sz="1200" dirty="0" err="1">
                <a:solidFill>
                  <a:srgbClr val="0000FF"/>
                </a:solidFill>
                <a:effectLst/>
              </a:rPr>
              <a:t>프로비저닝된</a:t>
            </a:r>
            <a:r>
              <a:rPr lang="ko-KR" altLang="en-US" sz="1200" dirty="0">
                <a:solidFill>
                  <a:srgbClr val="0000FF"/>
                </a:solidFill>
                <a:effectLst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effectLst/>
              </a:rPr>
              <a:t>Kubernetes </a:t>
            </a:r>
            <a:r>
              <a:rPr lang="ko-KR" altLang="en-US" sz="1200" dirty="0">
                <a:solidFill>
                  <a:srgbClr val="0000FF"/>
                </a:solidFill>
                <a:effectLst/>
              </a:rPr>
              <a:t>호환 클러스터를 관리한다</a:t>
            </a:r>
            <a:r>
              <a:rPr lang="en-US" altLang="ko-KR" sz="1200" dirty="0">
                <a:solidFill>
                  <a:srgbClr val="0000FF"/>
                </a:solidFill>
                <a:effectLst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effectLst/>
              </a:rPr>
              <a:t>여러 인프라 공급자에 걸쳐 단일 클러스터를 관리한다</a:t>
            </a:r>
            <a:r>
              <a:rPr lang="en-US" altLang="ko-KR" sz="1200" dirty="0">
                <a:effectLst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effectLst/>
              </a:rPr>
              <a:t>생성 또는 업그레이드 이외의 시간에 시스템을 구성한다</a:t>
            </a:r>
            <a:r>
              <a:rPr lang="en-US" altLang="ko-KR" sz="1200" dirty="0">
                <a:effectLst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effectLst/>
              </a:rPr>
              <a:t>존재하는 기능 또는 다른 </a:t>
            </a:r>
            <a:r>
              <a:rPr lang="ko-KR" altLang="en-US" sz="1200" dirty="0" err="1">
                <a:effectLst/>
              </a:rPr>
              <a:t>툴링</a:t>
            </a:r>
            <a:r>
              <a:rPr lang="en-US" altLang="ko-KR" sz="1200" dirty="0">
                <a:effectLst/>
              </a:rPr>
              <a:t>(</a:t>
            </a:r>
            <a:r>
              <a:rPr lang="ko-KR" altLang="en-US" sz="1200" dirty="0">
                <a:effectLst/>
              </a:rPr>
              <a:t>예</a:t>
            </a:r>
            <a:r>
              <a:rPr lang="en-US" altLang="ko-KR" sz="1200" dirty="0">
                <a:effectLst/>
              </a:rPr>
              <a:t>: </a:t>
            </a:r>
            <a:r>
              <a:rPr lang="ko-KR" altLang="en-US" sz="1200" dirty="0">
                <a:effectLst/>
              </a:rPr>
              <a:t>동적 </a:t>
            </a:r>
            <a:r>
              <a:rPr lang="en-US" altLang="ko-KR" sz="1200" dirty="0" err="1">
                <a:effectLst/>
              </a:rPr>
              <a:t>kubelet</a:t>
            </a:r>
            <a:r>
              <a:rPr lang="en-US" altLang="ko-KR" sz="1200" dirty="0">
                <a:effectLst/>
              </a:rPr>
              <a:t> </a:t>
            </a:r>
            <a:r>
              <a:rPr lang="ko-KR" altLang="en-US" sz="1200" dirty="0">
                <a:effectLst/>
              </a:rPr>
              <a:t>구성</a:t>
            </a:r>
            <a:r>
              <a:rPr lang="en-US" altLang="ko-KR" sz="1200" dirty="0">
                <a:effectLst/>
              </a:rPr>
              <a:t>)</a:t>
            </a:r>
            <a:r>
              <a:rPr lang="ko-KR" altLang="en-US" sz="1200" dirty="0">
                <a:effectLst/>
              </a:rPr>
              <a:t>을 복제하거나 클러스터 배포 후 </a:t>
            </a:r>
            <a:r>
              <a:rPr lang="en-US" altLang="ko-KR" sz="1200" dirty="0" err="1">
                <a:effectLst/>
              </a:rPr>
              <a:t>apiserver</a:t>
            </a:r>
            <a:r>
              <a:rPr lang="en-US" altLang="ko-KR" sz="1200" dirty="0">
                <a:effectLst/>
              </a:rPr>
              <a:t>, controller-manager, </a:t>
            </a:r>
            <a:r>
              <a:rPr lang="ko-KR" altLang="en-US" sz="1200" dirty="0">
                <a:effectLst/>
              </a:rPr>
              <a:t>스케줄러 구성</a:t>
            </a:r>
            <a:r>
              <a:rPr lang="en-US" altLang="ko-KR" sz="1200" dirty="0">
                <a:effectLst/>
              </a:rPr>
              <a:t>(c.f. component-config </a:t>
            </a:r>
            <a:r>
              <a:rPr lang="ko-KR" altLang="en-US" sz="1200" dirty="0">
                <a:effectLst/>
              </a:rPr>
              <a:t>작업</a:t>
            </a:r>
            <a:r>
              <a:rPr lang="en-US" altLang="ko-KR" sz="1200" dirty="0">
                <a:effectLst/>
              </a:rPr>
              <a:t>)</a:t>
            </a:r>
            <a:r>
              <a:rPr lang="ko-KR" altLang="en-US" sz="1200" dirty="0">
                <a:effectLst/>
              </a:rPr>
              <a:t>을 업데이트하는 기능</a:t>
            </a:r>
            <a:endParaRPr lang="en-US" altLang="ko-KR" sz="1200" dirty="0">
              <a:effectLst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72C754-0315-47B2-BC0C-02965E7123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73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E2560F-70C0-44B6-A695-B51B4AB19B2B}"/>
              </a:ext>
            </a:extLst>
          </p:cNvPr>
          <p:cNvSpPr txBox="1"/>
          <p:nvPr/>
        </p:nvSpPr>
        <p:spPr>
          <a:xfrm>
            <a:off x="255750" y="159333"/>
            <a:ext cx="187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Cluster API </a:t>
            </a:r>
            <a:r>
              <a:rPr lang="ko-KR" altLang="en-US" dirty="0"/>
              <a:t>개념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CDC4C2-6A7C-407F-ACD2-02CAA36A1612}"/>
              </a:ext>
            </a:extLst>
          </p:cNvPr>
          <p:cNvSpPr txBox="1"/>
          <p:nvPr/>
        </p:nvSpPr>
        <p:spPr>
          <a:xfrm>
            <a:off x="429002" y="1138533"/>
            <a:ext cx="11333995" cy="4580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effectLst/>
              </a:rPr>
              <a:t>관리 클러스터</a:t>
            </a:r>
            <a:r>
              <a:rPr lang="en-US" altLang="ko-KR" sz="1200" b="1" dirty="0">
                <a:effectLst/>
              </a:rPr>
              <a:t>(Management cluster)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effectLst/>
              </a:rPr>
              <a:t>워크로드 클러스터의 라이프사이클을 관리하는 </a:t>
            </a:r>
            <a:r>
              <a:rPr lang="ko-KR" altLang="en-US" sz="1200" dirty="0" err="1">
                <a:effectLst/>
              </a:rPr>
              <a:t>쿠버네티스</a:t>
            </a:r>
            <a:r>
              <a:rPr lang="ko-KR" altLang="en-US" sz="1200" dirty="0">
                <a:effectLst/>
              </a:rPr>
              <a:t> 클러스터다</a:t>
            </a:r>
            <a:r>
              <a:rPr lang="en-US" altLang="ko-KR" sz="1200" dirty="0">
                <a:effectLst/>
              </a:rPr>
              <a:t>. </a:t>
            </a:r>
            <a:r>
              <a:rPr lang="ko-KR" altLang="en-US" sz="1200" dirty="0">
                <a:effectLst/>
              </a:rPr>
              <a:t>관리 클러스터는 하나 이상의 인프라 공급자가 실행되고</a:t>
            </a:r>
            <a:r>
              <a:rPr lang="en-US" altLang="ko-KR" sz="1200" dirty="0">
                <a:effectLst/>
              </a:rPr>
              <a:t>, </a:t>
            </a:r>
            <a:r>
              <a:rPr lang="ko-KR" altLang="en-US" sz="1200" dirty="0" err="1">
                <a:effectLst/>
              </a:rPr>
              <a:t>머신과</a:t>
            </a:r>
            <a:r>
              <a:rPr lang="ko-KR" altLang="en-US" sz="1200" dirty="0">
                <a:effectLst/>
              </a:rPr>
              <a:t> 같은 리소스가 저장되는 위치이기도 하다</a:t>
            </a:r>
            <a:r>
              <a:rPr lang="en-US" altLang="ko-KR" sz="1200" dirty="0">
                <a:effectLst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effectLst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effectLst/>
              </a:rPr>
              <a:t>워크로드 클러스터</a:t>
            </a:r>
            <a:r>
              <a:rPr lang="en-US" altLang="ko-KR" sz="1200" b="1" dirty="0">
                <a:effectLst/>
              </a:rPr>
              <a:t>(Workload cluster)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effectLst/>
              </a:rPr>
              <a:t>관리 클러스터에서 라이프사이클을 관리하는 </a:t>
            </a:r>
            <a:r>
              <a:rPr lang="ko-KR" altLang="en-US" sz="1200" dirty="0" err="1">
                <a:effectLst/>
              </a:rPr>
              <a:t>쿠버네티스</a:t>
            </a:r>
            <a:r>
              <a:rPr lang="ko-KR" altLang="en-US" sz="1200" dirty="0">
                <a:effectLst/>
              </a:rPr>
              <a:t> 클러스터다</a:t>
            </a:r>
            <a:r>
              <a:rPr lang="en-US" altLang="ko-KR" sz="1200" dirty="0">
                <a:effectLst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effectLst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effectLst/>
              </a:rPr>
              <a:t>인프라 공급자</a:t>
            </a:r>
            <a:r>
              <a:rPr lang="en-US" altLang="ko-KR" sz="1200" b="1" dirty="0">
                <a:effectLst/>
              </a:rPr>
              <a:t>(Infrastructure provider)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effectLst/>
              </a:rPr>
              <a:t>컴퓨팅 및 네트워킹과 같은 계산 리소스의 소스다</a:t>
            </a:r>
            <a:r>
              <a:rPr lang="en-US" altLang="ko-KR" sz="1200" dirty="0">
                <a:effectLst/>
              </a:rPr>
              <a:t>. </a:t>
            </a:r>
            <a:r>
              <a:rPr lang="ko-KR" altLang="en-US" sz="1200" dirty="0">
                <a:effectLst/>
              </a:rPr>
              <a:t>예를 들어 클라우드 인프라 공급자에는 </a:t>
            </a:r>
            <a:r>
              <a:rPr lang="en-US" altLang="ko-KR" sz="1200" dirty="0">
                <a:effectLst/>
              </a:rPr>
              <a:t>AWS, Azure </a:t>
            </a:r>
            <a:r>
              <a:rPr lang="ko-KR" altLang="en-US" sz="1200" dirty="0">
                <a:effectLst/>
              </a:rPr>
              <a:t>및 </a:t>
            </a:r>
            <a:r>
              <a:rPr lang="en-US" altLang="ko-KR" sz="1200" dirty="0">
                <a:effectLst/>
              </a:rPr>
              <a:t>Google</a:t>
            </a:r>
            <a:r>
              <a:rPr lang="ko-KR" altLang="en-US" sz="1200" dirty="0">
                <a:effectLst/>
              </a:rPr>
              <a:t>이 포함되고 베어 메탈 인프라 공급자에는 </a:t>
            </a:r>
            <a:r>
              <a:rPr lang="en-US" altLang="ko-KR" sz="1200" dirty="0">
                <a:effectLst/>
              </a:rPr>
              <a:t>VMware, MAAS </a:t>
            </a:r>
            <a:r>
              <a:rPr lang="ko-KR" altLang="en-US" sz="1200" dirty="0">
                <a:effectLst/>
              </a:rPr>
              <a:t>및 </a:t>
            </a:r>
            <a:r>
              <a:rPr lang="en-US" altLang="ko-KR" sz="1200" dirty="0">
                <a:effectLst/>
              </a:rPr>
              <a:t>metal3.io</a:t>
            </a:r>
            <a:r>
              <a:rPr lang="ko-KR" altLang="en-US" sz="1200" dirty="0">
                <a:effectLst/>
              </a:rPr>
              <a:t>이 포함된다</a:t>
            </a:r>
            <a:r>
              <a:rPr lang="en-US" altLang="ko-KR" sz="1200" dirty="0">
                <a:effectLst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effectLst/>
              </a:rPr>
              <a:t>동일한 인프라 공급자</a:t>
            </a:r>
            <a:r>
              <a:rPr lang="en-US" altLang="ko-KR" sz="1200" dirty="0">
                <a:effectLst/>
              </a:rPr>
              <a:t>(</a:t>
            </a:r>
            <a:r>
              <a:rPr lang="ko-KR" altLang="en-US" sz="1200" dirty="0">
                <a:effectLst/>
              </a:rPr>
              <a:t>예</a:t>
            </a:r>
            <a:r>
              <a:rPr lang="en-US" altLang="ko-KR" sz="1200" dirty="0">
                <a:effectLst/>
              </a:rPr>
              <a:t>: EC2</a:t>
            </a:r>
            <a:r>
              <a:rPr lang="ko-KR" altLang="en-US" sz="1200" dirty="0">
                <a:effectLst/>
              </a:rPr>
              <a:t>와 </a:t>
            </a:r>
            <a:r>
              <a:rPr lang="en-US" altLang="ko-KR" sz="1200" dirty="0">
                <a:effectLst/>
              </a:rPr>
              <a:t>EKS</a:t>
            </a:r>
            <a:r>
              <a:rPr lang="ko-KR" altLang="en-US" sz="1200" dirty="0">
                <a:effectLst/>
              </a:rPr>
              <a:t>를 모두 제공하는 </a:t>
            </a:r>
            <a:r>
              <a:rPr lang="en-US" altLang="ko-KR" sz="1200" dirty="0">
                <a:effectLst/>
              </a:rPr>
              <a:t>AWS)</a:t>
            </a:r>
            <a:r>
              <a:rPr lang="ko-KR" altLang="en-US" sz="1200" dirty="0">
                <a:effectLst/>
              </a:rPr>
              <a:t>에서 리소스를 얻는 방법이 두 가지 이상 있을 경우 각 방법을 변형</a:t>
            </a:r>
            <a:r>
              <a:rPr lang="en-US" altLang="ko-KR" sz="1200" dirty="0">
                <a:effectLst/>
              </a:rPr>
              <a:t>(variant)</a:t>
            </a:r>
            <a:r>
              <a:rPr lang="ko-KR" altLang="en-US" sz="1200" dirty="0">
                <a:effectLst/>
              </a:rPr>
              <a:t>이라고 한다</a:t>
            </a:r>
            <a:r>
              <a:rPr lang="en-US" altLang="ko-KR" sz="1200" dirty="0">
                <a:effectLst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 algn="l"/>
            <a:r>
              <a:rPr lang="ko-KR" altLang="en-US" sz="1200" b="1" i="0" dirty="0">
                <a:solidFill>
                  <a:srgbClr val="000000"/>
                </a:solidFill>
                <a:effectLst/>
                <a:latin typeface="Noto Sans KR"/>
              </a:rPr>
              <a:t>부트스트랩 공급자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Noto Sans KR"/>
              </a:rPr>
              <a:t>(Bootstrap provider)</a:t>
            </a:r>
          </a:p>
          <a:p>
            <a:pPr algn="l"/>
            <a:r>
              <a:rPr lang="ko-KR" altLang="en-US" sz="1200" b="0" i="0" dirty="0">
                <a:solidFill>
                  <a:srgbClr val="121416"/>
                </a:solidFill>
                <a:effectLst/>
                <a:latin typeface="Noto Sans KR"/>
              </a:rPr>
              <a:t>부트스트랩 공급자는 다음을 담당한다</a:t>
            </a:r>
            <a:r>
              <a:rPr lang="en-US" altLang="ko-KR" sz="1200" b="0" i="0" dirty="0">
                <a:solidFill>
                  <a:srgbClr val="121416"/>
                </a:solidFill>
                <a:effectLst/>
                <a:latin typeface="Noto Sans KR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sz="1200" b="0" i="0" dirty="0">
                <a:solidFill>
                  <a:srgbClr val="121416"/>
                </a:solidFill>
                <a:effectLst/>
                <a:latin typeface="Noto Sans KR"/>
              </a:rPr>
              <a:t> 지정되지 않은 경우 클러스터 인증서 생성</a:t>
            </a:r>
          </a:p>
          <a:p>
            <a:pPr algn="l">
              <a:buFont typeface="+mj-lt"/>
              <a:buAutoNum type="arabicPeriod"/>
            </a:pPr>
            <a:r>
              <a:rPr lang="ko-KR" altLang="en-US" sz="1200" b="0" i="0" dirty="0">
                <a:solidFill>
                  <a:srgbClr val="121416"/>
                </a:solidFill>
                <a:effectLst/>
                <a:latin typeface="Noto Sans KR"/>
              </a:rPr>
              <a:t> 제어 평면 초기화 및 완료될 때까지 다른 노드 생성 </a:t>
            </a:r>
            <a:r>
              <a:rPr lang="ko-KR" altLang="en-US" sz="1200" b="0" i="0" dirty="0" err="1">
                <a:solidFill>
                  <a:srgbClr val="121416"/>
                </a:solidFill>
                <a:effectLst/>
                <a:latin typeface="Noto Sans KR"/>
              </a:rPr>
              <a:t>게이팅</a:t>
            </a:r>
            <a:r>
              <a:rPr lang="en-US" altLang="ko-KR" sz="1200" b="0" i="0" dirty="0">
                <a:solidFill>
                  <a:srgbClr val="121416"/>
                </a:solidFill>
                <a:effectLst/>
                <a:latin typeface="Noto Sans KR"/>
              </a:rPr>
              <a:t>(gating)</a:t>
            </a:r>
          </a:p>
          <a:p>
            <a:pPr algn="l">
              <a:buFont typeface="+mj-lt"/>
              <a:buAutoNum type="arabicPeriod"/>
            </a:pPr>
            <a:r>
              <a:rPr lang="ko-KR" altLang="en-US" sz="1200" b="0" i="0" dirty="0">
                <a:solidFill>
                  <a:srgbClr val="121416"/>
                </a:solidFill>
                <a:effectLst/>
                <a:latin typeface="Noto Sans KR"/>
              </a:rPr>
              <a:t> 제어 평면 및 작업자 노드를 클러스터에 결합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effectLst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72C754-0315-47B2-BC0C-02965E7123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536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E2560F-70C0-44B6-A695-B51B4AB19B2B}"/>
              </a:ext>
            </a:extLst>
          </p:cNvPr>
          <p:cNvSpPr txBox="1"/>
          <p:nvPr/>
        </p:nvSpPr>
        <p:spPr>
          <a:xfrm>
            <a:off x="255750" y="159333"/>
            <a:ext cx="187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Cluster API </a:t>
            </a:r>
            <a:r>
              <a:rPr lang="ko-KR" altLang="en-US" dirty="0"/>
              <a:t>개념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CDC4C2-6A7C-407F-ACD2-02CAA36A1612}"/>
              </a:ext>
            </a:extLst>
          </p:cNvPr>
          <p:cNvSpPr txBox="1"/>
          <p:nvPr/>
        </p:nvSpPr>
        <p:spPr>
          <a:xfrm>
            <a:off x="429002" y="1138533"/>
            <a:ext cx="11333995" cy="4003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effectLst/>
              </a:rPr>
              <a:t>Control plane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121416"/>
                </a:solidFill>
                <a:effectLst/>
                <a:latin typeface="Arial" panose="020B0604020202020204" pitchFamily="34" charset="0"/>
                <a:ea typeface="Noto Sans KR"/>
              </a:rPr>
              <a:t>Control plane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121416"/>
                </a:solidFill>
                <a:effectLst/>
                <a:latin typeface="Arial" panose="020B0604020202020204" pitchFamily="34" charset="0"/>
                <a:ea typeface="Noto Sans KR"/>
              </a:rPr>
              <a:t>은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121416"/>
                </a:solidFill>
                <a:effectLst/>
                <a:latin typeface="Arial" panose="020B0604020202020204" pitchFamily="34" charset="0"/>
                <a:ea typeface="Noto Sans KR"/>
              </a:rPr>
              <a:t>Kubernetes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121416"/>
                </a:solidFill>
                <a:effectLst/>
                <a:latin typeface="Arial" panose="020B0604020202020204" pitchFamily="34" charset="0"/>
                <a:ea typeface="Noto Sans KR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121416"/>
                </a:solidFill>
                <a:effectLst/>
                <a:latin typeface="Arial" panose="020B0604020202020204" pitchFamily="34" charset="0"/>
                <a:ea typeface="Noto Sans KR"/>
              </a:rPr>
              <a:t>API를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121416"/>
                </a:solidFill>
                <a:effectLst/>
                <a:latin typeface="Arial" panose="020B0604020202020204" pitchFamily="34" charset="0"/>
                <a:ea typeface="Noto Sans KR"/>
              </a:rPr>
              <a:t> 제공하고 제어 루프를 사용하여 원하는 상태를 지속적으로 조정하는 서비스 집합이다.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1200" b="1" i="0" dirty="0">
                <a:solidFill>
                  <a:srgbClr val="000000"/>
                </a:solidFill>
                <a:effectLst/>
                <a:latin typeface="-apple-system"/>
              </a:rPr>
              <a:t>Machine-based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121416"/>
                </a:solidFill>
                <a:effectLst/>
                <a:latin typeface="Arial" panose="020B0604020202020204" pitchFamily="34" charset="0"/>
                <a:ea typeface="Noto Sans KR"/>
              </a:rPr>
              <a:t>Control plane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121416"/>
                </a:solidFill>
                <a:effectLst/>
                <a:latin typeface="Arial" panose="020B0604020202020204" pitchFamily="34" charset="0"/>
                <a:ea typeface="Noto Sans KR"/>
              </a:rPr>
              <a:t>이 가장 일반적인 유형이다. 전용 시스템이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121416"/>
                </a:solidFill>
                <a:effectLst/>
                <a:latin typeface="Arial" panose="020B0604020202020204" pitchFamily="34" charset="0"/>
                <a:ea typeface="Noto Sans KR"/>
              </a:rPr>
              <a:t>프로비저닝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121416"/>
                </a:solidFill>
                <a:effectLst/>
                <a:latin typeface="Arial" panose="020B0604020202020204" pitchFamily="34" charset="0"/>
                <a:ea typeface="Noto Sans KR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121416"/>
                </a:solidFill>
                <a:effectLst/>
                <a:latin typeface="Arial" panose="020B0604020202020204" pitchFamily="34" charset="0"/>
                <a:ea typeface="Noto Sans KR"/>
              </a:rPr>
              <a:t>되어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121416"/>
                </a:solidFill>
                <a:effectLst/>
                <a:latin typeface="Arial" panose="020B0604020202020204" pitchFamily="34" charset="0"/>
                <a:ea typeface="Noto Sans KR"/>
              </a:rPr>
              <a:t>kube-apiserver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121416"/>
                </a:solidFill>
                <a:effectLst/>
                <a:latin typeface="Arial" panose="020B0604020202020204" pitchFamily="34" charset="0"/>
                <a:ea typeface="Noto Sans KR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121416"/>
                </a:solidFill>
                <a:effectLst/>
                <a:latin typeface="Arial" panose="020B0604020202020204" pitchFamily="34" charset="0"/>
                <a:ea typeface="Noto Sans KR"/>
              </a:rPr>
              <a:t>kube-controller-manager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121416"/>
                </a:solidFill>
                <a:effectLst/>
                <a:latin typeface="Arial" panose="020B0604020202020204" pitchFamily="34" charset="0"/>
                <a:ea typeface="Noto Sans KR"/>
              </a:rPr>
              <a:t> 및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121416"/>
                </a:solidFill>
                <a:effectLst/>
                <a:latin typeface="Arial" panose="020B0604020202020204" pitchFamily="34" charset="0"/>
                <a:ea typeface="Noto Sans KR"/>
              </a:rPr>
              <a:t>kube-scheduler와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121416"/>
                </a:solidFill>
                <a:effectLst/>
                <a:latin typeface="Arial" panose="020B0604020202020204" pitchFamily="34" charset="0"/>
                <a:ea typeface="Noto Sans KR"/>
              </a:rPr>
              <a:t> 같은 구성 요소를 위한 정적 포드를 실행한다.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1200" b="1" i="0" dirty="0">
                <a:solidFill>
                  <a:srgbClr val="000000"/>
                </a:solidFill>
                <a:effectLst/>
                <a:latin typeface="-apple-system"/>
              </a:rPr>
              <a:t>Pod-based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121416"/>
                </a:solidFill>
                <a:effectLst/>
                <a:latin typeface="Arial" panose="020B0604020202020204" pitchFamily="34" charset="0"/>
                <a:ea typeface="Noto Sans KR"/>
              </a:rPr>
              <a:t>구축에는 외부 호스팅 클러스터가 필요합니다.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121416"/>
                </a:solidFill>
                <a:effectLst/>
                <a:latin typeface="Arial" panose="020B0604020202020204" pitchFamily="34" charset="0"/>
                <a:ea typeface="Noto Sans KR"/>
              </a:rPr>
              <a:t>Control plane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121416"/>
                </a:solidFill>
                <a:effectLst/>
                <a:latin typeface="Arial" panose="020B0604020202020204" pitchFamily="34" charset="0"/>
                <a:ea typeface="Noto Sans KR"/>
              </a:rPr>
              <a:t> 구성요소는 표준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121416"/>
                </a:solidFill>
                <a:effectLst/>
                <a:latin typeface="Arial" panose="020B0604020202020204" pitchFamily="34" charset="0"/>
                <a:ea typeface="Noto Sans KR"/>
              </a:rPr>
              <a:t>Deployment와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121416"/>
                </a:solidFill>
                <a:effectLst/>
                <a:latin typeface="Arial" panose="020B0604020202020204" pitchFamily="34" charset="0"/>
                <a:ea typeface="Noto Sans KR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121416"/>
                </a:solidFill>
                <a:effectLst/>
                <a:latin typeface="Arial" panose="020B0604020202020204" pitchFamily="34" charset="0"/>
                <a:ea typeface="Noto Sans KR"/>
              </a:rPr>
              <a:t>StatefulSet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121416"/>
                </a:solidFill>
                <a:effectLst/>
                <a:latin typeface="Arial" panose="020B0604020202020204" pitchFamily="34" charset="0"/>
                <a:ea typeface="Noto Sans KR"/>
              </a:rPr>
              <a:t> 개체를 사용하여 배포되고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121416"/>
                </a:solidFill>
                <a:effectLst/>
                <a:latin typeface="Arial" panose="020B0604020202020204" pitchFamily="34" charset="0"/>
                <a:ea typeface="Noto Sans KR"/>
              </a:rPr>
              <a:t>API는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121416"/>
                </a:solidFill>
                <a:effectLst/>
                <a:latin typeface="Arial" panose="020B0604020202020204" pitchFamily="34" charset="0"/>
                <a:ea typeface="Noto Sans KR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121416"/>
                </a:solidFill>
                <a:effectLst/>
                <a:latin typeface="Arial" panose="020B0604020202020204" pitchFamily="34" charset="0"/>
                <a:ea typeface="Noto Sans KR"/>
              </a:rPr>
              <a:t>Service를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121416"/>
                </a:solidFill>
                <a:effectLst/>
                <a:latin typeface="Arial" panose="020B0604020202020204" pitchFamily="34" charset="0"/>
                <a:ea typeface="Noto Sans KR"/>
              </a:rPr>
              <a:t> 사용하여 노출된다.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1200" b="1" i="0" dirty="0">
                <a:solidFill>
                  <a:srgbClr val="000000"/>
                </a:solidFill>
                <a:effectLst/>
                <a:latin typeface="-apple-system"/>
              </a:rPr>
              <a:t>External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121416"/>
                </a:solidFill>
                <a:effectLst/>
                <a:latin typeface="Arial" panose="020B0604020202020204" pitchFamily="34" charset="0"/>
                <a:ea typeface="Noto Sans KR"/>
              </a:rPr>
              <a:t> 평면은 GKE, AKS, EKS 또는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121416"/>
                </a:solidFill>
                <a:effectLst/>
                <a:latin typeface="Arial" panose="020B0604020202020204" pitchFamily="34" charset="0"/>
                <a:ea typeface="Noto Sans KR"/>
              </a:rPr>
              <a:t>IKS와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121416"/>
                </a:solidFill>
                <a:effectLst/>
                <a:latin typeface="Arial" panose="020B0604020202020204" pitchFamily="34" charset="0"/>
                <a:ea typeface="Noto Sans KR"/>
              </a:rPr>
              <a:t> 같은 클러스터 API 이외의 시스템에 의해 제공되고 제어된다.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121416"/>
              </a:solidFill>
              <a:effectLst/>
              <a:latin typeface="Arial" panose="020B0604020202020204" pitchFamily="34" charset="0"/>
              <a:ea typeface="Noto Sans KR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121416"/>
                </a:solidFill>
                <a:effectLst/>
                <a:latin typeface="Arial" panose="020B0604020202020204" pitchFamily="34" charset="0"/>
                <a:ea typeface="Noto Sans KR"/>
              </a:rPr>
              <a:t>v1alpha2에서 머신-기반은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121416"/>
                </a:solidFill>
                <a:effectLst/>
                <a:latin typeface="Arial" panose="020B0604020202020204" pitchFamily="34" charset="0"/>
                <a:ea typeface="Noto Sans KR"/>
              </a:rPr>
              <a:t>Cluster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121416"/>
                </a:solidFill>
                <a:effectLst/>
                <a:latin typeface="Arial" panose="020B0604020202020204" pitchFamily="34" charset="0"/>
                <a:ea typeface="Noto Sans KR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121416"/>
                </a:solidFill>
                <a:effectLst/>
                <a:latin typeface="Arial" panose="020B0604020202020204" pitchFamily="34" charset="0"/>
                <a:ea typeface="Noto Sans KR"/>
              </a:rPr>
              <a:t>API가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121416"/>
                </a:solidFill>
                <a:effectLst/>
                <a:latin typeface="Arial" panose="020B0604020202020204" pitchFamily="34" charset="0"/>
                <a:ea typeface="Noto Sans KR"/>
              </a:rPr>
              <a:t> 지원하는 유일한 </a:t>
            </a:r>
            <a:r>
              <a:rPr lang="en-US" altLang="ko-KR" sz="1200" dirty="0">
                <a:effectLst/>
              </a:rPr>
              <a:t>Control plane </a:t>
            </a:r>
            <a:r>
              <a:rPr kumimoji="0" lang="ko-KR" altLang="ko-KR" sz="1200" i="0" u="none" strike="noStrike" cap="none" normalizeH="0" baseline="0" dirty="0">
                <a:ln>
                  <a:noFill/>
                </a:ln>
                <a:solidFill>
                  <a:srgbClr val="121416"/>
                </a:solidFill>
                <a:effectLst/>
                <a:latin typeface="Arial" panose="020B0604020202020204" pitchFamily="34" charset="0"/>
                <a:ea typeface="Noto Sans KR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121416"/>
                </a:solidFill>
                <a:effectLst/>
                <a:latin typeface="Arial" panose="020B0604020202020204" pitchFamily="34" charset="0"/>
                <a:ea typeface="Noto Sans KR"/>
              </a:rPr>
              <a:t>유형이다.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121416"/>
                </a:solidFill>
                <a:effectLst/>
                <a:latin typeface="Arial" panose="020B0604020202020204" pitchFamily="34" charset="0"/>
                <a:ea typeface="Noto Sans KR"/>
              </a:rPr>
              <a:t>기본 제공자는 </a:t>
            </a:r>
            <a:r>
              <a:rPr lang="en-US" altLang="ko-KR" sz="1200" dirty="0">
                <a:effectLst/>
              </a:rPr>
              <a:t>Control plane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121416"/>
                </a:solidFill>
                <a:effectLst/>
                <a:latin typeface="Arial" panose="020B0604020202020204" pitchFamily="34" charset="0"/>
                <a:ea typeface="Noto Sans KR"/>
              </a:rPr>
              <a:t>을 부트스트랩하기 위해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121416"/>
                </a:solidFill>
                <a:effectLst/>
                <a:latin typeface="Arial" panose="020B0604020202020204" pitchFamily="34" charset="0"/>
                <a:ea typeface="Noto Sans KR"/>
              </a:rPr>
              <a:t>kubeadm을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121416"/>
                </a:solidFill>
                <a:effectLst/>
                <a:latin typeface="Arial" panose="020B0604020202020204" pitchFamily="34" charset="0"/>
                <a:ea typeface="Noto Sans KR"/>
              </a:rPr>
              <a:t> 사용한다. v1alpha3부터는 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121416"/>
                </a:solidFill>
                <a:effectLst/>
                <a:latin typeface="Arial Unicode MS"/>
                <a:ea typeface="SFMono-Regular"/>
              </a:rPr>
              <a:t>KubedmControlPlane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121416"/>
                </a:solidFill>
                <a:effectLst/>
                <a:ea typeface="Noto Sans KR"/>
              </a:rPr>
              <a:t> 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121416"/>
                </a:solidFill>
                <a:effectLst/>
                <a:latin typeface="Arial" panose="020B0604020202020204" pitchFamily="34" charset="0"/>
                <a:ea typeface="Noto Sans KR"/>
              </a:rPr>
              <a:t>개체를 통해 구성을 표시한다. 그런 다음 컨트롤러인 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121416"/>
                </a:solidFill>
                <a:effectLst/>
                <a:latin typeface="Arial Unicode MS"/>
                <a:ea typeface="SFMono-Regular"/>
              </a:rPr>
              <a:t>capi-kubeadm-control-plane-controller-manager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121416"/>
                </a:solidFill>
                <a:effectLst/>
                <a:ea typeface="Noto Sans KR"/>
              </a:rPr>
              <a:t>는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121416"/>
                </a:solidFill>
                <a:effectLst/>
                <a:latin typeface="Arial" panose="020B0604020202020204" pitchFamily="34" charset="0"/>
                <a:ea typeface="Noto Sans KR"/>
              </a:rPr>
              <a:t> 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121416"/>
                </a:solidFill>
                <a:effectLst/>
                <a:latin typeface="Arial Unicode MS"/>
                <a:ea typeface="SFMono-Regular"/>
              </a:rPr>
              <a:t>KubedmControlPlane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121416"/>
                </a:solidFill>
                <a:effectLst/>
                <a:ea typeface="Noto Sans KR"/>
              </a:rPr>
              <a:t> 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121416"/>
                </a:solidFill>
                <a:effectLst/>
                <a:latin typeface="Arial" panose="020B0604020202020204" pitchFamily="34" charset="0"/>
                <a:ea typeface="Noto Sans KR"/>
              </a:rPr>
              <a:t>객체에 요청된 복제본을 기반으로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121416"/>
                </a:solidFill>
                <a:effectLst/>
                <a:latin typeface="Arial" panose="020B0604020202020204" pitchFamily="34" charset="0"/>
                <a:ea typeface="Noto Sans KR"/>
              </a:rPr>
              <a:t>Machine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121416"/>
                </a:solidFill>
                <a:effectLst/>
                <a:latin typeface="Arial" panose="020B0604020202020204" pitchFamily="34" charset="0"/>
                <a:ea typeface="Noto Sans KR"/>
              </a:rPr>
              <a:t> 및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121416"/>
                </a:solidFill>
                <a:effectLst/>
                <a:latin typeface="Arial" panose="020B0604020202020204" pitchFamily="34" charset="0"/>
                <a:ea typeface="Noto Sans KR"/>
              </a:rPr>
              <a:t>BootstrapConfig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121416"/>
                </a:solidFill>
                <a:effectLst/>
                <a:latin typeface="Arial" panose="020B0604020202020204" pitchFamily="34" charset="0"/>
                <a:ea typeface="Noto Sans KR"/>
              </a:rPr>
              <a:t> 객체를 생성할 수 있다.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effectLst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72C754-0315-47B2-BC0C-02965E7123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675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E2560F-70C0-44B6-A695-B51B4AB19B2B}"/>
              </a:ext>
            </a:extLst>
          </p:cNvPr>
          <p:cNvSpPr txBox="1"/>
          <p:nvPr/>
        </p:nvSpPr>
        <p:spPr>
          <a:xfrm>
            <a:off x="255750" y="159333"/>
            <a:ext cx="187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Cluster API </a:t>
            </a:r>
            <a:r>
              <a:rPr lang="ko-KR" altLang="en-US" dirty="0"/>
              <a:t>개념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CDC4C2-6A7C-407F-ACD2-02CAA36A1612}"/>
              </a:ext>
            </a:extLst>
          </p:cNvPr>
          <p:cNvSpPr txBox="1"/>
          <p:nvPr/>
        </p:nvSpPr>
        <p:spPr>
          <a:xfrm>
            <a:off x="429002" y="938236"/>
            <a:ext cx="11333995" cy="5388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effectLst/>
              </a:rPr>
              <a:t>Custom Resource Definitions (CRDs)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effectLst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effectLst/>
              </a:rPr>
              <a:t>Machine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effectLst/>
              </a:rPr>
              <a:t>“</a:t>
            </a:r>
            <a:r>
              <a:rPr lang="en-US" altLang="ko-KR" sz="1200" dirty="0">
                <a:effectLst/>
              </a:rPr>
              <a:t>Machine”</a:t>
            </a:r>
            <a:r>
              <a:rPr lang="ko-KR" altLang="en-US" sz="1200" dirty="0">
                <a:effectLst/>
              </a:rPr>
              <a:t>은 </a:t>
            </a:r>
            <a:r>
              <a:rPr lang="en-US" altLang="ko-KR" sz="1200" dirty="0">
                <a:effectLst/>
              </a:rPr>
              <a:t>Kubernetes </a:t>
            </a:r>
            <a:r>
              <a:rPr lang="ko-KR" altLang="en-US" sz="1200" dirty="0">
                <a:effectLst/>
              </a:rPr>
              <a:t>노드</a:t>
            </a:r>
            <a:r>
              <a:rPr lang="en-US" altLang="ko-KR" sz="1200" dirty="0">
                <a:effectLst/>
              </a:rPr>
              <a:t>(</a:t>
            </a:r>
            <a:r>
              <a:rPr lang="ko-KR" altLang="en-US" sz="1200" dirty="0">
                <a:effectLst/>
              </a:rPr>
              <a:t>예</a:t>
            </a:r>
            <a:r>
              <a:rPr lang="en-US" altLang="ko-KR" sz="1200" dirty="0">
                <a:effectLst/>
              </a:rPr>
              <a:t>: VM)</a:t>
            </a:r>
            <a:r>
              <a:rPr lang="ko-KR" altLang="en-US" sz="1200" dirty="0">
                <a:effectLst/>
              </a:rPr>
              <a:t>를 호스팅하는 인프라 구성 요소의 선언적 사양이다</a:t>
            </a:r>
            <a:r>
              <a:rPr lang="en-US" altLang="ko-KR" sz="1200" dirty="0">
                <a:effectLst/>
              </a:rPr>
              <a:t>. </a:t>
            </a:r>
            <a:r>
              <a:rPr lang="ko-KR" altLang="en-US" sz="1200" dirty="0">
                <a:effectLst/>
              </a:rPr>
              <a:t>새 머신 개체가 생성되면 공급자별 컨트롤러가 시스템 규격과 일치하는 새 노드로 등록할 새 호스트를 </a:t>
            </a:r>
            <a:r>
              <a:rPr lang="ko-KR" altLang="en-US" sz="1200" dirty="0" err="1">
                <a:effectLst/>
              </a:rPr>
              <a:t>프로비저닝</a:t>
            </a:r>
            <a:r>
              <a:rPr lang="ko-KR" altLang="en-US" sz="1200" dirty="0">
                <a:effectLst/>
              </a:rPr>
              <a:t> 하고 설치한다</a:t>
            </a:r>
            <a:r>
              <a:rPr lang="en-US" altLang="ko-KR" sz="1200" dirty="0">
                <a:effectLst/>
              </a:rPr>
              <a:t>. </a:t>
            </a:r>
            <a:r>
              <a:rPr lang="ko-KR" altLang="en-US" sz="1200" dirty="0">
                <a:effectLst/>
              </a:rPr>
              <a:t>시스템의 규격이 업데이트 되면 컨트롤러는 업데이트된 규격과 일치하는 새 호스트로 호스트를 교체한다</a:t>
            </a:r>
            <a:r>
              <a:rPr lang="en-US" altLang="ko-KR" sz="1200" dirty="0">
                <a:effectLst/>
              </a:rPr>
              <a:t>. </a:t>
            </a:r>
            <a:r>
              <a:rPr lang="ko-KR" altLang="en-US" sz="1200" dirty="0">
                <a:effectLst/>
              </a:rPr>
              <a:t>시스템 개체가 삭제되면 컨트롤러에 의해 해당 기본 인프라 및 해당 노드가 삭제된다</a:t>
            </a:r>
            <a:r>
              <a:rPr lang="en-US" altLang="ko-KR" sz="1200" dirty="0">
                <a:effectLst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effectLst/>
              </a:rPr>
              <a:t>Kubernetes </a:t>
            </a:r>
            <a:r>
              <a:rPr lang="ko-KR" altLang="en-US" sz="1200" dirty="0">
                <a:effectLst/>
              </a:rPr>
              <a:t>버전과 같은 일반 필드는 머신 사양에 따라 필드로 모델링 된다</a:t>
            </a:r>
            <a:r>
              <a:rPr lang="en-US" altLang="ko-KR" sz="1200" dirty="0">
                <a:effectLst/>
              </a:rPr>
              <a:t>. </a:t>
            </a:r>
            <a:r>
              <a:rPr lang="ko-KR" altLang="en-US" sz="1200" dirty="0">
                <a:effectLst/>
              </a:rPr>
              <a:t>공급자 관련 정보는 </a:t>
            </a:r>
            <a:r>
              <a:rPr lang="en-US" altLang="ko-KR" sz="1200" dirty="0" err="1">
                <a:effectLst/>
              </a:rPr>
              <a:t>InfrastructureRef</a:t>
            </a:r>
            <a:r>
              <a:rPr lang="ko-KR" altLang="en-US" sz="1200" dirty="0">
                <a:effectLst/>
              </a:rPr>
              <a:t>의 일부이며 서로 다른 공급자 간에 이동할 수 없다</a:t>
            </a:r>
            <a:r>
              <a:rPr lang="en-US" altLang="ko-KR" sz="1200" dirty="0">
                <a:effectLst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effectLst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effectLst/>
              </a:rPr>
              <a:t>머신 불변성</a:t>
            </a:r>
            <a:r>
              <a:rPr lang="en-US" altLang="ko-KR" sz="1200" b="1" dirty="0">
                <a:effectLst/>
              </a:rPr>
              <a:t>(</a:t>
            </a:r>
            <a:r>
              <a:rPr lang="ko-KR" altLang="en-US" sz="1200" b="1" dirty="0">
                <a:effectLst/>
              </a:rPr>
              <a:t>가동 중 업그레이드 대 교체</a:t>
            </a:r>
            <a:r>
              <a:rPr lang="en-US" altLang="ko-KR" sz="1200" b="1" dirty="0">
                <a:effectLst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effectLst/>
              </a:rPr>
              <a:t>클러스터 </a:t>
            </a:r>
            <a:r>
              <a:rPr lang="en-US" altLang="ko-KR" sz="1200" dirty="0">
                <a:effectLst/>
              </a:rPr>
              <a:t>API</a:t>
            </a:r>
            <a:r>
              <a:rPr lang="ko-KR" altLang="en-US" sz="1200" dirty="0">
                <a:effectLst/>
              </a:rPr>
              <a:t>의 관점에서 모든 시스템은 불변한다</a:t>
            </a:r>
            <a:r>
              <a:rPr lang="en-US" altLang="ko-KR" sz="1200" dirty="0">
                <a:effectLst/>
              </a:rPr>
              <a:t>. </a:t>
            </a:r>
            <a:r>
              <a:rPr lang="ko-KR" altLang="en-US" sz="1200" dirty="0">
                <a:effectLst/>
              </a:rPr>
              <a:t>일단 시스템이 생성되면 업데이트되지 않고</a:t>
            </a:r>
            <a:r>
              <a:rPr lang="en-US" altLang="ko-KR" sz="1200" dirty="0">
                <a:effectLst/>
              </a:rPr>
              <a:t>(</a:t>
            </a:r>
            <a:r>
              <a:rPr lang="ko-KR" altLang="en-US" sz="1200" dirty="0">
                <a:effectLst/>
              </a:rPr>
              <a:t>레이블</a:t>
            </a:r>
            <a:r>
              <a:rPr lang="en-US" altLang="ko-KR" sz="1200" dirty="0">
                <a:effectLst/>
              </a:rPr>
              <a:t>, </a:t>
            </a:r>
            <a:r>
              <a:rPr lang="ko-KR" altLang="en-US" sz="1200" dirty="0">
                <a:effectLst/>
              </a:rPr>
              <a:t>주석 및 상태를 제외하고</a:t>
            </a:r>
            <a:r>
              <a:rPr lang="en-US" altLang="ko-KR" sz="1200" dirty="0">
                <a:effectLst/>
              </a:rPr>
              <a:t>) </a:t>
            </a:r>
            <a:r>
              <a:rPr lang="ko-KR" altLang="en-US" sz="1200" dirty="0">
                <a:effectLst/>
              </a:rPr>
              <a:t>삭제만 수행된다</a:t>
            </a:r>
            <a:r>
              <a:rPr lang="en-US" altLang="ko-KR" sz="1200" dirty="0">
                <a:effectLst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effectLst/>
              </a:rPr>
              <a:t>이러한 이유로 </a:t>
            </a:r>
            <a:r>
              <a:rPr lang="en-US" altLang="ko-KR" sz="1200" dirty="0" err="1">
                <a:effectLst/>
              </a:rPr>
              <a:t>MachineDeployments</a:t>
            </a:r>
            <a:r>
              <a:rPr lang="ko-KR" altLang="en-US" sz="1200" dirty="0">
                <a:effectLst/>
              </a:rPr>
              <a:t>가 선호된다</a:t>
            </a:r>
            <a:r>
              <a:rPr lang="en-US" altLang="ko-KR" sz="1200" dirty="0">
                <a:effectLst/>
              </a:rPr>
              <a:t>. </a:t>
            </a:r>
            <a:r>
              <a:rPr lang="en-US" altLang="ko-KR" sz="1200" dirty="0" err="1">
                <a:effectLst/>
              </a:rPr>
              <a:t>MachineDeployments</a:t>
            </a:r>
            <a:r>
              <a:rPr lang="ko-KR" altLang="en-US" sz="1200" dirty="0">
                <a:effectLst/>
              </a:rPr>
              <a:t>는 코어 배포가 포드 사양에 대한 변경 사항을 처리하는 것과 동일한 방식으로 시스템 변경 사항을 교체하여 처리한다</a:t>
            </a:r>
            <a:r>
              <a:rPr lang="en-US" altLang="ko-KR" sz="1200" dirty="0">
                <a:effectLst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effectLst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err="1">
                <a:effectLst/>
              </a:rPr>
              <a:t>MachineDeployment</a:t>
            </a:r>
            <a:endParaRPr lang="en-US" altLang="ko-KR" sz="1200" b="1" dirty="0">
              <a:effectLst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effectLst/>
              </a:rPr>
              <a:t>MachineDeployment</a:t>
            </a:r>
            <a:r>
              <a:rPr lang="ko-KR" altLang="en-US" sz="1200" dirty="0">
                <a:effectLst/>
              </a:rPr>
              <a:t>는 </a:t>
            </a:r>
            <a:r>
              <a:rPr lang="en-US" altLang="ko-KR" sz="1200" dirty="0">
                <a:effectLst/>
              </a:rPr>
              <a:t>Machine </a:t>
            </a:r>
            <a:r>
              <a:rPr lang="ko-KR" altLang="en-US" sz="1200" dirty="0">
                <a:effectLst/>
              </a:rPr>
              <a:t>및 </a:t>
            </a:r>
            <a:r>
              <a:rPr lang="en-US" altLang="ko-KR" sz="1200" dirty="0" err="1">
                <a:effectLst/>
              </a:rPr>
              <a:t>MachineSet</a:t>
            </a:r>
            <a:r>
              <a:rPr lang="ko-KR" altLang="en-US" sz="1200" dirty="0">
                <a:effectLst/>
              </a:rPr>
              <a:t>에 대한 선언적 업데이트를 제공한다</a:t>
            </a:r>
            <a:r>
              <a:rPr lang="en-US" altLang="ko-KR" sz="1200" dirty="0">
                <a:effectLst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effectLst/>
              </a:rPr>
              <a:t>MachineDeployment</a:t>
            </a:r>
            <a:r>
              <a:rPr lang="ko-KR" altLang="en-US" sz="1200" dirty="0">
                <a:effectLst/>
              </a:rPr>
              <a:t>는 코어 </a:t>
            </a:r>
            <a:r>
              <a:rPr lang="en-US" altLang="ko-KR" sz="1200" dirty="0">
                <a:effectLst/>
              </a:rPr>
              <a:t>Kubernetes Deployment</a:t>
            </a:r>
            <a:r>
              <a:rPr lang="ko-KR" altLang="en-US" sz="1200" dirty="0">
                <a:effectLst/>
              </a:rPr>
              <a:t>와 유사하게 작동한다</a:t>
            </a:r>
            <a:r>
              <a:rPr lang="en-US" altLang="ko-KR" sz="1200" dirty="0">
                <a:effectLst/>
              </a:rPr>
              <a:t>. </a:t>
            </a:r>
            <a:r>
              <a:rPr lang="en-US" altLang="ko-KR" sz="1200" dirty="0" err="1">
                <a:effectLst/>
              </a:rPr>
              <a:t>MachineDeployment</a:t>
            </a:r>
            <a:r>
              <a:rPr lang="ko-KR" altLang="en-US" sz="1200" dirty="0">
                <a:effectLst/>
              </a:rPr>
              <a:t>는 이전 및 새로 업데이트된 시스템 세트 등 </a:t>
            </a:r>
            <a:r>
              <a:rPr lang="en-US" altLang="ko-KR" sz="1200" dirty="0">
                <a:effectLst/>
              </a:rPr>
              <a:t>2</a:t>
            </a:r>
            <a:r>
              <a:rPr lang="ko-KR" altLang="en-US" sz="1200" dirty="0">
                <a:effectLst/>
              </a:rPr>
              <a:t>개의 </a:t>
            </a:r>
            <a:r>
              <a:rPr lang="en-US" altLang="ko-KR" sz="1200" dirty="0" err="1">
                <a:effectLst/>
              </a:rPr>
              <a:t>MachineSet</a:t>
            </a:r>
            <a:r>
              <a:rPr lang="ko-KR" altLang="en-US" sz="1200" dirty="0">
                <a:effectLst/>
              </a:rPr>
              <a:t>에 대한 변경 내용을 </a:t>
            </a:r>
            <a:r>
              <a:rPr lang="ko-KR" altLang="en-US" sz="1200" dirty="0" err="1">
                <a:effectLst/>
              </a:rPr>
              <a:t>롤아웃</a:t>
            </a:r>
            <a:r>
              <a:rPr lang="ko-KR" altLang="en-US" sz="1200" dirty="0">
                <a:effectLst/>
              </a:rPr>
              <a:t> 하여 </a:t>
            </a:r>
            <a:r>
              <a:rPr lang="en-US" altLang="ko-KR" sz="1200" dirty="0">
                <a:effectLst/>
              </a:rPr>
              <a:t>Machine </a:t>
            </a:r>
            <a:r>
              <a:rPr lang="ko-KR" altLang="en-US" sz="1200" dirty="0">
                <a:effectLst/>
              </a:rPr>
              <a:t>사양의 변경 내용을 조정한다</a:t>
            </a:r>
            <a:r>
              <a:rPr lang="en-US" altLang="ko-KR" sz="1200" dirty="0">
                <a:effectLst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effectLst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72C754-0315-47B2-BC0C-02965E7123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025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E2560F-70C0-44B6-A695-B51B4AB19B2B}"/>
              </a:ext>
            </a:extLst>
          </p:cNvPr>
          <p:cNvSpPr txBox="1"/>
          <p:nvPr/>
        </p:nvSpPr>
        <p:spPr>
          <a:xfrm>
            <a:off x="255750" y="159333"/>
            <a:ext cx="187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Cluster API </a:t>
            </a:r>
            <a:r>
              <a:rPr lang="ko-KR" altLang="en-US" dirty="0"/>
              <a:t>개념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CDC4C2-6A7C-407F-ACD2-02CAA36A1612}"/>
              </a:ext>
            </a:extLst>
          </p:cNvPr>
          <p:cNvSpPr txBox="1"/>
          <p:nvPr/>
        </p:nvSpPr>
        <p:spPr>
          <a:xfrm>
            <a:off x="429002" y="938236"/>
            <a:ext cx="11333995" cy="4280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effectLst/>
              </a:rPr>
              <a:t>Custom Resource Definitions (CRDs)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effectLst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err="1">
                <a:effectLst/>
              </a:rPr>
              <a:t>MachineSet</a:t>
            </a:r>
            <a:endParaRPr lang="en-US" altLang="ko-KR" sz="1200" b="1" dirty="0">
              <a:effectLst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effectLst/>
              </a:rPr>
              <a:t>MachineSet</a:t>
            </a:r>
            <a:r>
              <a:rPr lang="ko-KR" altLang="en-US" sz="1200" dirty="0">
                <a:effectLst/>
              </a:rPr>
              <a:t>의 목적은 지정된 시간에 실행되는 안정적인 </a:t>
            </a:r>
            <a:r>
              <a:rPr lang="en-US" altLang="ko-KR" sz="1200" dirty="0">
                <a:effectLst/>
              </a:rPr>
              <a:t>Machine </a:t>
            </a:r>
            <a:r>
              <a:rPr lang="ko-KR" altLang="en-US" sz="1200" dirty="0">
                <a:effectLst/>
              </a:rPr>
              <a:t>세트를 유지하는 것이다</a:t>
            </a:r>
            <a:r>
              <a:rPr lang="en-US" altLang="ko-KR" sz="1200" dirty="0">
                <a:effectLst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effectLst/>
              </a:rPr>
              <a:t>시스템 세트는 코어 </a:t>
            </a:r>
            <a:r>
              <a:rPr lang="en-US" altLang="ko-KR" sz="1200" dirty="0">
                <a:effectLst/>
              </a:rPr>
              <a:t>Kubernetes </a:t>
            </a:r>
            <a:r>
              <a:rPr lang="en-US" altLang="ko-KR" sz="1200" dirty="0" err="1">
                <a:effectLst/>
              </a:rPr>
              <a:t>ReplicaSet</a:t>
            </a:r>
            <a:r>
              <a:rPr lang="ko-KR" altLang="en-US" sz="1200" dirty="0">
                <a:effectLst/>
              </a:rPr>
              <a:t>과 유사하게 작동한다</a:t>
            </a:r>
            <a:r>
              <a:rPr lang="en-US" altLang="ko-KR" sz="1200" dirty="0">
                <a:effectLst/>
              </a:rPr>
              <a:t>. </a:t>
            </a:r>
            <a:r>
              <a:rPr lang="en-US" altLang="ko-KR" sz="1200" dirty="0" err="1">
                <a:effectLst/>
              </a:rPr>
              <a:t>MachineSet</a:t>
            </a:r>
            <a:r>
              <a:rPr lang="ko-KR" altLang="en-US" sz="1200" dirty="0">
                <a:effectLst/>
              </a:rPr>
              <a:t>는 직접 사용할 수 없지만</a:t>
            </a:r>
            <a:r>
              <a:rPr lang="en-US" altLang="ko-KR" sz="1200" dirty="0">
                <a:effectLst/>
              </a:rPr>
              <a:t>, </a:t>
            </a:r>
            <a:r>
              <a:rPr lang="en-US" altLang="ko-KR" sz="1200" dirty="0" err="1">
                <a:effectLst/>
              </a:rPr>
              <a:t>MachineDeployment</a:t>
            </a:r>
            <a:r>
              <a:rPr lang="ko-KR" altLang="en-US" sz="1200" dirty="0">
                <a:effectLst/>
              </a:rPr>
              <a:t>가 원하는 상태를 조정하는 데 사용하는 메커니즘이다</a:t>
            </a:r>
            <a:r>
              <a:rPr lang="en-US" altLang="ko-KR" sz="1200" dirty="0">
                <a:effectLst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effectLst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err="1">
                <a:effectLst/>
              </a:rPr>
              <a:t>MachineHealthCheck</a:t>
            </a:r>
            <a:endParaRPr lang="en-US" altLang="ko-KR" sz="1200" b="1" dirty="0">
              <a:effectLst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effectLst/>
              </a:rPr>
              <a:t>MachineHealthCheck</a:t>
            </a:r>
            <a:r>
              <a:rPr lang="ko-KR" altLang="en-US" sz="1200" dirty="0">
                <a:effectLst/>
              </a:rPr>
              <a:t>은 노드가 건강하지 않은 것으로 간주되는 조건을 정의한다</a:t>
            </a:r>
            <a:r>
              <a:rPr lang="en-US" altLang="ko-KR" sz="1200" dirty="0">
                <a:effectLst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effectLst/>
              </a:rPr>
              <a:t>Node</a:t>
            </a:r>
            <a:r>
              <a:rPr lang="ko-KR" altLang="en-US" sz="1200" dirty="0">
                <a:effectLst/>
              </a:rPr>
              <a:t>가 지정된 사용자 구성 시간 동안 이러한 상태가 좋지 않은 조건과 일치하는 경우 시스템 상태 점검은 노드에 대한 업데이트 적용을 시작한다</a:t>
            </a:r>
            <a:r>
              <a:rPr lang="en-US" altLang="ko-KR" sz="1200" dirty="0">
                <a:effectLst/>
              </a:rPr>
              <a:t>. </a:t>
            </a:r>
            <a:r>
              <a:rPr lang="ko-KR" altLang="en-US" sz="1200" dirty="0">
                <a:effectLst/>
              </a:rPr>
              <a:t>노드 업데이트 적용은 해당 시스템을 삭제하여 수행된다</a:t>
            </a:r>
            <a:r>
              <a:rPr lang="en-US" altLang="ko-KR" sz="1200" dirty="0">
                <a:effectLst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effectLst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err="1">
                <a:effectLst/>
              </a:rPr>
              <a:t>BootstrapData</a:t>
            </a:r>
            <a:endParaRPr lang="en-US" altLang="ko-KR" sz="1200" b="1" dirty="0">
              <a:effectLst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effectLst/>
              </a:rPr>
              <a:t>부트스트랩 데이터에는 인프라 공급자가 시스템을 노드에 </a:t>
            </a:r>
            <a:r>
              <a:rPr lang="ko-KR" altLang="en-US" sz="1200" dirty="0" err="1">
                <a:effectLst/>
              </a:rPr>
              <a:t>부트스트랩하는</a:t>
            </a:r>
            <a:r>
              <a:rPr lang="ko-KR" altLang="en-US" sz="1200" dirty="0">
                <a:effectLst/>
              </a:rPr>
              <a:t> 데 사용하는 </a:t>
            </a:r>
            <a:r>
              <a:rPr lang="en-US" altLang="ko-KR" sz="1200" dirty="0">
                <a:effectLst/>
              </a:rPr>
              <a:t>Machine </a:t>
            </a:r>
            <a:r>
              <a:rPr lang="ko-KR" altLang="en-US" sz="1200" dirty="0">
                <a:effectLst/>
              </a:rPr>
              <a:t>또는 </a:t>
            </a:r>
            <a:r>
              <a:rPr lang="en-US" altLang="ko-KR" sz="1200" dirty="0">
                <a:effectLst/>
              </a:rPr>
              <a:t>Node </a:t>
            </a:r>
            <a:r>
              <a:rPr lang="ko-KR" altLang="en-US" sz="1200" dirty="0">
                <a:effectLst/>
              </a:rPr>
              <a:t>역할별 초기화 데이터</a:t>
            </a:r>
            <a:r>
              <a:rPr lang="en-US" altLang="ko-KR" sz="1200" dirty="0">
                <a:effectLst/>
              </a:rPr>
              <a:t>(</a:t>
            </a:r>
            <a:r>
              <a:rPr lang="ko-KR" altLang="en-US" sz="1200" dirty="0">
                <a:effectLst/>
              </a:rPr>
              <a:t>일반적으로 클라우드 시작</a:t>
            </a:r>
            <a:r>
              <a:rPr lang="en-US" altLang="ko-KR" sz="1200" dirty="0">
                <a:effectLst/>
              </a:rPr>
              <a:t>)</a:t>
            </a:r>
            <a:r>
              <a:rPr lang="ko-KR" altLang="en-US" sz="1200" dirty="0">
                <a:effectLst/>
              </a:rPr>
              <a:t>가 포함되어 있다</a:t>
            </a:r>
            <a:r>
              <a:rPr lang="en-US" altLang="ko-KR" sz="1200" dirty="0">
                <a:effectLst/>
              </a:rPr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72C754-0315-47B2-BC0C-02965E7123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750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517A3E4-2DB3-4BBE-BA5A-A6C85E5D8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097" y="518651"/>
            <a:ext cx="8973962" cy="396001"/>
          </a:xfrm>
        </p:spPr>
        <p:txBody>
          <a:bodyPr>
            <a:noAutofit/>
          </a:bodyPr>
          <a:lstStyle/>
          <a:p>
            <a:r>
              <a:rPr kumimoji="1" lang="en-US" altLang="ko-KR" sz="3000" dirty="0">
                <a:latin typeface="+mn-ea"/>
              </a:rPr>
              <a:t>Document History</a:t>
            </a:r>
            <a:endParaRPr kumimoji="1" lang="ko-KR" altLang="en-US" sz="30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7304F1-B50F-4811-8E78-45D5CD26E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155233"/>
              </p:ext>
            </p:extLst>
          </p:nvPr>
        </p:nvGraphicFramePr>
        <p:xfrm>
          <a:off x="1424932" y="1084414"/>
          <a:ext cx="9176361" cy="5143536"/>
        </p:xfrm>
        <a:graphic>
          <a:graphicData uri="http://schemas.openxmlformats.org/drawingml/2006/table">
            <a:tbl>
              <a:tblPr firstRow="1" bandRow="1"/>
              <a:tblGrid>
                <a:gridCol w="1210167">
                  <a:extLst>
                    <a:ext uri="{9D8B030D-6E8A-4147-A177-3AD203B41FA5}">
                      <a16:colId xmlns:a16="http://schemas.microsoft.com/office/drawing/2014/main" val="3475747557"/>
                    </a:ext>
                  </a:extLst>
                </a:gridCol>
                <a:gridCol w="53824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7328">
                  <a:extLst>
                    <a:ext uri="{9D8B030D-6E8A-4147-A177-3AD203B41FA5}">
                      <a16:colId xmlns:a16="http://schemas.microsoft.com/office/drawing/2014/main" val="1403119801"/>
                    </a:ext>
                  </a:extLst>
                </a:gridCol>
                <a:gridCol w="1016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Version</a:t>
                      </a:r>
                      <a:endParaRPr lang="ko-KR" altLang="en-US" sz="9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107315" marR="107315" anchor="ctr" anchorCtr="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Description</a:t>
                      </a:r>
                      <a:endParaRPr lang="ko-KR" altLang="en-US" sz="9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107315" marR="107315" anchor="ctr" anchorCtr="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Date</a:t>
                      </a:r>
                      <a:endParaRPr lang="ko-KR" altLang="en-US" sz="9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107315" marR="107315" anchor="ctr" anchorCtr="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Name</a:t>
                      </a:r>
                      <a:endParaRPr lang="ko-KR" altLang="en-US" sz="9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107315" marR="107315" anchor="ctr" anchorCtr="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9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1.0</a:t>
                      </a:r>
                      <a:endParaRPr lang="ko-KR" altLang="en-US" sz="9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107315" marR="107315" anchor="ctr" anchorCtr="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latinLnBrk="1"/>
                      <a:r>
                        <a:rPr lang="ko-KR" altLang="en-US" sz="9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초안 작성</a:t>
                      </a:r>
                    </a:p>
                  </a:txBody>
                  <a:tcPr marL="107315" marR="10731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9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2021-07-09</a:t>
                      </a:r>
                      <a:endParaRPr lang="ko-KR" altLang="en-US" sz="9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107315" marR="107315" anchor="ctr" anchorCtr="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9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이호철</a:t>
                      </a:r>
                    </a:p>
                  </a:txBody>
                  <a:tcPr marL="107315" marR="107315" anchor="ctr" anchorCtr="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1.1</a:t>
                      </a:r>
                      <a:endParaRPr lang="ko-KR" altLang="en-US" sz="9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107315" marR="107315" anchor="ctr" anchorCtr="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K8S Master, Worker </a:t>
                      </a:r>
                      <a:r>
                        <a:rPr lang="ko-KR" altLang="en-US" sz="9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생성 </a:t>
                      </a:r>
                      <a:r>
                        <a:rPr lang="en-US" altLang="ko-KR" sz="9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Sequence </a:t>
                      </a:r>
                      <a:r>
                        <a:rPr lang="ko-KR" altLang="en-US" sz="9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분리 및 항목 세분화</a:t>
                      </a:r>
                    </a:p>
                  </a:txBody>
                  <a:tcPr marL="107315" marR="10731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2021-07-23</a:t>
                      </a:r>
                      <a:endParaRPr lang="ko-KR" altLang="en-US" sz="9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107315" marR="107315" anchor="ctr" anchorCtr="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+mn-cs"/>
                        </a:rPr>
                        <a:t>이호철</a:t>
                      </a:r>
                    </a:p>
                  </a:txBody>
                  <a:tcPr marL="107315" marR="107315" anchor="ctr" anchorCtr="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9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0.20</a:t>
                      </a:r>
                      <a:endParaRPr lang="ko-KR" altLang="en-US" sz="9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107315" marR="107315" anchor="ctr" anchorCtr="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900" dirty="0" err="1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Kubespray</a:t>
                      </a:r>
                      <a:r>
                        <a:rPr lang="ko-KR" altLang="en-US" sz="9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를 이용한 </a:t>
                      </a:r>
                      <a:r>
                        <a:rPr lang="en-US" altLang="ko-KR" sz="9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PaaS Portal </a:t>
                      </a:r>
                      <a:r>
                        <a:rPr lang="ko-KR" altLang="en-US" sz="9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설계</a:t>
                      </a:r>
                    </a:p>
                  </a:txBody>
                  <a:tcPr marL="107315" marR="10731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9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2021-09-14</a:t>
                      </a:r>
                      <a:endParaRPr lang="ko-KR" altLang="en-US" sz="9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107315" marR="107315" anchor="ctr" anchorCtr="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9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이호철</a:t>
                      </a:r>
                    </a:p>
                  </a:txBody>
                  <a:tcPr marL="107315" marR="107315" anchor="ctr" anchorCtr="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0.30</a:t>
                      </a:r>
                      <a:endParaRPr lang="ko-KR" altLang="en-US" sz="9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107315" marR="107315" anchor="ctr" anchorCtr="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latinLnBrk="1"/>
                      <a:r>
                        <a:rPr lang="ko-KR" altLang="en-US" sz="900" b="0" dirty="0"/>
                        <a:t>메인 메뉴 구성도 추가</a:t>
                      </a:r>
                      <a:endParaRPr lang="ko-KR" altLang="en-US" sz="9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107315" marR="10731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2021-09-15</a:t>
                      </a:r>
                      <a:endParaRPr lang="ko-KR" altLang="en-US" sz="9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107315" marR="107315" anchor="ctr" anchorCtr="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9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이호철</a:t>
                      </a:r>
                    </a:p>
                  </a:txBody>
                  <a:tcPr marL="107315" marR="107315" anchor="ctr" anchorCtr="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575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0.42</a:t>
                      </a:r>
                      <a:endParaRPr lang="ko-KR" altLang="en-US" sz="9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107315" marR="107315" anchor="ctr" anchorCtr="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900" b="0" dirty="0"/>
                        <a:t>Menu</a:t>
                      </a:r>
                      <a:r>
                        <a:rPr lang="ko-KR" altLang="en-US" sz="900" b="0" dirty="0"/>
                        <a:t>별 접근권한 허용 정책 작성</a:t>
                      </a:r>
                      <a:endParaRPr lang="ko-KR" altLang="en-US" sz="9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107315" marR="10731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2021-09-15</a:t>
                      </a:r>
                      <a:endParaRPr lang="ko-KR" altLang="en-US" sz="9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107315" marR="107315" anchor="ctr" anchorCtr="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9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이호철</a:t>
                      </a:r>
                    </a:p>
                  </a:txBody>
                  <a:tcPr marL="107315" marR="107315" anchor="ctr" anchorCtr="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57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0.43</a:t>
                      </a:r>
                      <a:endParaRPr lang="ko-KR" altLang="en-US" sz="9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107315" marR="107315" anchor="ctr" anchorCtr="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err="1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Kubespray</a:t>
                      </a:r>
                      <a:r>
                        <a:rPr lang="en-US" altLang="ko-KR" sz="9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 </a:t>
                      </a:r>
                      <a:r>
                        <a:rPr lang="ko-KR" altLang="en-US" sz="9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노드 추가 삭제 방법 추가</a:t>
                      </a:r>
                    </a:p>
                  </a:txBody>
                  <a:tcPr marL="107315" marR="10731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2021-09-24</a:t>
                      </a:r>
                      <a:endParaRPr lang="ko-KR" altLang="en-US" sz="9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107315" marR="107315" anchor="ctr" anchorCtr="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이호철</a:t>
                      </a:r>
                    </a:p>
                  </a:txBody>
                  <a:tcPr marL="107315" marR="107315" anchor="ctr" anchorCtr="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116524"/>
                  </a:ext>
                </a:extLst>
              </a:tr>
              <a:tr h="2857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0.44</a:t>
                      </a:r>
                      <a:endParaRPr lang="ko-KR" altLang="en-US" sz="9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107315" marR="107315" anchor="ctr" anchorCtr="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메인 메뉴 및 권한 정리</a:t>
                      </a:r>
                      <a:endParaRPr lang="ko-KR" altLang="en-US" sz="9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107315" marR="10731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2021-09-27</a:t>
                      </a:r>
                      <a:endParaRPr lang="ko-KR" altLang="en-US" sz="9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107315" marR="107315" anchor="ctr" anchorCtr="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이호철</a:t>
                      </a:r>
                    </a:p>
                  </a:txBody>
                  <a:tcPr marL="107315" marR="107315" anchor="ctr" anchorCtr="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633879"/>
                  </a:ext>
                </a:extLst>
              </a:tr>
              <a:tr h="2857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0.46</a:t>
                      </a:r>
                      <a:endParaRPr lang="ko-KR" altLang="en-US" sz="9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107315" marR="107315" anchor="ctr" anchorCtr="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시나리오 화면 기획 </a:t>
                      </a:r>
                      <a:r>
                        <a:rPr lang="en-US" altLang="ko-KR" sz="9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&gt; Project </a:t>
                      </a:r>
                      <a:r>
                        <a:rPr lang="ko-KR" altLang="en-US" sz="9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완성</a:t>
                      </a:r>
                    </a:p>
                  </a:txBody>
                  <a:tcPr marL="107315" marR="10731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2021-10-06</a:t>
                      </a:r>
                      <a:endParaRPr lang="ko-KR" altLang="en-US" sz="9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107315" marR="107315" anchor="ctr" anchorCtr="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이호철</a:t>
                      </a:r>
                    </a:p>
                  </a:txBody>
                  <a:tcPr marL="107315" marR="107315" anchor="ctr" anchorCtr="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6599854"/>
                  </a:ext>
                </a:extLst>
              </a:tr>
              <a:tr h="2857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0.47</a:t>
                      </a:r>
                      <a:endParaRPr lang="ko-KR" altLang="en-US" sz="9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107315" marR="107315" anchor="ctr" anchorCtr="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시나리오 화면 기획 </a:t>
                      </a:r>
                      <a:r>
                        <a:rPr lang="en-US" altLang="ko-KR" sz="9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&gt; Cluster </a:t>
                      </a:r>
                      <a:r>
                        <a:rPr lang="ko-KR" altLang="en-US" sz="9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작성</a:t>
                      </a:r>
                    </a:p>
                  </a:txBody>
                  <a:tcPr marL="107315" marR="10731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2021-10-06</a:t>
                      </a:r>
                      <a:endParaRPr lang="ko-KR" altLang="en-US" sz="9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107315" marR="107315" anchor="ctr" anchorCtr="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이호철</a:t>
                      </a:r>
                    </a:p>
                  </a:txBody>
                  <a:tcPr marL="107315" marR="107315" anchor="ctr" anchorCtr="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269595"/>
                  </a:ext>
                </a:extLst>
              </a:tr>
              <a:tr h="2857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0.48</a:t>
                      </a:r>
                      <a:endParaRPr lang="ko-KR" altLang="en-US" sz="9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107315" marR="107315" anchor="ctr" anchorCtr="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시나리오 화면 기획 </a:t>
                      </a:r>
                      <a:r>
                        <a:rPr lang="en-US" altLang="ko-KR" sz="9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&gt; Workloads </a:t>
                      </a:r>
                      <a:r>
                        <a:rPr lang="ko-KR" altLang="en-US" sz="9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진행 중</a:t>
                      </a:r>
                    </a:p>
                  </a:txBody>
                  <a:tcPr marL="107315" marR="10731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2021-10-21</a:t>
                      </a:r>
                      <a:endParaRPr lang="ko-KR" altLang="en-US" sz="9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107315" marR="107315" anchor="ctr" anchorCtr="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이호철</a:t>
                      </a:r>
                    </a:p>
                  </a:txBody>
                  <a:tcPr marL="107315" marR="107315" anchor="ctr" anchorCtr="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116573"/>
                  </a:ext>
                </a:extLst>
              </a:tr>
              <a:tr h="2857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0.49</a:t>
                      </a:r>
                      <a:endParaRPr lang="ko-KR" altLang="en-US" sz="9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107315" marR="107315" anchor="ctr" anchorCtr="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시나리오 화면 기획 </a:t>
                      </a:r>
                      <a:r>
                        <a:rPr lang="en-US" altLang="ko-KR" sz="9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&gt; Networking </a:t>
                      </a:r>
                      <a:r>
                        <a:rPr lang="ko-KR" altLang="en-US" sz="9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작성</a:t>
                      </a:r>
                    </a:p>
                  </a:txBody>
                  <a:tcPr marL="107315" marR="10731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2021-11-18</a:t>
                      </a:r>
                      <a:endParaRPr lang="ko-KR" altLang="en-US" sz="9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107315" marR="107315" anchor="ctr" anchorCtr="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이호철</a:t>
                      </a:r>
                      <a:endParaRPr lang="en-US" altLang="ko-KR" sz="9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107315" marR="107315" anchor="ctr" anchorCtr="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723482"/>
                  </a:ext>
                </a:extLst>
              </a:tr>
              <a:tr h="2857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0.50</a:t>
                      </a:r>
                      <a:endParaRPr lang="ko-KR" altLang="en-US" sz="9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107315" marR="107315" anchor="ctr" anchorCtr="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시나리오 화면 기획 </a:t>
                      </a:r>
                      <a:r>
                        <a:rPr lang="en-US" altLang="ko-KR" sz="9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&gt; Dashboard</a:t>
                      </a:r>
                      <a:r>
                        <a:rPr lang="ko-KR" altLang="en-US" sz="9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 작성 중</a:t>
                      </a:r>
                    </a:p>
                  </a:txBody>
                  <a:tcPr marL="107315" marR="10731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2021-11-16</a:t>
                      </a:r>
                      <a:endParaRPr lang="ko-KR" altLang="en-US" sz="9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107315" marR="107315" anchor="ctr" anchorCtr="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이호철</a:t>
                      </a:r>
                      <a:endParaRPr lang="en-US" altLang="ko-KR" sz="9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107315" marR="107315" anchor="ctr" anchorCtr="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406482"/>
                  </a:ext>
                </a:extLst>
              </a:tr>
              <a:tr h="2857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107315" marR="107315" anchor="ctr" anchorCtr="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107315" marR="10731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107315" marR="107315" anchor="ctr" anchorCtr="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107315" marR="107315" anchor="ctr" anchorCtr="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28427"/>
                  </a:ext>
                </a:extLst>
              </a:tr>
              <a:tr h="2857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107315" marR="107315" anchor="ctr" anchorCtr="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107315" marR="10731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107315" marR="107315" anchor="ctr" anchorCtr="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107315" marR="107315" anchor="ctr" anchorCtr="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632833"/>
                  </a:ext>
                </a:extLst>
              </a:tr>
              <a:tr h="2857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107315" marR="107315" anchor="ctr" anchorCtr="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107315" marR="10731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107315" marR="107315" anchor="ctr" anchorCtr="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107315" marR="107315" anchor="ctr" anchorCtr="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619477"/>
                  </a:ext>
                </a:extLst>
              </a:tr>
              <a:tr h="2857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107315" marR="107315" anchor="ctr" anchorCtr="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107315" marR="10731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107315" marR="107315" anchor="ctr" anchorCtr="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107315" marR="107315" anchor="ctr" anchorCtr="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1016132"/>
                  </a:ext>
                </a:extLst>
              </a:tr>
              <a:tr h="2857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107315" marR="107315" anchor="ctr" anchorCtr="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107315" marR="10731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107315" marR="107315" anchor="ctr" anchorCtr="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107315" marR="107315" anchor="ctr" anchorCtr="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901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6581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E2560F-70C0-44B6-A695-B51B4AB19B2B}"/>
              </a:ext>
            </a:extLst>
          </p:cNvPr>
          <p:cNvSpPr txBox="1"/>
          <p:nvPr/>
        </p:nvSpPr>
        <p:spPr>
          <a:xfrm>
            <a:off x="255750" y="159333"/>
            <a:ext cx="4037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Cluster API</a:t>
            </a:r>
            <a:r>
              <a:rPr lang="ko-KR" altLang="en-US" dirty="0"/>
              <a:t>가 지원하는 </a:t>
            </a:r>
            <a:r>
              <a:rPr lang="en-US" altLang="ko-KR" dirty="0"/>
              <a:t>Infrastructure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CDC4C2-6A7C-407F-ACD2-02CAA36A1612}"/>
              </a:ext>
            </a:extLst>
          </p:cNvPr>
          <p:cNvSpPr txBox="1"/>
          <p:nvPr/>
        </p:nvSpPr>
        <p:spPr>
          <a:xfrm>
            <a:off x="429002" y="1150139"/>
            <a:ext cx="1133399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apple-system"/>
                <a:hlinkClick r:id="rId2"/>
              </a:rPr>
              <a:t>Alibaba Cloud</a:t>
            </a:r>
            <a:endParaRPr lang="en-US" altLang="ko-KR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apple-system"/>
                <a:hlinkClick r:id="rId3"/>
              </a:rPr>
              <a:t>AWS</a:t>
            </a:r>
            <a:endParaRPr lang="en-US" altLang="ko-KR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apple-system"/>
                <a:hlinkClick r:id="rId4"/>
              </a:rPr>
              <a:t>Azure</a:t>
            </a:r>
            <a:endParaRPr lang="en-US" altLang="ko-KR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apple-system"/>
                <a:hlinkClick r:id="rId5"/>
              </a:rPr>
              <a:t>Azure Stack HCI</a:t>
            </a:r>
            <a:endParaRPr lang="en-US" altLang="ko-KR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apple-system"/>
                <a:hlinkClick r:id="rId6"/>
              </a:rPr>
              <a:t>Baidu Cloud</a:t>
            </a:r>
            <a:endParaRPr lang="en-US" altLang="ko-KR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apple-system"/>
                <a:hlinkClick r:id="rId7"/>
              </a:rPr>
              <a:t>BYOH</a:t>
            </a:r>
            <a:endParaRPr lang="en-US" altLang="ko-KR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apple-system"/>
                <a:hlinkClick r:id="rId8"/>
              </a:rPr>
              <a:t>Metal3</a:t>
            </a:r>
            <a:endParaRPr lang="en-US" altLang="ko-KR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latin typeface="-apple-system"/>
                <a:hlinkClick r:id="rId9"/>
              </a:rPr>
              <a:t>DigitalOcean</a:t>
            </a:r>
            <a:endParaRPr lang="en-US" altLang="ko-KR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latin typeface="-apple-system"/>
                <a:hlinkClick r:id="rId10"/>
              </a:rPr>
              <a:t>Exoscale</a:t>
            </a:r>
            <a:endParaRPr lang="en-US" altLang="ko-KR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apple-system"/>
                <a:hlinkClick r:id="rId11"/>
              </a:rPr>
              <a:t>GCP</a:t>
            </a:r>
            <a:endParaRPr lang="en-US" altLang="ko-KR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apple-system"/>
                <a:hlinkClick r:id="rId12"/>
              </a:rPr>
              <a:t>IBM Cloud</a:t>
            </a:r>
            <a:endParaRPr lang="en-US" altLang="ko-KR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apple-system"/>
                <a:hlinkClick r:id="rId13"/>
              </a:rPr>
              <a:t>MAAS</a:t>
            </a:r>
            <a:endParaRPr lang="en-US" altLang="ko-KR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apple-system"/>
                <a:hlinkClick r:id="rId14"/>
              </a:rPr>
              <a:t>Nested</a:t>
            </a:r>
            <a:endParaRPr lang="en-US" altLang="ko-KR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apple-system"/>
                <a:hlinkClick r:id="rId15"/>
              </a:rPr>
              <a:t>OpenStack</a:t>
            </a:r>
            <a:endParaRPr lang="en-US" altLang="ko-KR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apple-system"/>
                <a:hlinkClick r:id="rId16"/>
              </a:rPr>
              <a:t>Equinix Metal (formerly Packet)</a:t>
            </a:r>
            <a:endParaRPr lang="en-US" altLang="ko-KR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latin typeface="-apple-system"/>
                <a:hlinkClick r:id="rId17"/>
              </a:rPr>
              <a:t>Sidero</a:t>
            </a:r>
            <a:endParaRPr lang="en-US" altLang="ko-KR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apple-system"/>
                <a:hlinkClick r:id="rId18"/>
              </a:rPr>
              <a:t>Tencent Cloud</a:t>
            </a:r>
            <a:endParaRPr lang="en-US" altLang="ko-KR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apple-system"/>
                <a:hlinkClick r:id="rId19"/>
              </a:rPr>
              <a:t>vSphere</a:t>
            </a:r>
            <a:br>
              <a:rPr lang="en-US" altLang="ko-KR" dirty="0">
                <a:effectLst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72C754-0315-47B2-BC0C-02965E7123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493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3E3A291-94CB-4550-B7FD-A51BABA5A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92" y="134938"/>
            <a:ext cx="9052171" cy="529912"/>
          </a:xfrm>
        </p:spPr>
        <p:txBody>
          <a:bodyPr/>
          <a:lstStyle/>
          <a:p>
            <a:r>
              <a:rPr lang="en-US" altLang="ko-KR" dirty="0" err="1"/>
              <a:t>Managerment</a:t>
            </a:r>
            <a:r>
              <a:rPr lang="ko-KR" altLang="en-US" dirty="0"/>
              <a:t> </a:t>
            </a:r>
            <a:r>
              <a:rPr lang="en-US" altLang="ko-KR" dirty="0"/>
              <a:t>Cluster </a:t>
            </a:r>
            <a:r>
              <a:rPr lang="ko-KR" altLang="en-US" dirty="0"/>
              <a:t>구축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8AB9DB3-EB4E-40F2-B2BC-3FE5FAC364F5}"/>
              </a:ext>
            </a:extLst>
          </p:cNvPr>
          <p:cNvSpPr/>
          <p:nvPr/>
        </p:nvSpPr>
        <p:spPr>
          <a:xfrm>
            <a:off x="512736" y="1733267"/>
            <a:ext cx="11166528" cy="13495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dirty="0">
                <a:solidFill>
                  <a:schemeClr val="tx1"/>
                </a:solidFill>
              </a:rPr>
              <a:t>wget </a:t>
            </a:r>
            <a:r>
              <a:rPr lang="da-DK" altLang="ko-KR" dirty="0">
                <a:solidFill>
                  <a:schemeClr val="tx1"/>
                </a:solidFill>
                <a:hlinkClick r:id="rId2"/>
              </a:rPr>
              <a:t>https://dl.google.com/go/go1.11.5.linux-amd64.tar.gz</a:t>
            </a:r>
            <a:endParaRPr lang="da-DK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tar -C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r>
              <a:rPr lang="en-US" altLang="ko-KR" dirty="0">
                <a:solidFill>
                  <a:schemeClr val="tx1"/>
                </a:solidFill>
              </a:rPr>
              <a:t>/local -</a:t>
            </a:r>
            <a:r>
              <a:rPr lang="en-US" altLang="ko-KR" dirty="0" err="1">
                <a:solidFill>
                  <a:schemeClr val="tx1"/>
                </a:solidFill>
              </a:rPr>
              <a:t>xzf</a:t>
            </a:r>
            <a:r>
              <a:rPr lang="en-US" altLang="ko-KR" dirty="0">
                <a:solidFill>
                  <a:schemeClr val="tx1"/>
                </a:solidFill>
              </a:rPr>
              <a:t> go1.11.5.linux-amd64.tar.gz</a:t>
            </a:r>
            <a:endParaRPr lang="da-DK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export PATH=$PATH:/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r>
              <a:rPr lang="en-US" altLang="ko-KR" dirty="0">
                <a:solidFill>
                  <a:schemeClr val="tx1"/>
                </a:solidFill>
              </a:rPr>
              <a:t>/local/go/bin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source ~/.</a:t>
            </a:r>
            <a:r>
              <a:rPr lang="en-US" altLang="ko-KR" dirty="0" err="1">
                <a:solidFill>
                  <a:schemeClr val="tx1"/>
                </a:solidFill>
              </a:rPr>
              <a:t>bash_profile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41019E-35A0-451D-86D0-67B252DAB9F4}"/>
              </a:ext>
            </a:extLst>
          </p:cNvPr>
          <p:cNvSpPr txBox="1"/>
          <p:nvPr/>
        </p:nvSpPr>
        <p:spPr>
          <a:xfrm>
            <a:off x="364932" y="1292099"/>
            <a:ext cx="399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GO lang </a:t>
            </a:r>
            <a:r>
              <a:rPr lang="ko-KR" altLang="en-US" dirty="0"/>
              <a:t>설치</a:t>
            </a:r>
            <a:r>
              <a:rPr lang="en-US" altLang="ko-KR" dirty="0"/>
              <a:t>(kind</a:t>
            </a:r>
            <a:r>
              <a:rPr lang="ko-KR" altLang="en-US" dirty="0"/>
              <a:t> 실행에 필요함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19ACF6-67F0-4C1F-A9E9-E453D09D0321}"/>
              </a:ext>
            </a:extLst>
          </p:cNvPr>
          <p:cNvSpPr txBox="1"/>
          <p:nvPr/>
        </p:nvSpPr>
        <p:spPr>
          <a:xfrm>
            <a:off x="364932" y="3460024"/>
            <a:ext cx="7803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kind</a:t>
            </a:r>
            <a:r>
              <a:rPr lang="ko-KR" altLang="en-US" dirty="0"/>
              <a:t> 설치</a:t>
            </a:r>
            <a:r>
              <a:rPr lang="en-US" altLang="ko-KR" dirty="0"/>
              <a:t>(Docker </a:t>
            </a:r>
            <a:r>
              <a:rPr lang="ko-KR" altLang="en-US" dirty="0"/>
              <a:t>컨테이너를 사용하여 </a:t>
            </a:r>
            <a:r>
              <a:rPr lang="en-US" altLang="ko-KR" dirty="0"/>
              <a:t>Local K8S </a:t>
            </a:r>
            <a:r>
              <a:rPr lang="ko-KR" altLang="en-US" dirty="0"/>
              <a:t>실행 하기 위한 도구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(</a:t>
            </a:r>
            <a:r>
              <a:rPr lang="ko-KR" altLang="en-US" dirty="0"/>
              <a:t>간편하게 </a:t>
            </a:r>
            <a:r>
              <a:rPr lang="en-US" altLang="ko-KR" dirty="0"/>
              <a:t>Management cluster </a:t>
            </a:r>
            <a:r>
              <a:rPr lang="ko-KR" altLang="en-US" dirty="0"/>
              <a:t>구축 하기 위해 사용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B227C3-E350-415C-85AF-CA96103BF88F}"/>
              </a:ext>
            </a:extLst>
          </p:cNvPr>
          <p:cNvSpPr/>
          <p:nvPr/>
        </p:nvSpPr>
        <p:spPr>
          <a:xfrm>
            <a:off x="512736" y="4106355"/>
            <a:ext cx="11166528" cy="10578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curl -Lo ./kind https://kind.sigs.k8s.io/dl/v0.11.1/kind-linux-amd64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chmod</a:t>
            </a:r>
            <a:r>
              <a:rPr lang="en-US" altLang="ko-KR" dirty="0">
                <a:solidFill>
                  <a:schemeClr val="tx1"/>
                </a:solidFill>
              </a:rPr>
              <a:t> +x ./kind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mv ./kind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r>
              <a:rPr lang="en-US" altLang="ko-KR" dirty="0">
                <a:solidFill>
                  <a:schemeClr val="tx1"/>
                </a:solidFill>
              </a:rPr>
              <a:t>/local/bin</a:t>
            </a:r>
          </a:p>
        </p:txBody>
      </p:sp>
    </p:spTree>
    <p:extLst>
      <p:ext uri="{BB962C8B-B14F-4D97-AF65-F5344CB8AC3E}">
        <p14:creationId xmlns:p14="http://schemas.microsoft.com/office/powerpoint/2010/main" val="681221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3E3A291-94CB-4550-B7FD-A51BABA5A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92" y="134938"/>
            <a:ext cx="9052171" cy="529912"/>
          </a:xfrm>
        </p:spPr>
        <p:txBody>
          <a:bodyPr/>
          <a:lstStyle/>
          <a:p>
            <a:r>
              <a:rPr lang="en-US" altLang="ko-KR" dirty="0" err="1"/>
              <a:t>Managerment</a:t>
            </a:r>
            <a:r>
              <a:rPr lang="ko-KR" altLang="en-US" dirty="0"/>
              <a:t> </a:t>
            </a:r>
            <a:r>
              <a:rPr lang="en-US" altLang="ko-KR" dirty="0"/>
              <a:t>Cluster </a:t>
            </a:r>
            <a:r>
              <a:rPr lang="ko-KR" altLang="en-US" dirty="0"/>
              <a:t>구축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8AB9DB3-EB4E-40F2-B2BC-3FE5FAC364F5}"/>
              </a:ext>
            </a:extLst>
          </p:cNvPr>
          <p:cNvSpPr/>
          <p:nvPr/>
        </p:nvSpPr>
        <p:spPr>
          <a:xfrm>
            <a:off x="512736" y="1733267"/>
            <a:ext cx="11166528" cy="13495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dirty="0">
                <a:solidFill>
                  <a:schemeClr val="tx1"/>
                </a:solidFill>
              </a:rPr>
              <a:t>wget </a:t>
            </a:r>
            <a:r>
              <a:rPr lang="da-DK" altLang="ko-KR" dirty="0">
                <a:solidFill>
                  <a:schemeClr val="tx1"/>
                </a:solidFill>
                <a:hlinkClick r:id="rId2"/>
              </a:rPr>
              <a:t>https://dl.google.com/go/go1.11.5.linux-amd64.tar.gz</a:t>
            </a:r>
            <a:endParaRPr lang="da-DK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tar -C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r>
              <a:rPr lang="en-US" altLang="ko-KR" dirty="0">
                <a:solidFill>
                  <a:schemeClr val="tx1"/>
                </a:solidFill>
              </a:rPr>
              <a:t>/local -</a:t>
            </a:r>
            <a:r>
              <a:rPr lang="en-US" altLang="ko-KR" dirty="0" err="1">
                <a:solidFill>
                  <a:schemeClr val="tx1"/>
                </a:solidFill>
              </a:rPr>
              <a:t>xzf</a:t>
            </a:r>
            <a:r>
              <a:rPr lang="en-US" altLang="ko-KR" dirty="0">
                <a:solidFill>
                  <a:schemeClr val="tx1"/>
                </a:solidFill>
              </a:rPr>
              <a:t> go1.11.5.linux-amd64.tar.gz</a:t>
            </a:r>
            <a:endParaRPr lang="da-DK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export PATH=$PATH:/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r>
              <a:rPr lang="en-US" altLang="ko-KR" dirty="0">
                <a:solidFill>
                  <a:schemeClr val="tx1"/>
                </a:solidFill>
              </a:rPr>
              <a:t>/local/go/bin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source ~/.</a:t>
            </a:r>
            <a:r>
              <a:rPr lang="en-US" altLang="ko-KR" dirty="0" err="1">
                <a:solidFill>
                  <a:schemeClr val="tx1"/>
                </a:solidFill>
              </a:rPr>
              <a:t>bash_profile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41019E-35A0-451D-86D0-67B252DAB9F4}"/>
              </a:ext>
            </a:extLst>
          </p:cNvPr>
          <p:cNvSpPr txBox="1"/>
          <p:nvPr/>
        </p:nvSpPr>
        <p:spPr>
          <a:xfrm>
            <a:off x="364932" y="1292099"/>
            <a:ext cx="399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GO lang </a:t>
            </a:r>
            <a:r>
              <a:rPr lang="ko-KR" altLang="en-US" dirty="0"/>
              <a:t>설치</a:t>
            </a:r>
            <a:r>
              <a:rPr lang="en-US" altLang="ko-KR" dirty="0"/>
              <a:t>(kind</a:t>
            </a:r>
            <a:r>
              <a:rPr lang="ko-KR" altLang="en-US" dirty="0"/>
              <a:t> 실행에 필요함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95C430A-279E-44D1-B40D-85E7CC0ADFA3}"/>
              </a:ext>
            </a:extLst>
          </p:cNvPr>
          <p:cNvSpPr/>
          <p:nvPr/>
        </p:nvSpPr>
        <p:spPr>
          <a:xfrm>
            <a:off x="512736" y="4149638"/>
            <a:ext cx="11166528" cy="13495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yum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–y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update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yum –y install docker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systemctl</a:t>
            </a:r>
            <a:r>
              <a:rPr lang="en-US" altLang="ko-KR" dirty="0">
                <a:solidFill>
                  <a:schemeClr val="tx1"/>
                </a:solidFill>
              </a:rPr>
              <a:t> start docker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systemctl</a:t>
            </a:r>
            <a:r>
              <a:rPr lang="en-US" altLang="ko-KR" dirty="0">
                <a:solidFill>
                  <a:schemeClr val="tx1"/>
                </a:solidFill>
              </a:rPr>
              <a:t> enable docker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F99C33-03A0-4E0B-80E0-DA2CD74FA861}"/>
              </a:ext>
            </a:extLst>
          </p:cNvPr>
          <p:cNvSpPr txBox="1"/>
          <p:nvPr/>
        </p:nvSpPr>
        <p:spPr>
          <a:xfrm>
            <a:off x="364932" y="3708470"/>
            <a:ext cx="3324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Docker</a:t>
            </a:r>
            <a:r>
              <a:rPr lang="ko-KR" altLang="en-US" dirty="0"/>
              <a:t> 설치</a:t>
            </a:r>
            <a:r>
              <a:rPr lang="en-US" altLang="ko-KR" dirty="0"/>
              <a:t>(</a:t>
            </a:r>
            <a:r>
              <a:rPr lang="ko-KR" altLang="en-US" dirty="0"/>
              <a:t>네트워크 설치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0578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3E3A291-94CB-4550-B7FD-A51BABA5A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92" y="134938"/>
            <a:ext cx="9052171" cy="529912"/>
          </a:xfrm>
        </p:spPr>
        <p:txBody>
          <a:bodyPr/>
          <a:lstStyle/>
          <a:p>
            <a:r>
              <a:rPr lang="en-US" altLang="ko-KR" dirty="0" err="1"/>
              <a:t>Managerment</a:t>
            </a:r>
            <a:r>
              <a:rPr lang="ko-KR" altLang="en-US" dirty="0"/>
              <a:t> </a:t>
            </a:r>
            <a:r>
              <a:rPr lang="en-US" altLang="ko-KR" dirty="0"/>
              <a:t>Cluster </a:t>
            </a:r>
            <a:r>
              <a:rPr lang="ko-KR" altLang="en-US" dirty="0"/>
              <a:t>구축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9AC6DC-7426-4ACC-82DE-AB7AE535D0EF}"/>
              </a:ext>
            </a:extLst>
          </p:cNvPr>
          <p:cNvSpPr txBox="1"/>
          <p:nvPr/>
        </p:nvSpPr>
        <p:spPr>
          <a:xfrm>
            <a:off x="369285" y="1208853"/>
            <a:ext cx="7803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kind</a:t>
            </a:r>
            <a:r>
              <a:rPr lang="ko-KR" altLang="en-US" dirty="0"/>
              <a:t> 설치</a:t>
            </a:r>
            <a:r>
              <a:rPr lang="en-US" altLang="ko-KR" dirty="0"/>
              <a:t>(Docker </a:t>
            </a:r>
            <a:r>
              <a:rPr lang="ko-KR" altLang="en-US" dirty="0"/>
              <a:t>컨테이너를 사용하여 </a:t>
            </a:r>
            <a:r>
              <a:rPr lang="en-US" altLang="ko-KR" dirty="0"/>
              <a:t>Local K8S </a:t>
            </a:r>
            <a:r>
              <a:rPr lang="ko-KR" altLang="en-US" dirty="0"/>
              <a:t>실행 하기 위한 도구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(</a:t>
            </a:r>
            <a:r>
              <a:rPr lang="ko-KR" altLang="en-US" dirty="0"/>
              <a:t>간편하게 </a:t>
            </a:r>
            <a:r>
              <a:rPr lang="en-US" altLang="ko-KR" dirty="0"/>
              <a:t>Management cluster </a:t>
            </a:r>
            <a:r>
              <a:rPr lang="ko-KR" altLang="en-US" dirty="0"/>
              <a:t>구축 하기 위해 사용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01374CB-F88E-45D7-AD5F-8829D7233C7B}"/>
              </a:ext>
            </a:extLst>
          </p:cNvPr>
          <p:cNvSpPr/>
          <p:nvPr/>
        </p:nvSpPr>
        <p:spPr>
          <a:xfrm>
            <a:off x="517089" y="1855184"/>
            <a:ext cx="11166528" cy="10578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curl -Lo ./kind https://kind.sigs.k8s.io/dl/v0.11.1/kind-linux-amd64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chmod</a:t>
            </a:r>
            <a:r>
              <a:rPr lang="en-US" altLang="ko-KR" dirty="0">
                <a:solidFill>
                  <a:schemeClr val="tx1"/>
                </a:solidFill>
              </a:rPr>
              <a:t> +x ./kind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mv ./kind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r>
              <a:rPr lang="en-US" altLang="ko-KR" dirty="0">
                <a:solidFill>
                  <a:schemeClr val="tx1"/>
                </a:solidFill>
              </a:rPr>
              <a:t>/local/bin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37B3A4-04FC-4A01-A8BD-0D79749B7020}"/>
              </a:ext>
            </a:extLst>
          </p:cNvPr>
          <p:cNvSpPr txBox="1"/>
          <p:nvPr/>
        </p:nvSpPr>
        <p:spPr>
          <a:xfrm>
            <a:off x="364932" y="3175263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</a:t>
            </a:r>
            <a:r>
              <a:rPr lang="en-US" altLang="ko-KR" dirty="0" err="1"/>
              <a:t>kubectl</a:t>
            </a:r>
            <a:r>
              <a:rPr lang="ko-KR" altLang="en-US" dirty="0"/>
              <a:t> 설치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B9F3B0-1F82-4E96-8012-8DCD5DF80427}"/>
              </a:ext>
            </a:extLst>
          </p:cNvPr>
          <p:cNvSpPr/>
          <p:nvPr/>
        </p:nvSpPr>
        <p:spPr>
          <a:xfrm>
            <a:off x="512736" y="3638710"/>
            <a:ext cx="11166528" cy="297109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SFMono-Regular"/>
              </a:rPr>
              <a:t>//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SFMono-Regular"/>
              </a:rPr>
              <a:t>최신 버전 다운로드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 Unicode MS"/>
              <a:ea typeface="SFMono-Regular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SFMono-Regular"/>
              </a:rPr>
              <a:t>curl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SFMono-Regular"/>
              </a:rPr>
              <a:t> -LO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BB4444"/>
                </a:solidFill>
                <a:effectLst/>
                <a:latin typeface="Arial Unicode MS"/>
                <a:ea typeface="SFMono-Regular"/>
                <a:hlinkClick r:id="rId2"/>
              </a:rPr>
              <a:t>https://dl.k8s.io/release/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rgbClr val="AA22FF"/>
                </a:solidFill>
                <a:effectLst/>
                <a:latin typeface="Arial Unicode MS"/>
                <a:ea typeface="SFMono-Regular"/>
                <a:hlinkClick r:id="rId2"/>
              </a:rPr>
              <a:t>$(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SFMono-Regular"/>
                <a:hlinkClick r:id="rId2"/>
              </a:rPr>
              <a:t>curl -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SFMono-Regular"/>
                <a:hlinkClick r:id="rId2"/>
              </a:rPr>
              <a:t>L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SFMono-Regular"/>
                <a:hlinkClick r:id="rId2"/>
              </a:rPr>
              <a:t> -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SFMono-Regular"/>
                <a:hlinkClick r:id="rId2"/>
              </a:rPr>
              <a:t>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SFMono-Regular"/>
                <a:hlinkClick r:id="rId2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SFMono-Regular"/>
                <a:hlinkClick r:id="rId3"/>
              </a:rPr>
              <a:t>https://dl.k8s.io/release/stable.txt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rgbClr val="AA22FF"/>
                </a:solidFill>
                <a:effectLst/>
                <a:latin typeface="Arial Unicode MS"/>
                <a:ea typeface="SFMono-Regular"/>
                <a:hlinkClick r:id="rId3"/>
              </a:rPr>
              <a:t>)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BB4444"/>
                </a:solidFill>
                <a:effectLst/>
                <a:latin typeface="Arial Unicode MS"/>
                <a:ea typeface="SFMono-Regular"/>
                <a:hlinkClick r:id="rId3"/>
              </a:rPr>
              <a:t>/bin/linux/amd64/kubectl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rgbClr val="BB4444"/>
              </a:solidFill>
              <a:effectLst/>
              <a:latin typeface="Arial Unicode MS"/>
              <a:ea typeface="SFMono-Regular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dirty="0">
              <a:solidFill>
                <a:srgbClr val="222222"/>
              </a:solidFill>
              <a:latin typeface="Arial Unicode MS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222222"/>
                </a:solidFill>
                <a:latin typeface="Arial Unicode MS"/>
                <a:ea typeface="SFMono-Regular"/>
              </a:rPr>
              <a:t>//</a:t>
            </a:r>
            <a:r>
              <a:rPr lang="ko-KR" altLang="en-US" dirty="0">
                <a:solidFill>
                  <a:srgbClr val="222222"/>
                </a:solidFill>
                <a:latin typeface="Arial Unicode MS"/>
                <a:ea typeface="SFMono-Regular"/>
              </a:rPr>
              <a:t>특정 버전 다운로드</a:t>
            </a:r>
            <a:endParaRPr lang="en-US" altLang="ko-KR" dirty="0">
              <a:solidFill>
                <a:srgbClr val="222222"/>
              </a:solidFill>
              <a:latin typeface="Arial Unicode MS"/>
              <a:ea typeface="SFMono-Regular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SFMono-Regular"/>
              </a:rPr>
              <a:t>curl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SFMono-Regular"/>
              </a:rPr>
              <a:t> -LO https://dl.k8s.io/release/v1.22.0/bin/linux/amd64/kubectl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 Unicode MS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dirty="0">
              <a:solidFill>
                <a:srgbClr val="222222"/>
              </a:solidFill>
              <a:latin typeface="Arial Unicode MS"/>
              <a:ea typeface="SFMono-Regular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SFMono-Regular"/>
              </a:rPr>
              <a:t>install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SFMono-Regular"/>
              </a:rPr>
              <a:t> -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SFMono-Regular"/>
              </a:rPr>
              <a:t>o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SFMono-Regular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SFMono-Regular"/>
              </a:rPr>
              <a:t>root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SFMono-Regular"/>
              </a:rPr>
              <a:t> -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SFMono-Regular"/>
              </a:rPr>
              <a:t>g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SFMono-Regular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SFMono-Regular"/>
              </a:rPr>
              <a:t>root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SFMono-Regular"/>
              </a:rPr>
              <a:t> -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SFMono-Regular"/>
              </a:rPr>
              <a:t>m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SFMono-Regular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  <a:ea typeface="SFMono-Regular"/>
              </a:rPr>
              <a:t>0755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SFMono-Regular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SFMono-Regular"/>
              </a:rPr>
              <a:t>kubectl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SFMono-Regular"/>
              </a:rPr>
              <a:t> /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SFMono-Regular"/>
              </a:rPr>
              <a:t>usr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SFMono-Regular"/>
              </a:rPr>
              <a:t>/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SFMono-Regular"/>
              </a:rPr>
              <a:t>local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SFMono-Regular"/>
              </a:rPr>
              <a:t>/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SFMono-Regular"/>
              </a:rPr>
              <a:t>bin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SFMono-Regular"/>
              </a:rPr>
              <a:t>/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SFMono-Regular"/>
              </a:rPr>
              <a:t>kubectl</a:t>
            </a:r>
            <a:endParaRPr lang="en-US" altLang="ko-KR" dirty="0">
              <a:solidFill>
                <a:srgbClr val="222222"/>
              </a:solidFill>
              <a:latin typeface="Arial Unicode MS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dirty="0">
              <a:solidFill>
                <a:srgbClr val="222222"/>
              </a:solidFill>
              <a:latin typeface="Arial Unicode MS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222222"/>
                </a:solidFill>
                <a:latin typeface="Arial Unicode MS"/>
                <a:ea typeface="SFMono-Regular"/>
              </a:rPr>
              <a:t>//</a:t>
            </a:r>
            <a:r>
              <a:rPr lang="ko-KR" altLang="en-US" dirty="0">
                <a:solidFill>
                  <a:srgbClr val="222222"/>
                </a:solidFill>
                <a:latin typeface="Arial Unicode MS"/>
                <a:ea typeface="SFMono-Regular"/>
              </a:rPr>
              <a:t>버전 확인</a:t>
            </a:r>
            <a:endParaRPr lang="en-US" altLang="ko-KR" dirty="0">
              <a:solidFill>
                <a:srgbClr val="222222"/>
              </a:solidFill>
              <a:latin typeface="Arial Unicode MS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SFMono-Regular"/>
              </a:rPr>
              <a:t>kubectl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SFMono-Regular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SFMono-Regular"/>
              </a:rPr>
              <a:t>version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SFMono-Regular"/>
              </a:rPr>
              <a:t> --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SFMono-Regular"/>
              </a:rPr>
              <a:t>client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013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3E3A291-94CB-4550-B7FD-A51BABA5A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92" y="134938"/>
            <a:ext cx="9052171" cy="529912"/>
          </a:xfrm>
        </p:spPr>
        <p:txBody>
          <a:bodyPr/>
          <a:lstStyle/>
          <a:p>
            <a:r>
              <a:rPr lang="en-US" altLang="ko-KR" dirty="0" err="1"/>
              <a:t>Managerment</a:t>
            </a:r>
            <a:r>
              <a:rPr lang="ko-KR" altLang="en-US" dirty="0"/>
              <a:t> </a:t>
            </a:r>
            <a:r>
              <a:rPr lang="en-US" altLang="ko-KR" dirty="0"/>
              <a:t>Cluster </a:t>
            </a:r>
            <a:r>
              <a:rPr lang="ko-KR" altLang="en-US" dirty="0"/>
              <a:t>구축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19ACF6-67F0-4C1F-A9E9-E453D09D0321}"/>
              </a:ext>
            </a:extLst>
          </p:cNvPr>
          <p:cNvSpPr txBox="1"/>
          <p:nvPr/>
        </p:nvSpPr>
        <p:spPr>
          <a:xfrm>
            <a:off x="364932" y="4052211"/>
            <a:ext cx="313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 Management</a:t>
            </a:r>
            <a:r>
              <a:rPr lang="ko-KR" altLang="en-US" dirty="0"/>
              <a:t> </a:t>
            </a:r>
            <a:r>
              <a:rPr lang="en-US" altLang="ko-KR" dirty="0"/>
              <a:t>cluster </a:t>
            </a:r>
            <a:r>
              <a:rPr lang="ko-KR" altLang="en-US" dirty="0"/>
              <a:t>생성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B227C3-E350-415C-85AF-CA96103BF88F}"/>
              </a:ext>
            </a:extLst>
          </p:cNvPr>
          <p:cNvSpPr/>
          <p:nvPr/>
        </p:nvSpPr>
        <p:spPr>
          <a:xfrm>
            <a:off x="512736" y="4515658"/>
            <a:ext cx="11166528" cy="10578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kind create cluster</a:t>
            </a:r>
            <a:endParaRPr lang="en-US" altLang="ko-KR" dirty="0">
              <a:solidFill>
                <a:srgbClr val="000000"/>
              </a:solidFill>
              <a:latin typeface="Menlo"/>
            </a:endParaRPr>
          </a:p>
          <a:p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kubectl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 cluster-info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95502A-E836-4FCC-84F7-6A8DA52BA6AA}"/>
              </a:ext>
            </a:extLst>
          </p:cNvPr>
          <p:cNvSpPr txBox="1"/>
          <p:nvPr/>
        </p:nvSpPr>
        <p:spPr>
          <a:xfrm>
            <a:off x="364932" y="1065173"/>
            <a:ext cx="1910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 </a:t>
            </a:r>
            <a:r>
              <a:rPr lang="en-US" altLang="ko-KR" dirty="0" err="1"/>
              <a:t>clusterctl</a:t>
            </a:r>
            <a:r>
              <a:rPr lang="ko-KR" altLang="en-US" dirty="0"/>
              <a:t> 설치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F38B191-4556-403A-B3CC-64A05C06A075}"/>
              </a:ext>
            </a:extLst>
          </p:cNvPr>
          <p:cNvSpPr/>
          <p:nvPr/>
        </p:nvSpPr>
        <p:spPr>
          <a:xfrm>
            <a:off x="512736" y="1528620"/>
            <a:ext cx="11166528" cy="15367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b="0" i="0" dirty="0">
                <a:solidFill>
                  <a:srgbClr val="000000"/>
                </a:solidFill>
                <a:effectLst/>
                <a:latin typeface="Menlo"/>
              </a:rPr>
              <a:t>curl -L https://github.com/kubernetes-sigs/cluster-api/releases/download/v1.0.1/clusterctl-linux-amd64 -o clusterctl</a:t>
            </a:r>
          </a:p>
          <a:p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chmod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 +x ./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clusterctl</a:t>
            </a:r>
            <a:endParaRPr lang="en-US" altLang="ko-KR" b="0" i="0" dirty="0">
              <a:solidFill>
                <a:srgbClr val="000000"/>
              </a:solidFill>
              <a:effectLst/>
              <a:latin typeface="Menlo"/>
            </a:endParaRPr>
          </a:p>
          <a:p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sudo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 mv ./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clusterctl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 /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usr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/local/bin/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clusterctl</a:t>
            </a:r>
            <a:endParaRPr lang="en-US" altLang="ko-KR" b="0" i="0" dirty="0">
              <a:solidFill>
                <a:srgbClr val="000000"/>
              </a:solidFill>
              <a:effectLst/>
              <a:latin typeface="Menlo"/>
            </a:endParaRPr>
          </a:p>
          <a:p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clusterctl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 version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319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3E3A291-94CB-4550-B7FD-A51BABA5A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92" y="134938"/>
            <a:ext cx="9052171" cy="529912"/>
          </a:xfrm>
        </p:spPr>
        <p:txBody>
          <a:bodyPr/>
          <a:lstStyle/>
          <a:p>
            <a:r>
              <a:rPr lang="en-US" altLang="ko-KR" dirty="0" err="1"/>
              <a:t>Managerment</a:t>
            </a:r>
            <a:r>
              <a:rPr lang="ko-KR" altLang="en-US" dirty="0"/>
              <a:t> </a:t>
            </a:r>
            <a:r>
              <a:rPr lang="en-US" altLang="ko-KR" dirty="0"/>
              <a:t>Cluster </a:t>
            </a:r>
            <a:r>
              <a:rPr lang="ko-KR" altLang="en-US" dirty="0"/>
              <a:t>구축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19ACF6-67F0-4C1F-A9E9-E453D09D0321}"/>
              </a:ext>
            </a:extLst>
          </p:cNvPr>
          <p:cNvSpPr txBox="1"/>
          <p:nvPr/>
        </p:nvSpPr>
        <p:spPr>
          <a:xfrm>
            <a:off x="364932" y="899699"/>
            <a:ext cx="300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Management</a:t>
            </a:r>
            <a:r>
              <a:rPr lang="ko-KR" altLang="en-US" dirty="0"/>
              <a:t> </a:t>
            </a:r>
            <a:r>
              <a:rPr lang="en-US" altLang="ko-KR" dirty="0"/>
              <a:t>cluster </a:t>
            </a:r>
            <a:r>
              <a:rPr lang="en-US" altLang="ko-KR" dirty="0" err="1"/>
              <a:t>init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B227C3-E350-415C-85AF-CA96103BF88F}"/>
              </a:ext>
            </a:extLst>
          </p:cNvPr>
          <p:cNvSpPr/>
          <p:nvPr/>
        </p:nvSpPr>
        <p:spPr>
          <a:xfrm>
            <a:off x="512736" y="1363146"/>
            <a:ext cx="11166528" cy="10578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&lt;Cloud Provider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  <a:t>인증 정보 </a:t>
            </a:r>
            <a:r>
              <a:rPr lang="ko-KR" altLang="en-US" dirty="0">
                <a:solidFill>
                  <a:srgbClr val="000000"/>
                </a:solidFill>
                <a:latin typeface="Menlo"/>
              </a:rPr>
              <a:t>설정 </a:t>
            </a:r>
            <a:r>
              <a:rPr lang="en-US" altLang="ko-KR" dirty="0">
                <a:solidFill>
                  <a:srgbClr val="000000"/>
                </a:solidFill>
                <a:latin typeface="Menlo"/>
              </a:rPr>
              <a:t>export</a:t>
            </a:r>
            <a:r>
              <a:rPr lang="ko-KR" altLang="en-US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Menlo"/>
              </a:rPr>
              <a:t>…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&gt;</a:t>
            </a:r>
            <a:endParaRPr lang="en-US" altLang="ko-KR" dirty="0">
              <a:solidFill>
                <a:srgbClr val="000000"/>
              </a:solidFill>
              <a:latin typeface="Menlo"/>
            </a:endParaRPr>
          </a:p>
          <a:p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Clusterctl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init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 --infrastructure  &lt;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aws|azure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 ….&gt;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4141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3E3A291-94CB-4550-B7FD-A51BABA5A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92" y="134938"/>
            <a:ext cx="9052171" cy="529912"/>
          </a:xfrm>
        </p:spPr>
        <p:txBody>
          <a:bodyPr/>
          <a:lstStyle/>
          <a:p>
            <a:r>
              <a:rPr lang="en-US" altLang="ko-KR" dirty="0"/>
              <a:t>Cluster API</a:t>
            </a:r>
            <a:r>
              <a:rPr lang="ko-KR" altLang="en-US" dirty="0"/>
              <a:t>를 이용한 </a:t>
            </a:r>
            <a:r>
              <a:rPr lang="en-US" altLang="ko-KR" dirty="0"/>
              <a:t>Cluster </a:t>
            </a:r>
            <a:r>
              <a:rPr lang="ko-KR" altLang="en-US" dirty="0"/>
              <a:t>생성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359443-B226-4752-BC64-1A1E0BB706B0}"/>
              </a:ext>
            </a:extLst>
          </p:cNvPr>
          <p:cNvSpPr txBox="1"/>
          <p:nvPr/>
        </p:nvSpPr>
        <p:spPr>
          <a:xfrm>
            <a:off x="364932" y="850018"/>
            <a:ext cx="2824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Cluster </a:t>
            </a:r>
            <a:r>
              <a:rPr lang="ko-KR" altLang="en-US" dirty="0"/>
              <a:t>생성 </a:t>
            </a:r>
            <a:r>
              <a:rPr lang="en-US" altLang="ko-KR" dirty="0" err="1"/>
              <a:t>yaml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09DC9E6-6C65-4D38-997A-B660FEEADE40}"/>
              </a:ext>
            </a:extLst>
          </p:cNvPr>
          <p:cNvSpPr/>
          <p:nvPr/>
        </p:nvSpPr>
        <p:spPr>
          <a:xfrm>
            <a:off x="512736" y="1313465"/>
            <a:ext cx="4314241" cy="18546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clusterctl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 generate cluster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capi-quickstart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 \ </a:t>
            </a:r>
          </a:p>
          <a:p>
            <a:r>
              <a:rPr lang="en-US" altLang="ko-KR" dirty="0">
                <a:solidFill>
                  <a:srgbClr val="000000"/>
                </a:solidFill>
                <a:latin typeface="Menlo"/>
              </a:rPr>
              <a:t>   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--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kubernetes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-version v1.22.0 \ </a:t>
            </a:r>
          </a:p>
          <a:p>
            <a:r>
              <a:rPr lang="en-US" altLang="ko-KR" dirty="0">
                <a:solidFill>
                  <a:srgbClr val="000000"/>
                </a:solidFill>
                <a:latin typeface="Menlo"/>
              </a:rPr>
              <a:t>   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--control-plane-machine-count=3 \ </a:t>
            </a:r>
          </a:p>
          <a:p>
            <a:r>
              <a:rPr lang="en-US" altLang="ko-KR" dirty="0">
                <a:solidFill>
                  <a:srgbClr val="000000"/>
                </a:solidFill>
                <a:latin typeface="Menlo"/>
              </a:rPr>
              <a:t>   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--worker-machine-count=3 \ 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&gt;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capi-quickstart.yaml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4D9E80-A591-4806-837D-8105830966DB}"/>
              </a:ext>
            </a:extLst>
          </p:cNvPr>
          <p:cNvSpPr/>
          <p:nvPr/>
        </p:nvSpPr>
        <p:spPr>
          <a:xfrm>
            <a:off x="705393" y="2685401"/>
            <a:ext cx="2079371" cy="2656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C13A09-7657-409A-B45A-9D675C135BD4}"/>
              </a:ext>
            </a:extLst>
          </p:cNvPr>
          <p:cNvSpPr txBox="1"/>
          <p:nvPr/>
        </p:nvSpPr>
        <p:spPr>
          <a:xfrm>
            <a:off x="7159748" y="399894"/>
            <a:ext cx="3823446" cy="5786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 err="1"/>
              <a:t>Cluster</a:t>
            </a:r>
            <a:endParaRPr lang="ko-KR" altLang="en-US" sz="1000" dirty="0"/>
          </a:p>
          <a:p>
            <a:r>
              <a:rPr lang="ko-KR" altLang="en-US" sz="1000" dirty="0"/>
              <a:t> - </a:t>
            </a:r>
            <a:r>
              <a:rPr lang="ko-KR" altLang="en-US" sz="1000" dirty="0" err="1"/>
              <a:t>Cluster</a:t>
            </a:r>
            <a:r>
              <a:rPr lang="ko-KR" altLang="en-US" sz="1000" dirty="0"/>
              <a:t> 네트워크 IP 범위 및 네트워크 </a:t>
            </a:r>
            <a:r>
              <a:rPr lang="ko-KR" altLang="en-US" sz="1000" dirty="0" err="1"/>
              <a:t>어뎁터</a:t>
            </a:r>
            <a:r>
              <a:rPr lang="ko-KR" altLang="en-US" sz="1000" dirty="0"/>
              <a:t> 정의</a:t>
            </a:r>
          </a:p>
          <a:p>
            <a:r>
              <a:rPr lang="ko-KR" altLang="en-US" sz="1000" dirty="0"/>
              <a:t> - </a:t>
            </a:r>
            <a:r>
              <a:rPr lang="ko-KR" altLang="en-US" sz="1000" dirty="0" err="1"/>
              <a:t>controlPlaneRef</a:t>
            </a:r>
            <a:r>
              <a:rPr lang="ko-KR" altLang="en-US" sz="1000" dirty="0"/>
              <a:t> 정의 (</a:t>
            </a:r>
            <a:r>
              <a:rPr lang="ko-KR" altLang="en-US" sz="1000" dirty="0" err="1"/>
              <a:t>KubeadmControlPlane</a:t>
            </a:r>
            <a:endParaRPr lang="ko-KR" altLang="en-US" sz="1000" dirty="0"/>
          </a:p>
          <a:p>
            <a:r>
              <a:rPr lang="ko-KR" altLang="en-US" sz="1000" dirty="0"/>
              <a:t> - </a:t>
            </a:r>
            <a:r>
              <a:rPr lang="ko-KR" altLang="en-US" sz="1000" dirty="0" err="1"/>
              <a:t>infrastructureRef</a:t>
            </a:r>
            <a:r>
              <a:rPr lang="ko-KR" altLang="en-US" sz="1000" dirty="0"/>
              <a:t> 정의(</a:t>
            </a:r>
            <a:r>
              <a:rPr lang="ko-KR" altLang="en-US" sz="1000" dirty="0" err="1"/>
              <a:t>AzureCluster</a:t>
            </a:r>
            <a:r>
              <a:rPr lang="ko-KR" altLang="en-US" sz="1000" dirty="0"/>
              <a:t>)</a:t>
            </a:r>
          </a:p>
          <a:p>
            <a:endParaRPr lang="ko-KR" altLang="en-US" sz="1000" dirty="0"/>
          </a:p>
          <a:p>
            <a:r>
              <a:rPr lang="ko-KR" altLang="en-US" sz="1000" dirty="0" err="1"/>
              <a:t>AzureCluster</a:t>
            </a:r>
            <a:endParaRPr lang="ko-KR" altLang="en-US" sz="1000" dirty="0"/>
          </a:p>
          <a:p>
            <a:r>
              <a:rPr lang="ko-KR" altLang="en-US" sz="1000" dirty="0"/>
              <a:t> - </a:t>
            </a:r>
            <a:r>
              <a:rPr lang="ko-KR" altLang="en-US" sz="1000" dirty="0" err="1"/>
              <a:t>Azure</a:t>
            </a:r>
            <a:r>
              <a:rPr lang="ko-KR" altLang="en-US" sz="1000" dirty="0"/>
              <a:t> 관련 설정(지역, </a:t>
            </a:r>
            <a:r>
              <a:rPr lang="ko-KR" altLang="en-US" sz="1000" dirty="0" err="1"/>
              <a:t>resourceGroup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subscriptionID</a:t>
            </a:r>
            <a:r>
              <a:rPr lang="ko-KR" altLang="en-US" sz="1000" dirty="0"/>
              <a:t>)</a:t>
            </a:r>
          </a:p>
          <a:p>
            <a:endParaRPr lang="ko-KR" altLang="en-US" sz="1000" dirty="0"/>
          </a:p>
          <a:p>
            <a:r>
              <a:rPr lang="ko-KR" altLang="en-US" sz="1000" dirty="0" err="1"/>
              <a:t>KubeadmControlPlane</a:t>
            </a:r>
            <a:endParaRPr lang="ko-KR" altLang="en-US" sz="1000" dirty="0"/>
          </a:p>
          <a:p>
            <a:r>
              <a:rPr lang="ko-KR" altLang="en-US" sz="1000" dirty="0"/>
              <a:t> - k8s </a:t>
            </a:r>
            <a:r>
              <a:rPr lang="ko-KR" altLang="en-US" sz="1000" dirty="0" err="1"/>
              <a:t>cluster</a:t>
            </a:r>
            <a:r>
              <a:rPr lang="ko-KR" altLang="en-US" sz="1000" dirty="0"/>
              <a:t> 설정 관련</a:t>
            </a:r>
          </a:p>
          <a:p>
            <a:r>
              <a:rPr lang="ko-KR" altLang="en-US" sz="1000" dirty="0"/>
              <a:t>   </a:t>
            </a:r>
            <a:r>
              <a:rPr lang="ko-KR" altLang="en-US" sz="1000" dirty="0" err="1"/>
              <a:t>apiServer</a:t>
            </a:r>
            <a:endParaRPr lang="ko-KR" altLang="en-US" sz="1000" dirty="0"/>
          </a:p>
          <a:p>
            <a:r>
              <a:rPr lang="ko-KR" altLang="en-US" sz="1000" dirty="0"/>
              <a:t>   </a:t>
            </a:r>
            <a:r>
              <a:rPr lang="ko-KR" altLang="en-US" sz="1000" dirty="0" err="1"/>
              <a:t>controllerManager</a:t>
            </a:r>
            <a:endParaRPr lang="ko-KR" altLang="en-US" sz="1000" dirty="0"/>
          </a:p>
          <a:p>
            <a:r>
              <a:rPr lang="ko-KR" altLang="en-US" sz="1000" dirty="0"/>
              <a:t>   </a:t>
            </a:r>
            <a:r>
              <a:rPr lang="ko-KR" altLang="en-US" sz="1000" dirty="0" err="1"/>
              <a:t>etcd</a:t>
            </a:r>
            <a:r>
              <a:rPr lang="ko-KR" altLang="en-US" sz="1000" dirty="0"/>
              <a:t>   </a:t>
            </a:r>
          </a:p>
          <a:p>
            <a:r>
              <a:rPr lang="ko-KR" altLang="en-US" sz="1000" dirty="0"/>
              <a:t> - </a:t>
            </a:r>
            <a:r>
              <a:rPr lang="ko-KR" altLang="en-US" sz="1000" dirty="0" err="1"/>
              <a:t>diskSetup</a:t>
            </a:r>
            <a:endParaRPr lang="ko-KR" altLang="en-US" sz="1000" dirty="0"/>
          </a:p>
          <a:p>
            <a:r>
              <a:rPr lang="ko-KR" altLang="en-US" sz="1000" dirty="0"/>
              <a:t>   </a:t>
            </a:r>
            <a:r>
              <a:rPr lang="ko-KR" altLang="en-US" sz="1000" dirty="0" err="1"/>
              <a:t>filesystems</a:t>
            </a:r>
            <a:endParaRPr lang="ko-KR" altLang="en-US" sz="1000" dirty="0"/>
          </a:p>
          <a:p>
            <a:r>
              <a:rPr lang="ko-KR" altLang="en-US" sz="1000" dirty="0"/>
              <a:t>   </a:t>
            </a:r>
            <a:r>
              <a:rPr lang="ko-KR" altLang="en-US" sz="1000" dirty="0" err="1"/>
              <a:t>partitions</a:t>
            </a:r>
            <a:endParaRPr lang="ko-KR" altLang="en-US" sz="1000" dirty="0"/>
          </a:p>
          <a:p>
            <a:r>
              <a:rPr lang="ko-KR" altLang="en-US" sz="1000" dirty="0"/>
              <a:t> - </a:t>
            </a:r>
            <a:r>
              <a:rPr lang="ko-KR" altLang="en-US" sz="1000" dirty="0" err="1"/>
              <a:t>machineTemplate</a:t>
            </a:r>
            <a:r>
              <a:rPr lang="ko-KR" altLang="en-US" sz="1000" dirty="0"/>
              <a:t>(</a:t>
            </a:r>
            <a:r>
              <a:rPr lang="ko-KR" altLang="en-US" sz="1000" dirty="0" err="1"/>
              <a:t>AzureMachineTemplate</a:t>
            </a:r>
            <a:r>
              <a:rPr lang="ko-KR" altLang="en-US" sz="1000" dirty="0"/>
              <a:t>)</a:t>
            </a:r>
          </a:p>
          <a:p>
            <a:endParaRPr lang="ko-KR" altLang="en-US" sz="1000" dirty="0"/>
          </a:p>
          <a:p>
            <a:r>
              <a:rPr lang="ko-KR" altLang="en-US" sz="1000" dirty="0" err="1"/>
              <a:t>MachineDeployment</a:t>
            </a:r>
            <a:endParaRPr lang="ko-KR" altLang="en-US" sz="1000" dirty="0"/>
          </a:p>
          <a:p>
            <a:r>
              <a:rPr lang="ko-KR" altLang="en-US" sz="1000" dirty="0"/>
              <a:t> - </a:t>
            </a:r>
            <a:r>
              <a:rPr lang="ko-KR" altLang="en-US" sz="1000" dirty="0" err="1"/>
              <a:t>replicas</a:t>
            </a:r>
            <a:r>
              <a:rPr lang="ko-KR" altLang="en-US" sz="1000" dirty="0"/>
              <a:t>(</a:t>
            </a:r>
            <a:r>
              <a:rPr lang="ko-KR" altLang="en-US" sz="1000" dirty="0" err="1"/>
              <a:t>복재</a:t>
            </a:r>
            <a:r>
              <a:rPr lang="ko-KR" altLang="en-US" sz="1000" dirty="0"/>
              <a:t> 개수)</a:t>
            </a:r>
          </a:p>
          <a:p>
            <a:r>
              <a:rPr lang="ko-KR" altLang="en-US" sz="1000" dirty="0"/>
              <a:t> - </a:t>
            </a:r>
            <a:r>
              <a:rPr lang="ko-KR" altLang="en-US" sz="1000" dirty="0" err="1"/>
              <a:t>infrastructureRef</a:t>
            </a:r>
            <a:r>
              <a:rPr lang="ko-KR" altLang="en-US" sz="1000" dirty="0"/>
              <a:t>: </a:t>
            </a:r>
            <a:r>
              <a:rPr lang="ko-KR" altLang="en-US" sz="1000" dirty="0" err="1"/>
              <a:t>AzureMachineTemplate</a:t>
            </a:r>
            <a:endParaRPr lang="ko-KR" altLang="en-US" sz="1000" dirty="0"/>
          </a:p>
          <a:p>
            <a:endParaRPr lang="ko-KR" altLang="en-US" sz="1000" dirty="0"/>
          </a:p>
          <a:p>
            <a:r>
              <a:rPr lang="ko-KR" altLang="en-US" sz="1000" dirty="0" err="1"/>
              <a:t>AzureMachineTemplate</a:t>
            </a:r>
            <a:r>
              <a:rPr lang="ko-KR" altLang="en-US" sz="1000" dirty="0"/>
              <a:t>(</a:t>
            </a:r>
            <a:r>
              <a:rPr lang="ko-KR" altLang="en-US" sz="1000" dirty="0" err="1"/>
              <a:t>Master</a:t>
            </a:r>
            <a:r>
              <a:rPr lang="ko-KR" altLang="en-US" sz="1000" dirty="0"/>
              <a:t>)</a:t>
            </a:r>
          </a:p>
          <a:p>
            <a:r>
              <a:rPr lang="ko-KR" altLang="en-US" sz="1000" dirty="0"/>
              <a:t> - </a:t>
            </a:r>
            <a:r>
              <a:rPr lang="ko-KR" altLang="en-US" sz="1000" dirty="0" err="1"/>
              <a:t>diskSize</a:t>
            </a:r>
            <a:endParaRPr lang="ko-KR" altLang="en-US" sz="1000" dirty="0"/>
          </a:p>
          <a:p>
            <a:r>
              <a:rPr lang="ko-KR" altLang="en-US" sz="1000" dirty="0"/>
              <a:t> - </a:t>
            </a:r>
            <a:r>
              <a:rPr lang="ko-KR" altLang="en-US" sz="1000" dirty="0" err="1"/>
              <a:t>osType</a:t>
            </a:r>
            <a:endParaRPr lang="ko-KR" altLang="en-US" sz="1000" dirty="0"/>
          </a:p>
          <a:p>
            <a:r>
              <a:rPr lang="ko-KR" altLang="en-US" sz="1000" dirty="0"/>
              <a:t> - </a:t>
            </a:r>
            <a:r>
              <a:rPr lang="ko-KR" altLang="en-US" sz="1000" dirty="0" err="1"/>
              <a:t>vmSpec</a:t>
            </a:r>
            <a:endParaRPr lang="ko-KR" altLang="en-US" sz="1000" dirty="0"/>
          </a:p>
          <a:p>
            <a:endParaRPr lang="ko-KR" altLang="en-US" sz="1000" dirty="0"/>
          </a:p>
          <a:p>
            <a:r>
              <a:rPr lang="ko-KR" altLang="en-US" sz="1000" dirty="0" err="1"/>
              <a:t>AzureMachineTemplate</a:t>
            </a:r>
            <a:r>
              <a:rPr lang="ko-KR" altLang="en-US" sz="1000" dirty="0"/>
              <a:t>(</a:t>
            </a:r>
            <a:r>
              <a:rPr lang="ko-KR" altLang="en-US" sz="1000" dirty="0" err="1"/>
              <a:t>Worker</a:t>
            </a:r>
            <a:r>
              <a:rPr lang="ko-KR" altLang="en-US" sz="1000" dirty="0"/>
              <a:t>)</a:t>
            </a:r>
          </a:p>
          <a:p>
            <a:r>
              <a:rPr lang="ko-KR" altLang="en-US" sz="1000" dirty="0"/>
              <a:t> - </a:t>
            </a:r>
            <a:r>
              <a:rPr lang="ko-KR" altLang="en-US" sz="1000" dirty="0" err="1"/>
              <a:t>diskSize</a:t>
            </a:r>
            <a:endParaRPr lang="ko-KR" altLang="en-US" sz="1000" dirty="0"/>
          </a:p>
          <a:p>
            <a:r>
              <a:rPr lang="ko-KR" altLang="en-US" sz="1000" dirty="0"/>
              <a:t> - </a:t>
            </a:r>
            <a:r>
              <a:rPr lang="ko-KR" altLang="en-US" sz="1000" dirty="0" err="1"/>
              <a:t>osType</a:t>
            </a:r>
            <a:endParaRPr lang="ko-KR" altLang="en-US" sz="1000" dirty="0"/>
          </a:p>
          <a:p>
            <a:r>
              <a:rPr lang="ko-KR" altLang="en-US" sz="1000" dirty="0"/>
              <a:t> - </a:t>
            </a:r>
            <a:r>
              <a:rPr lang="ko-KR" altLang="en-US" sz="1000" dirty="0" err="1"/>
              <a:t>vmSpec</a:t>
            </a:r>
            <a:endParaRPr lang="ko-KR" altLang="en-US" sz="1000" dirty="0"/>
          </a:p>
          <a:p>
            <a:endParaRPr lang="ko-KR" altLang="en-US" sz="1000" dirty="0"/>
          </a:p>
          <a:p>
            <a:r>
              <a:rPr lang="ko-KR" altLang="en-US" sz="1000" dirty="0" err="1"/>
              <a:t>kubeadmConfigTemplate</a:t>
            </a:r>
            <a:endParaRPr lang="ko-KR" altLang="en-US" sz="1000" dirty="0"/>
          </a:p>
          <a:p>
            <a:r>
              <a:rPr lang="ko-KR" altLang="en-US" sz="1000" dirty="0"/>
              <a:t> - </a:t>
            </a:r>
            <a:r>
              <a:rPr lang="ko-KR" altLang="en-US" sz="1000" dirty="0" err="1"/>
              <a:t>Azure</a:t>
            </a:r>
            <a:r>
              <a:rPr lang="ko-KR" altLang="en-US" sz="1000" dirty="0"/>
              <a:t> 관련 설정  정보 파일 위치 </a:t>
            </a:r>
            <a:r>
              <a:rPr lang="ko-KR" altLang="en-US" sz="1000" dirty="0" err="1"/>
              <a:t>설정등</a:t>
            </a:r>
            <a:r>
              <a:rPr lang="ko-KR" altLang="en-US" sz="1000" dirty="0"/>
              <a:t>.</a:t>
            </a:r>
          </a:p>
          <a:p>
            <a:endParaRPr lang="ko-KR" altLang="en-US" sz="1000" dirty="0"/>
          </a:p>
          <a:p>
            <a:r>
              <a:rPr lang="ko-KR" altLang="en-US" sz="1000" dirty="0" err="1"/>
              <a:t>AzureClusterIdentity</a:t>
            </a:r>
            <a:endParaRPr lang="ko-KR" altLang="en-US" sz="1000" dirty="0"/>
          </a:p>
          <a:p>
            <a:r>
              <a:rPr lang="ko-KR" altLang="en-US" sz="1000" dirty="0"/>
              <a:t> - </a:t>
            </a:r>
            <a:r>
              <a:rPr lang="ko-KR" altLang="en-US" sz="1000" dirty="0" err="1"/>
              <a:t>Azure</a:t>
            </a:r>
            <a:r>
              <a:rPr lang="ko-KR" altLang="en-US" sz="1000" dirty="0"/>
              <a:t> 접속 관련 정보(</a:t>
            </a:r>
            <a:r>
              <a:rPr lang="ko-KR" altLang="en-US" sz="1000" dirty="0" err="1"/>
              <a:t>ClientID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ClientSecret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TenantID</a:t>
            </a:r>
            <a:r>
              <a:rPr lang="ko-KR" altLang="en-US" sz="1000" dirty="0"/>
              <a:t>)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7511CB0-4C5B-4DB0-B8D3-8F46F6081C86}"/>
              </a:ext>
            </a:extLst>
          </p:cNvPr>
          <p:cNvSpPr/>
          <p:nvPr/>
        </p:nvSpPr>
        <p:spPr>
          <a:xfrm>
            <a:off x="5489457" y="1912917"/>
            <a:ext cx="978408" cy="8278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38421D-4F69-4CA7-8366-CDA34E761B07}"/>
              </a:ext>
            </a:extLst>
          </p:cNvPr>
          <p:cNvSpPr txBox="1"/>
          <p:nvPr/>
        </p:nvSpPr>
        <p:spPr>
          <a:xfrm>
            <a:off x="5365534" y="2818209"/>
            <a:ext cx="1254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generate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3518AD-EFCC-4835-8A3D-77E30EFA29AE}"/>
              </a:ext>
            </a:extLst>
          </p:cNvPr>
          <p:cNvSpPr txBox="1"/>
          <p:nvPr/>
        </p:nvSpPr>
        <p:spPr>
          <a:xfrm>
            <a:off x="7682726" y="6266383"/>
            <a:ext cx="2739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Cluster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Yaml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  <a:t>정보 요약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9171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3E3A291-94CB-4550-B7FD-A51BABA5A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92" y="134938"/>
            <a:ext cx="9052171" cy="529912"/>
          </a:xfrm>
        </p:spPr>
        <p:txBody>
          <a:bodyPr/>
          <a:lstStyle/>
          <a:p>
            <a:r>
              <a:rPr lang="en-US" altLang="ko-KR" dirty="0"/>
              <a:t>Cluster API</a:t>
            </a:r>
            <a:r>
              <a:rPr lang="ko-KR" altLang="en-US" dirty="0"/>
              <a:t>를 이용한 </a:t>
            </a:r>
            <a:r>
              <a:rPr lang="en-US" altLang="ko-KR" dirty="0"/>
              <a:t>Cluster </a:t>
            </a:r>
            <a:r>
              <a:rPr lang="ko-KR" altLang="en-US" dirty="0"/>
              <a:t>생성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359443-B226-4752-BC64-1A1E0BB706B0}"/>
              </a:ext>
            </a:extLst>
          </p:cNvPr>
          <p:cNvSpPr txBox="1"/>
          <p:nvPr/>
        </p:nvSpPr>
        <p:spPr>
          <a:xfrm>
            <a:off x="364932" y="850018"/>
            <a:ext cx="2824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Cluster </a:t>
            </a:r>
            <a:r>
              <a:rPr lang="ko-KR" altLang="en-US" dirty="0"/>
              <a:t>생성 </a:t>
            </a:r>
            <a:r>
              <a:rPr lang="en-US" altLang="ko-KR" dirty="0" err="1"/>
              <a:t>yaml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09DC9E6-6C65-4D38-997A-B660FEEADE40}"/>
              </a:ext>
            </a:extLst>
          </p:cNvPr>
          <p:cNvSpPr/>
          <p:nvPr/>
        </p:nvSpPr>
        <p:spPr>
          <a:xfrm>
            <a:off x="512736" y="1313465"/>
            <a:ext cx="11166528" cy="18546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clusterctl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 generate cluster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capi-quickstart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 \ </a:t>
            </a:r>
          </a:p>
          <a:p>
            <a:r>
              <a:rPr lang="en-US" altLang="ko-KR" dirty="0">
                <a:solidFill>
                  <a:srgbClr val="000000"/>
                </a:solidFill>
                <a:latin typeface="Menlo"/>
              </a:rPr>
              <a:t>   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--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kubernetes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-version v1.22.0 \ </a:t>
            </a:r>
          </a:p>
          <a:p>
            <a:r>
              <a:rPr lang="en-US" altLang="ko-KR" dirty="0">
                <a:solidFill>
                  <a:srgbClr val="000000"/>
                </a:solidFill>
                <a:latin typeface="Menlo"/>
              </a:rPr>
              <a:t>   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--control-plane-machine-count=3 \ </a:t>
            </a:r>
          </a:p>
          <a:p>
            <a:r>
              <a:rPr lang="en-US" altLang="ko-KR" dirty="0">
                <a:solidFill>
                  <a:srgbClr val="000000"/>
                </a:solidFill>
                <a:latin typeface="Menlo"/>
              </a:rPr>
              <a:t>   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--worker-machine-count=3 \ 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&gt;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capi-quickstart.yaml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4D9E80-A591-4806-837D-8105830966DB}"/>
              </a:ext>
            </a:extLst>
          </p:cNvPr>
          <p:cNvSpPr/>
          <p:nvPr/>
        </p:nvSpPr>
        <p:spPr>
          <a:xfrm>
            <a:off x="705393" y="2114395"/>
            <a:ext cx="3544388" cy="576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말풍선: 사각형 16">
            <a:extLst>
              <a:ext uri="{FF2B5EF4-FFF2-40B4-BE49-F238E27FC236}">
                <a16:creationId xmlns:a16="http://schemas.microsoft.com/office/drawing/2014/main" id="{89621C17-7003-400E-A5C7-559C804CA1CB}"/>
              </a:ext>
            </a:extLst>
          </p:cNvPr>
          <p:cNvSpPr/>
          <p:nvPr/>
        </p:nvSpPr>
        <p:spPr>
          <a:xfrm>
            <a:off x="4826977" y="1055466"/>
            <a:ext cx="2951018" cy="612648"/>
          </a:xfrm>
          <a:prstGeom prst="wedgeRectCallout">
            <a:avLst>
              <a:gd name="adj1" fmla="val -75058"/>
              <a:gd name="adj2" fmla="val 14560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Master </a:t>
            </a:r>
            <a:r>
              <a:rPr lang="en-US" altLang="ko-KR"/>
              <a:t>node </a:t>
            </a:r>
            <a:r>
              <a:rPr lang="ko-KR" altLang="en-US" dirty="0"/>
              <a:t>개수</a:t>
            </a:r>
          </a:p>
        </p:txBody>
      </p:sp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E73EC473-81FC-4C9D-B30A-93C172CB8EB0}"/>
              </a:ext>
            </a:extLst>
          </p:cNvPr>
          <p:cNvSpPr/>
          <p:nvPr/>
        </p:nvSpPr>
        <p:spPr>
          <a:xfrm>
            <a:off x="4501395" y="2775540"/>
            <a:ext cx="2951018" cy="612648"/>
          </a:xfrm>
          <a:prstGeom prst="wedgeRectCallout">
            <a:avLst>
              <a:gd name="adj1" fmla="val -87382"/>
              <a:gd name="adj2" fmla="val -86754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Worker node </a:t>
            </a:r>
            <a:r>
              <a:rPr lang="ko-KR" altLang="en-US" dirty="0"/>
              <a:t>개수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119224-1660-4F89-949C-99D44DEEB2EB}"/>
              </a:ext>
            </a:extLst>
          </p:cNvPr>
          <p:cNvSpPr txBox="1"/>
          <p:nvPr/>
        </p:nvSpPr>
        <p:spPr>
          <a:xfrm>
            <a:off x="300892" y="3528214"/>
            <a:ext cx="1705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Cluster </a:t>
            </a:r>
            <a:r>
              <a:rPr lang="ko-KR" altLang="en-US" dirty="0"/>
              <a:t>생성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77B873-2F50-4093-B96A-0745480A47EF}"/>
              </a:ext>
            </a:extLst>
          </p:cNvPr>
          <p:cNvSpPr/>
          <p:nvPr/>
        </p:nvSpPr>
        <p:spPr>
          <a:xfrm>
            <a:off x="448696" y="3991661"/>
            <a:ext cx="11166528" cy="6126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kubectl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 apply -f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capi-quickstart.yaml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604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3E3A291-94CB-4550-B7FD-A51BABA5A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92" y="134938"/>
            <a:ext cx="9052171" cy="529912"/>
          </a:xfrm>
        </p:spPr>
        <p:txBody>
          <a:bodyPr/>
          <a:lstStyle/>
          <a:p>
            <a:r>
              <a:rPr lang="en-US" altLang="ko-KR" dirty="0"/>
              <a:t>Cluster API</a:t>
            </a:r>
            <a:r>
              <a:rPr lang="ko-KR" altLang="en-US" dirty="0"/>
              <a:t>를 이용한 </a:t>
            </a:r>
            <a:r>
              <a:rPr lang="en-US" altLang="ko-KR" dirty="0"/>
              <a:t>Cluster </a:t>
            </a:r>
            <a:r>
              <a:rPr lang="ko-KR" altLang="en-US" dirty="0"/>
              <a:t>생성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359443-B226-4752-BC64-1A1E0BB706B0}"/>
              </a:ext>
            </a:extLst>
          </p:cNvPr>
          <p:cNvSpPr txBox="1"/>
          <p:nvPr/>
        </p:nvSpPr>
        <p:spPr>
          <a:xfrm>
            <a:off x="364932" y="850018"/>
            <a:ext cx="1705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Cluster </a:t>
            </a:r>
            <a:r>
              <a:rPr lang="ko-KR" altLang="en-US" dirty="0"/>
              <a:t>확인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09DC9E6-6C65-4D38-997A-B660FEEADE40}"/>
              </a:ext>
            </a:extLst>
          </p:cNvPr>
          <p:cNvSpPr/>
          <p:nvPr/>
        </p:nvSpPr>
        <p:spPr>
          <a:xfrm>
            <a:off x="512736" y="1313465"/>
            <a:ext cx="11166528" cy="18546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kubectl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 get cluster</a:t>
            </a:r>
          </a:p>
          <a:p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clusterctl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 describe cluster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capi-quickstart</a:t>
            </a:r>
            <a:endParaRPr lang="en-US" altLang="ko-KR" b="0" i="0" dirty="0">
              <a:solidFill>
                <a:srgbClr val="000000"/>
              </a:solidFill>
              <a:effectLst/>
              <a:latin typeface="Menlo"/>
            </a:endParaRPr>
          </a:p>
          <a:p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kubectl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 get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kubeadmcontrolplane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119224-1660-4F89-949C-99D44DEEB2EB}"/>
              </a:ext>
            </a:extLst>
          </p:cNvPr>
          <p:cNvSpPr txBox="1"/>
          <p:nvPr/>
        </p:nvSpPr>
        <p:spPr>
          <a:xfrm>
            <a:off x="300892" y="3528214"/>
            <a:ext cx="1705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Cluster </a:t>
            </a:r>
            <a:r>
              <a:rPr lang="ko-KR" altLang="en-US" dirty="0"/>
              <a:t>생성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77B873-2F50-4093-B96A-0745480A47EF}"/>
              </a:ext>
            </a:extLst>
          </p:cNvPr>
          <p:cNvSpPr/>
          <p:nvPr/>
        </p:nvSpPr>
        <p:spPr>
          <a:xfrm>
            <a:off x="448696" y="3991661"/>
            <a:ext cx="11166528" cy="6126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kubectl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 apply -f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capi-quickstart.yaml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43DB18-8E1D-4855-A3A7-8BC5EED148FF}"/>
              </a:ext>
            </a:extLst>
          </p:cNvPr>
          <p:cNvSpPr txBox="1"/>
          <p:nvPr/>
        </p:nvSpPr>
        <p:spPr>
          <a:xfrm>
            <a:off x="300892" y="5081088"/>
            <a:ext cx="1705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Cluster </a:t>
            </a:r>
            <a:r>
              <a:rPr lang="ko-KR" altLang="en-US" dirty="0"/>
              <a:t>삭제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FFF5711-63F2-4B1E-AD35-E18702815855}"/>
              </a:ext>
            </a:extLst>
          </p:cNvPr>
          <p:cNvSpPr/>
          <p:nvPr/>
        </p:nvSpPr>
        <p:spPr>
          <a:xfrm>
            <a:off x="448696" y="5544535"/>
            <a:ext cx="11166528" cy="6126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kubectl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 delete cluster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capi-quickstart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6685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9DA4AE-11B0-4A90-823C-A258EC064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사이트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D4AD95-AA61-4A5B-A4E8-59F1536293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https://cluster-api.sigs.k8s.io/introduction.html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https://jonnung.dev/kubernetes/2021/02/28/cluster-api-quickstart/</a:t>
            </a:r>
          </a:p>
          <a:p>
            <a:r>
              <a:rPr lang="en-US" altLang="ko-KR" dirty="0">
                <a:hlinkClick r:id="rId3"/>
              </a:rPr>
              <a:t>https://www.098.co.kr/cluster-api-book-%EA%B0%9C%EB%85%90/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33436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>
            <a:extLst>
              <a:ext uri="{FF2B5EF4-FFF2-40B4-BE49-F238E27FC236}">
                <a16:creationId xmlns:a16="http://schemas.microsoft.com/office/drawing/2014/main" id="{F7C2B7EE-94BA-4D8D-9508-A22765A54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6387" y="257944"/>
            <a:ext cx="6300426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r>
              <a:rPr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CMP - K8S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Cluster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/>
              </a:rPr>
              <a:t> 설정 기능</a:t>
            </a:r>
            <a:endParaRPr lang="en-US" altLang="ko-KR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3D7BDF-0139-4F12-8B47-7B80DD691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988" y="4121118"/>
            <a:ext cx="8010025" cy="19998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77F2B9-C80D-4ADF-821A-1E7CB225F6D3}"/>
              </a:ext>
            </a:extLst>
          </p:cNvPr>
          <p:cNvSpPr txBox="1"/>
          <p:nvPr/>
        </p:nvSpPr>
        <p:spPr>
          <a:xfrm>
            <a:off x="9392102" y="4693355"/>
            <a:ext cx="4363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Master</a:t>
            </a:r>
            <a:endParaRPr lang="ko-KR" altLang="en-US" sz="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52B1AD-83D7-406A-867B-324AF9311A08}"/>
              </a:ext>
            </a:extLst>
          </p:cNvPr>
          <p:cNvSpPr txBox="1"/>
          <p:nvPr/>
        </p:nvSpPr>
        <p:spPr>
          <a:xfrm>
            <a:off x="2179477" y="4889819"/>
            <a:ext cx="524814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Server-01                                          CentOS7                                       hostname-01             172.0.0.1                 50GB                               </a:t>
            </a:r>
            <a:endParaRPr lang="ko-KR" altLang="en-US" sz="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505747-64C1-4EE1-9084-0637842C3CD3}"/>
              </a:ext>
            </a:extLst>
          </p:cNvPr>
          <p:cNvSpPr txBox="1"/>
          <p:nvPr/>
        </p:nvSpPr>
        <p:spPr>
          <a:xfrm>
            <a:off x="2179477" y="5074485"/>
            <a:ext cx="524814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Server-02                                          CentOS7                                       hostname-02             172.0.0.2                 50GB                               </a:t>
            </a:r>
            <a:endParaRPr lang="ko-KR" altLang="en-US" sz="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781712-84C8-4572-9A24-83AB09332612}"/>
              </a:ext>
            </a:extLst>
          </p:cNvPr>
          <p:cNvSpPr txBox="1"/>
          <p:nvPr/>
        </p:nvSpPr>
        <p:spPr>
          <a:xfrm>
            <a:off x="2179477" y="5259151"/>
            <a:ext cx="524814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Server-03                                          CentOS7                                       hostname-03             172.0.0.3                 50GB                               </a:t>
            </a:r>
            <a:endParaRPr lang="ko-KR" altLang="en-US" sz="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C488FA-1059-4CC8-8CFB-D224903DF8F5}"/>
              </a:ext>
            </a:extLst>
          </p:cNvPr>
          <p:cNvSpPr txBox="1"/>
          <p:nvPr/>
        </p:nvSpPr>
        <p:spPr>
          <a:xfrm>
            <a:off x="2179477" y="5455615"/>
            <a:ext cx="524814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Server-04                                          CentOS7                                       hostname-04             172.0.0.4                 50GB                               </a:t>
            </a:r>
            <a:endParaRPr lang="ko-KR" altLang="en-US" sz="6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3B3DB90-BC5E-4D99-B500-332D00E1540E}"/>
              </a:ext>
            </a:extLst>
          </p:cNvPr>
          <p:cNvSpPr txBox="1"/>
          <p:nvPr/>
        </p:nvSpPr>
        <p:spPr>
          <a:xfrm>
            <a:off x="2179477" y="5652079"/>
            <a:ext cx="524814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Server-05                                          CentOS7                                       hostname-05             172.0.0.4                 50GB                               </a:t>
            </a:r>
            <a:endParaRPr lang="ko-KR" altLang="en-US" sz="600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6715939-76A0-4E8E-8BC6-624A67CE8B30}"/>
              </a:ext>
            </a:extLst>
          </p:cNvPr>
          <p:cNvSpPr/>
          <p:nvPr/>
        </p:nvSpPr>
        <p:spPr>
          <a:xfrm>
            <a:off x="9554228" y="4926109"/>
            <a:ext cx="85811" cy="8581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CE639CD-F55C-492F-9082-23450572A270}"/>
              </a:ext>
            </a:extLst>
          </p:cNvPr>
          <p:cNvSpPr/>
          <p:nvPr/>
        </p:nvSpPr>
        <p:spPr>
          <a:xfrm>
            <a:off x="9554226" y="5117344"/>
            <a:ext cx="85811" cy="8581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18925464-A2D8-4719-BD9A-EFAF69AFC7EF}"/>
              </a:ext>
            </a:extLst>
          </p:cNvPr>
          <p:cNvSpPr/>
          <p:nvPr/>
        </p:nvSpPr>
        <p:spPr>
          <a:xfrm>
            <a:off x="9554227" y="5320377"/>
            <a:ext cx="85811" cy="8581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0B2FE97B-AA51-4B04-BE7D-B3F86F70B04D}"/>
              </a:ext>
            </a:extLst>
          </p:cNvPr>
          <p:cNvSpPr/>
          <p:nvPr/>
        </p:nvSpPr>
        <p:spPr>
          <a:xfrm>
            <a:off x="9554226" y="5522740"/>
            <a:ext cx="85811" cy="8581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1D4BBF1-F31E-45BE-A0EF-06870F6853A9}"/>
              </a:ext>
            </a:extLst>
          </p:cNvPr>
          <p:cNvSpPr/>
          <p:nvPr/>
        </p:nvSpPr>
        <p:spPr>
          <a:xfrm>
            <a:off x="9554225" y="5725103"/>
            <a:ext cx="85811" cy="8581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0CBEF14-6ABC-40D9-A61A-F419AEF2985B}"/>
              </a:ext>
            </a:extLst>
          </p:cNvPr>
          <p:cNvSpPr/>
          <p:nvPr/>
        </p:nvSpPr>
        <p:spPr>
          <a:xfrm>
            <a:off x="9243413" y="4719411"/>
            <a:ext cx="726833" cy="133669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말풍선: 사각형 48">
            <a:extLst>
              <a:ext uri="{FF2B5EF4-FFF2-40B4-BE49-F238E27FC236}">
                <a16:creationId xmlns:a16="http://schemas.microsoft.com/office/drawing/2014/main" id="{3559C816-0DDD-40C4-94D5-9429A077AE28}"/>
              </a:ext>
            </a:extLst>
          </p:cNvPr>
          <p:cNvSpPr/>
          <p:nvPr/>
        </p:nvSpPr>
        <p:spPr>
          <a:xfrm>
            <a:off x="9119793" y="6275040"/>
            <a:ext cx="1512430" cy="538999"/>
          </a:xfrm>
          <a:prstGeom prst="wedgeRectCallout">
            <a:avLst>
              <a:gd name="adj1" fmla="val -19565"/>
              <a:gd name="adj2" fmla="val -905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4031FF"/>
                </a:solidFill>
              </a:rPr>
              <a:t>Master </a:t>
            </a:r>
            <a:r>
              <a:rPr lang="ko-KR" altLang="en-US" sz="1000" dirty="0">
                <a:solidFill>
                  <a:srgbClr val="4031FF"/>
                </a:solidFill>
              </a:rPr>
              <a:t>선택 기능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345EDEDF-2A55-4B20-9351-1F9D731B7798}"/>
              </a:ext>
            </a:extLst>
          </p:cNvPr>
          <p:cNvGrpSpPr/>
          <p:nvPr/>
        </p:nvGrpSpPr>
        <p:grpSpPr>
          <a:xfrm>
            <a:off x="2203441" y="1298020"/>
            <a:ext cx="4036222" cy="2758203"/>
            <a:chOff x="600075" y="1085850"/>
            <a:chExt cx="7334250" cy="4686300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72EF350D-CFE8-4D3B-960B-6B2F370A8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0075" y="1085850"/>
              <a:ext cx="7334250" cy="4686300"/>
            </a:xfrm>
            <a:prstGeom prst="rect">
              <a:avLst/>
            </a:prstGeom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A1CF0E9-E6C0-4862-92BD-341079238399}"/>
                </a:ext>
              </a:extLst>
            </p:cNvPr>
            <p:cNvSpPr/>
            <p:nvPr/>
          </p:nvSpPr>
          <p:spPr>
            <a:xfrm>
              <a:off x="5774681" y="1910519"/>
              <a:ext cx="1911995" cy="6216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9F11A59-784A-4A4D-B2D2-43729A80C114}"/>
                </a:ext>
              </a:extLst>
            </p:cNvPr>
            <p:cNvSpPr txBox="1"/>
            <p:nvPr/>
          </p:nvSpPr>
          <p:spPr>
            <a:xfrm>
              <a:off x="5774682" y="1931843"/>
              <a:ext cx="1738623" cy="627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Web/AP/DB </a:t>
              </a:r>
              <a:r>
                <a:rPr lang="ko-KR" altLang="en-US" sz="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상품</a:t>
              </a:r>
              <a:endPara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altLang="ko-KR" sz="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Basic</a:t>
              </a:r>
            </a:p>
            <a:p>
              <a:r>
                <a:rPr lang="en-US" altLang="ko-KR" sz="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Kubernetes Cluster</a:t>
              </a:r>
              <a:endPara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C6977FF4-6505-4EC2-82EE-000450EFD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0078" y="3361969"/>
              <a:ext cx="1981200" cy="419100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99E208D-34AD-4112-BB6A-BBCAC7495460}"/>
                </a:ext>
              </a:extLst>
            </p:cNvPr>
            <p:cNvSpPr txBox="1"/>
            <p:nvPr/>
          </p:nvSpPr>
          <p:spPr>
            <a:xfrm>
              <a:off x="5774680" y="3435182"/>
              <a:ext cx="1738625" cy="313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Kubernetes_v1.21.2</a:t>
              </a:r>
              <a:endPara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2DBD99A-21F6-4BBC-9FE4-63647E075EE1}"/>
                </a:ext>
              </a:extLst>
            </p:cNvPr>
            <p:cNvSpPr/>
            <p:nvPr/>
          </p:nvSpPr>
          <p:spPr>
            <a:xfrm>
              <a:off x="5826889" y="2291970"/>
              <a:ext cx="1849597" cy="219318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DD26AAA-D78D-4729-9749-C281918FF1BF}"/>
              </a:ext>
            </a:extLst>
          </p:cNvPr>
          <p:cNvGrpSpPr/>
          <p:nvPr/>
        </p:nvGrpSpPr>
        <p:grpSpPr>
          <a:xfrm>
            <a:off x="6210526" y="1313134"/>
            <a:ext cx="1361519" cy="2732633"/>
            <a:chOff x="6426251" y="2090090"/>
            <a:chExt cx="1361519" cy="2732633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36488C7F-9763-44ED-8FE3-B96A8436D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26251" y="2090090"/>
              <a:ext cx="1361519" cy="2732633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AD9D818-5AC2-4D5A-88E6-A4AC141C060D}"/>
                </a:ext>
              </a:extLst>
            </p:cNvPr>
            <p:cNvSpPr txBox="1"/>
            <p:nvPr/>
          </p:nvSpPr>
          <p:spPr>
            <a:xfrm>
              <a:off x="6453893" y="2106313"/>
              <a:ext cx="113329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Kubernetes Cluster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BD8B0EF-9C01-4C0C-AF77-825E1BD3DDC0}"/>
                </a:ext>
              </a:extLst>
            </p:cNvPr>
            <p:cNvSpPr txBox="1"/>
            <p:nvPr/>
          </p:nvSpPr>
          <p:spPr>
            <a:xfrm>
              <a:off x="6468641" y="2471295"/>
              <a:ext cx="95680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Pod network </a:t>
              </a:r>
              <a:r>
                <a:rPr lang="en-US" altLang="ko-KR" sz="6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cidr</a:t>
              </a:r>
              <a:endPara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85986B5-B79B-4607-B74B-9911764CA1B3}"/>
                </a:ext>
              </a:extLst>
            </p:cNvPr>
            <p:cNvSpPr txBox="1"/>
            <p:nvPr/>
          </p:nvSpPr>
          <p:spPr>
            <a:xfrm>
              <a:off x="6514332" y="2634433"/>
              <a:ext cx="95680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172.16.0.0/16</a:t>
              </a:r>
              <a:endPara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9104068-3CA2-4CF5-9FF1-767D95900A4A}"/>
                </a:ext>
              </a:extLst>
            </p:cNvPr>
            <p:cNvSpPr txBox="1"/>
            <p:nvPr/>
          </p:nvSpPr>
          <p:spPr>
            <a:xfrm>
              <a:off x="6478628" y="2937459"/>
              <a:ext cx="95680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API Server address</a:t>
              </a:r>
              <a:endPara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81E8A74-58CD-4219-A6EC-20F5B63F91F6}"/>
                </a:ext>
              </a:extLst>
            </p:cNvPr>
            <p:cNvSpPr txBox="1"/>
            <p:nvPr/>
          </p:nvSpPr>
          <p:spPr>
            <a:xfrm>
              <a:off x="6513969" y="3093824"/>
              <a:ext cx="95680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10.1.1.23</a:t>
              </a:r>
              <a:endPara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E21D3F-E63E-443E-B0D8-FD08AE851F0C}"/>
              </a:ext>
            </a:extLst>
          </p:cNvPr>
          <p:cNvSpPr/>
          <p:nvPr/>
        </p:nvSpPr>
        <p:spPr>
          <a:xfrm>
            <a:off x="5046862" y="2647130"/>
            <a:ext cx="1058132" cy="22503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말풍선: 사각형 64">
            <a:extLst>
              <a:ext uri="{FF2B5EF4-FFF2-40B4-BE49-F238E27FC236}">
                <a16:creationId xmlns:a16="http://schemas.microsoft.com/office/drawing/2014/main" id="{A1233130-AD1F-4582-9EB1-DBDACDD71567}"/>
              </a:ext>
            </a:extLst>
          </p:cNvPr>
          <p:cNvSpPr/>
          <p:nvPr/>
        </p:nvSpPr>
        <p:spPr>
          <a:xfrm>
            <a:off x="3710937" y="1756226"/>
            <a:ext cx="1183882" cy="448767"/>
          </a:xfrm>
          <a:prstGeom prst="wedgeRectCallout">
            <a:avLst>
              <a:gd name="adj1" fmla="val 64293"/>
              <a:gd name="adj2" fmla="val 3149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rgbClr val="4031FF"/>
                </a:solidFill>
              </a:rPr>
              <a:t>항목 추가</a:t>
            </a:r>
            <a:endParaRPr lang="ko-KR" altLang="en-US" sz="1000" dirty="0">
              <a:solidFill>
                <a:srgbClr val="4031FF"/>
              </a:solidFill>
            </a:endParaRPr>
          </a:p>
        </p:txBody>
      </p:sp>
      <p:sp>
        <p:nvSpPr>
          <p:cNvPr id="66" name="말풍선: 사각형 65">
            <a:extLst>
              <a:ext uri="{FF2B5EF4-FFF2-40B4-BE49-F238E27FC236}">
                <a16:creationId xmlns:a16="http://schemas.microsoft.com/office/drawing/2014/main" id="{3B15EDCD-7994-47FF-A254-7FC67A77E277}"/>
              </a:ext>
            </a:extLst>
          </p:cNvPr>
          <p:cNvSpPr/>
          <p:nvPr/>
        </p:nvSpPr>
        <p:spPr>
          <a:xfrm>
            <a:off x="4459216" y="3059593"/>
            <a:ext cx="1183881" cy="354235"/>
          </a:xfrm>
          <a:prstGeom prst="wedgeRectCallout">
            <a:avLst>
              <a:gd name="adj1" fmla="val 21937"/>
              <a:gd name="adj2" fmla="val -10173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4031FF"/>
                </a:solidFill>
              </a:rPr>
              <a:t>이미지 추가</a:t>
            </a:r>
          </a:p>
        </p:txBody>
      </p:sp>
      <p:sp>
        <p:nvSpPr>
          <p:cNvPr id="67" name="말풍선: 사각형 66">
            <a:extLst>
              <a:ext uri="{FF2B5EF4-FFF2-40B4-BE49-F238E27FC236}">
                <a16:creationId xmlns:a16="http://schemas.microsoft.com/office/drawing/2014/main" id="{CDA1F563-A9AB-48A9-8FE3-86D6D590AC7C}"/>
              </a:ext>
            </a:extLst>
          </p:cNvPr>
          <p:cNvSpPr/>
          <p:nvPr/>
        </p:nvSpPr>
        <p:spPr>
          <a:xfrm>
            <a:off x="7924526" y="1569346"/>
            <a:ext cx="1629698" cy="428093"/>
          </a:xfrm>
          <a:prstGeom prst="wedgeRectCallout">
            <a:avLst>
              <a:gd name="adj1" fmla="val -78588"/>
              <a:gd name="adj2" fmla="val 31655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4031FF"/>
                </a:solidFill>
              </a:rPr>
              <a:t>Pod </a:t>
            </a:r>
            <a:r>
              <a:rPr lang="ko-KR" altLang="en-US" sz="1000" dirty="0">
                <a:solidFill>
                  <a:srgbClr val="4031FF"/>
                </a:solidFill>
              </a:rPr>
              <a:t>네트워크 범위 입력</a:t>
            </a:r>
          </a:p>
        </p:txBody>
      </p:sp>
      <p:sp>
        <p:nvSpPr>
          <p:cNvPr id="68" name="말풍선: 사각형 67">
            <a:extLst>
              <a:ext uri="{FF2B5EF4-FFF2-40B4-BE49-F238E27FC236}">
                <a16:creationId xmlns:a16="http://schemas.microsoft.com/office/drawing/2014/main" id="{75619C39-0411-4CE2-889C-50C152863DF6}"/>
              </a:ext>
            </a:extLst>
          </p:cNvPr>
          <p:cNvSpPr/>
          <p:nvPr/>
        </p:nvSpPr>
        <p:spPr>
          <a:xfrm>
            <a:off x="7924526" y="2072444"/>
            <a:ext cx="1629698" cy="428093"/>
          </a:xfrm>
          <a:prstGeom prst="wedgeRectCallout">
            <a:avLst>
              <a:gd name="adj1" fmla="val -78533"/>
              <a:gd name="adj2" fmla="val 28045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4031FF"/>
                </a:solidFill>
              </a:rPr>
              <a:t>Master</a:t>
            </a:r>
            <a:r>
              <a:rPr lang="ko-KR" altLang="en-US" sz="1000" dirty="0">
                <a:solidFill>
                  <a:srgbClr val="4031FF"/>
                </a:solidFill>
              </a:rPr>
              <a:t> </a:t>
            </a:r>
            <a:r>
              <a:rPr lang="en-US" altLang="ko-KR" sz="1000" dirty="0">
                <a:solidFill>
                  <a:srgbClr val="4031FF"/>
                </a:solidFill>
              </a:rPr>
              <a:t>node</a:t>
            </a:r>
            <a:r>
              <a:rPr lang="ko-KR" altLang="en-US" sz="1000" dirty="0">
                <a:solidFill>
                  <a:srgbClr val="4031FF"/>
                </a:solidFill>
              </a:rPr>
              <a:t> </a:t>
            </a:r>
            <a:r>
              <a:rPr lang="en-US" altLang="ko-KR" sz="1000" dirty="0">
                <a:solidFill>
                  <a:srgbClr val="4031FF"/>
                </a:solidFill>
              </a:rPr>
              <a:t>IP</a:t>
            </a:r>
            <a:r>
              <a:rPr lang="ko-KR" altLang="en-US" sz="1000" dirty="0">
                <a:solidFill>
                  <a:srgbClr val="4031FF"/>
                </a:solidFill>
              </a:rPr>
              <a:t> 입력</a:t>
            </a:r>
          </a:p>
        </p:txBody>
      </p:sp>
      <p:sp>
        <p:nvSpPr>
          <p:cNvPr id="69" name="말풍선: 사각형 68">
            <a:extLst>
              <a:ext uri="{FF2B5EF4-FFF2-40B4-BE49-F238E27FC236}">
                <a16:creationId xmlns:a16="http://schemas.microsoft.com/office/drawing/2014/main" id="{F385E1D2-FACF-47B1-808D-6825E689D715}"/>
              </a:ext>
            </a:extLst>
          </p:cNvPr>
          <p:cNvSpPr/>
          <p:nvPr/>
        </p:nvSpPr>
        <p:spPr>
          <a:xfrm>
            <a:off x="7924526" y="911185"/>
            <a:ext cx="1629698" cy="552737"/>
          </a:xfrm>
          <a:prstGeom prst="wedgeRectCallout">
            <a:avLst>
              <a:gd name="adj1" fmla="val -75284"/>
              <a:gd name="adj2" fmla="val 45941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4031FF"/>
                </a:solidFill>
              </a:rPr>
              <a:t>Kubernetes</a:t>
            </a:r>
            <a:r>
              <a:rPr lang="ko-KR" altLang="en-US" sz="1000" dirty="0">
                <a:solidFill>
                  <a:srgbClr val="4031FF"/>
                </a:solidFill>
              </a:rPr>
              <a:t> </a:t>
            </a:r>
            <a:r>
              <a:rPr lang="en-US" altLang="ko-KR" sz="1000" dirty="0">
                <a:solidFill>
                  <a:srgbClr val="4031FF"/>
                </a:solidFill>
              </a:rPr>
              <a:t>Cluster</a:t>
            </a:r>
            <a:r>
              <a:rPr lang="ko-KR" altLang="en-US" sz="1000" dirty="0">
                <a:solidFill>
                  <a:srgbClr val="4031FF"/>
                </a:solidFill>
              </a:rPr>
              <a:t>이 선택됐을 때만 활성화</a:t>
            </a:r>
          </a:p>
        </p:txBody>
      </p:sp>
    </p:spTree>
    <p:extLst>
      <p:ext uri="{BB962C8B-B14F-4D97-AF65-F5344CB8AC3E}">
        <p14:creationId xmlns:p14="http://schemas.microsoft.com/office/powerpoint/2010/main" val="3330184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358103" y="820157"/>
            <a:ext cx="9472503" cy="5646427"/>
          </a:xfrm>
          <a:prstGeom prst="roundRect">
            <a:avLst>
              <a:gd name="adj" fmla="val 839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65218" y="968640"/>
            <a:ext cx="78372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400" dirty="0">
                <a:latin typeface="+mn-ea"/>
              </a:rPr>
              <a:t>컨테이너로 구성된 멀티 클러스터 관리 기술</a:t>
            </a:r>
            <a:r>
              <a:rPr kumimoji="1" lang="en-US" altLang="ko-KR" sz="1400" dirty="0">
                <a:latin typeface="+mn-ea"/>
              </a:rPr>
              <a:t> </a:t>
            </a:r>
            <a:r>
              <a:rPr kumimoji="1" lang="ko-KR" altLang="en-US" sz="1400">
                <a:latin typeface="+mn-ea"/>
              </a:rPr>
              <a:t>및 서비스 구성을 위한 서비스 메쉬 기술 설계</a:t>
            </a:r>
            <a:endParaRPr kumimoji="1" lang="en-US" altLang="ko-KR" sz="1400" dirty="0">
              <a:latin typeface="+mn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0120AD5-6BAE-486F-95F6-5B13A54BB26A}"/>
              </a:ext>
            </a:extLst>
          </p:cNvPr>
          <p:cNvSpPr txBox="1"/>
          <p:nvPr/>
        </p:nvSpPr>
        <p:spPr>
          <a:xfrm>
            <a:off x="2225844" y="1327811"/>
            <a:ext cx="193700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Istio Mesh Architecture</a:t>
            </a:r>
            <a:endParaRPr lang="ko-KR" altLang="en-US" sz="1300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A719B6B-683D-4079-8FF7-4ED5F74C3AFC}"/>
              </a:ext>
            </a:extLst>
          </p:cNvPr>
          <p:cNvGrpSpPr/>
          <p:nvPr/>
        </p:nvGrpSpPr>
        <p:grpSpPr>
          <a:xfrm>
            <a:off x="3194347" y="3812367"/>
            <a:ext cx="1345335" cy="1510373"/>
            <a:chOff x="1747990" y="3671591"/>
            <a:chExt cx="1385845" cy="1719004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1882AEF5-014F-456A-9988-42F322022AE5}"/>
                </a:ext>
              </a:extLst>
            </p:cNvPr>
            <p:cNvSpPr/>
            <p:nvPr/>
          </p:nvSpPr>
          <p:spPr>
            <a:xfrm>
              <a:off x="1927577" y="3671591"/>
              <a:ext cx="1206258" cy="135683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7414C60D-73D3-4952-8933-6E266540EB96}"/>
                </a:ext>
              </a:extLst>
            </p:cNvPr>
            <p:cNvSpPr/>
            <p:nvPr/>
          </p:nvSpPr>
          <p:spPr>
            <a:xfrm>
              <a:off x="1842596" y="3843214"/>
              <a:ext cx="1206258" cy="135683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0280C2C7-CBD0-40D6-AB18-6A167EF00C43}"/>
                </a:ext>
              </a:extLst>
            </p:cNvPr>
            <p:cNvSpPr/>
            <p:nvPr/>
          </p:nvSpPr>
          <p:spPr>
            <a:xfrm>
              <a:off x="1747990" y="4033759"/>
              <a:ext cx="1206258" cy="135683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Pod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8BB6395-3155-4D69-B592-153421BB49AA}"/>
                </a:ext>
              </a:extLst>
            </p:cNvPr>
            <p:cNvSpPr/>
            <p:nvPr/>
          </p:nvSpPr>
          <p:spPr>
            <a:xfrm>
              <a:off x="1995861" y="4451329"/>
              <a:ext cx="704258" cy="2668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Envoy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B29555C-A680-4242-83C4-903C325F883A}"/>
                </a:ext>
              </a:extLst>
            </p:cNvPr>
            <p:cNvSpPr/>
            <p:nvPr/>
          </p:nvSpPr>
          <p:spPr>
            <a:xfrm>
              <a:off x="1995861" y="4953413"/>
              <a:ext cx="704258" cy="2668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Service A</a:t>
              </a:r>
            </a:p>
          </p:txBody>
        </p:sp>
      </p:grp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A426362E-7776-4507-8E64-EC6FB0EDF958}"/>
              </a:ext>
            </a:extLst>
          </p:cNvPr>
          <p:cNvSpPr/>
          <p:nvPr/>
        </p:nvSpPr>
        <p:spPr>
          <a:xfrm>
            <a:off x="2523326" y="1982580"/>
            <a:ext cx="6866211" cy="1342877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4730C6F3-785F-4B32-A177-729AE50618D4}"/>
              </a:ext>
            </a:extLst>
          </p:cNvPr>
          <p:cNvSpPr/>
          <p:nvPr/>
        </p:nvSpPr>
        <p:spPr>
          <a:xfrm>
            <a:off x="3029852" y="2133779"/>
            <a:ext cx="1173818" cy="37415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Pilot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D72525FD-AF7E-44AD-B4F5-03FE25F633D1}"/>
              </a:ext>
            </a:extLst>
          </p:cNvPr>
          <p:cNvSpPr/>
          <p:nvPr/>
        </p:nvSpPr>
        <p:spPr>
          <a:xfrm>
            <a:off x="5434643" y="2793432"/>
            <a:ext cx="1173818" cy="37415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Mixer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19CFBFB4-A104-45A4-9099-BC8204D9CBBF}"/>
              </a:ext>
            </a:extLst>
          </p:cNvPr>
          <p:cNvSpPr/>
          <p:nvPr/>
        </p:nvSpPr>
        <p:spPr>
          <a:xfrm>
            <a:off x="7737520" y="2133779"/>
            <a:ext cx="1173818" cy="37415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Citadel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E5C9413-37F4-49F0-A3F3-8EC43625B665}"/>
              </a:ext>
            </a:extLst>
          </p:cNvPr>
          <p:cNvSpPr txBox="1"/>
          <p:nvPr/>
        </p:nvSpPr>
        <p:spPr>
          <a:xfrm>
            <a:off x="5416640" y="1684658"/>
            <a:ext cx="120981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dirty="0"/>
              <a:t>Control Plane</a:t>
            </a:r>
            <a:endParaRPr lang="ko-KR" altLang="en-US" sz="1300" dirty="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294F776-95AF-4C37-9706-067A6D9ABF3D}"/>
              </a:ext>
            </a:extLst>
          </p:cNvPr>
          <p:cNvCxnSpPr>
            <a:stCxn id="12" idx="2"/>
            <a:endCxn id="22" idx="0"/>
          </p:cNvCxnSpPr>
          <p:nvPr/>
        </p:nvCxnSpPr>
        <p:spPr>
          <a:xfrm>
            <a:off x="3776807" y="4731924"/>
            <a:ext cx="0" cy="20669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DA67A8B6-0FAC-4C07-9D43-2CE88130BD86}"/>
              </a:ext>
            </a:extLst>
          </p:cNvPr>
          <p:cNvGrpSpPr/>
          <p:nvPr/>
        </p:nvGrpSpPr>
        <p:grpSpPr>
          <a:xfrm>
            <a:off x="7433489" y="3809989"/>
            <a:ext cx="1345335" cy="1510373"/>
            <a:chOff x="1747990" y="3671591"/>
            <a:chExt cx="1385845" cy="1719004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48D232CE-793B-40D4-846C-D0CD5AE0FA02}"/>
                </a:ext>
              </a:extLst>
            </p:cNvPr>
            <p:cNvSpPr/>
            <p:nvPr/>
          </p:nvSpPr>
          <p:spPr>
            <a:xfrm>
              <a:off x="1927577" y="3671591"/>
              <a:ext cx="1206258" cy="135683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8CC9BB32-A0BB-4827-B9FE-198F073EE433}"/>
                </a:ext>
              </a:extLst>
            </p:cNvPr>
            <p:cNvSpPr/>
            <p:nvPr/>
          </p:nvSpPr>
          <p:spPr>
            <a:xfrm>
              <a:off x="1842596" y="3843214"/>
              <a:ext cx="1206258" cy="135683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57FD8683-4F1D-461E-B2DD-1F3043DAA99E}"/>
                </a:ext>
              </a:extLst>
            </p:cNvPr>
            <p:cNvSpPr/>
            <p:nvPr/>
          </p:nvSpPr>
          <p:spPr>
            <a:xfrm>
              <a:off x="1747990" y="4033759"/>
              <a:ext cx="1206258" cy="135683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Pod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C3C376B-010B-49C7-ABD8-4CA59F7238C5}"/>
                </a:ext>
              </a:extLst>
            </p:cNvPr>
            <p:cNvSpPr/>
            <p:nvPr/>
          </p:nvSpPr>
          <p:spPr>
            <a:xfrm>
              <a:off x="1995861" y="4451329"/>
              <a:ext cx="704258" cy="2668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Envoy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60A4AFC-F925-4482-BE52-40C89BA2398A}"/>
                </a:ext>
              </a:extLst>
            </p:cNvPr>
            <p:cNvSpPr/>
            <p:nvPr/>
          </p:nvSpPr>
          <p:spPr>
            <a:xfrm>
              <a:off x="1995861" y="4953413"/>
              <a:ext cx="704258" cy="2668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Service B</a:t>
              </a:r>
            </a:p>
          </p:txBody>
        </p:sp>
      </p:grp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3BFBEA54-76A7-4210-96B7-0F4D1EBCCCB1}"/>
              </a:ext>
            </a:extLst>
          </p:cNvPr>
          <p:cNvCxnSpPr>
            <a:stCxn id="59" idx="2"/>
            <a:endCxn id="62" idx="0"/>
          </p:cNvCxnSpPr>
          <p:nvPr/>
        </p:nvCxnSpPr>
        <p:spPr>
          <a:xfrm>
            <a:off x="8015949" y="4729546"/>
            <a:ext cx="0" cy="20669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70D2C9D-9C41-490E-BEA5-2A6725503C15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624753" y="4614696"/>
            <a:ext cx="1810219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609BCEE2-C6EF-4DB0-AFC2-7CF46BB40B47}"/>
              </a:ext>
            </a:extLst>
          </p:cNvPr>
          <p:cNvCxnSpPr>
            <a:cxnSpLocks/>
            <a:stCxn id="12" idx="3"/>
            <a:endCxn id="59" idx="1"/>
          </p:cNvCxnSpPr>
          <p:nvPr/>
        </p:nvCxnSpPr>
        <p:spPr>
          <a:xfrm flipV="1">
            <a:off x="4118644" y="4612318"/>
            <a:ext cx="3555471" cy="237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E558AD8-7517-45A4-AA3D-78606D9BB242}"/>
              </a:ext>
            </a:extLst>
          </p:cNvPr>
          <p:cNvCxnSpPr>
            <a:cxnSpLocks/>
            <a:stCxn id="59" idx="3"/>
          </p:cNvCxnSpPr>
          <p:nvPr/>
        </p:nvCxnSpPr>
        <p:spPr>
          <a:xfrm>
            <a:off x="8357786" y="4612318"/>
            <a:ext cx="2022205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1DA17B9-D82F-446A-9668-62B6852F66E3}"/>
              </a:ext>
            </a:extLst>
          </p:cNvPr>
          <p:cNvSpPr/>
          <p:nvPr/>
        </p:nvSpPr>
        <p:spPr>
          <a:xfrm>
            <a:off x="2316203" y="1604706"/>
            <a:ext cx="7241523" cy="4053083"/>
          </a:xfrm>
          <a:prstGeom prst="rect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5" name="연결선: 구부러짐 84">
            <a:extLst>
              <a:ext uri="{FF2B5EF4-FFF2-40B4-BE49-F238E27FC236}">
                <a16:creationId xmlns:a16="http://schemas.microsoft.com/office/drawing/2014/main" id="{B6595717-DE09-49CF-B29D-93782C5773C0}"/>
              </a:ext>
            </a:extLst>
          </p:cNvPr>
          <p:cNvCxnSpPr>
            <a:cxnSpLocks/>
            <a:stCxn id="12" idx="0"/>
            <a:endCxn id="42" idx="2"/>
          </p:cNvCxnSpPr>
          <p:nvPr/>
        </p:nvCxnSpPr>
        <p:spPr>
          <a:xfrm rot="5400000" flipH="1" flipV="1">
            <a:off x="4234239" y="2710156"/>
            <a:ext cx="1329883" cy="2244745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구부러짐 87">
            <a:extLst>
              <a:ext uri="{FF2B5EF4-FFF2-40B4-BE49-F238E27FC236}">
                <a16:creationId xmlns:a16="http://schemas.microsoft.com/office/drawing/2014/main" id="{79F49D6F-8A62-4318-8F2A-34D37C92FE30}"/>
              </a:ext>
            </a:extLst>
          </p:cNvPr>
          <p:cNvCxnSpPr>
            <a:cxnSpLocks/>
            <a:stCxn id="59" idx="0"/>
            <a:endCxn id="42" idx="2"/>
          </p:cNvCxnSpPr>
          <p:nvPr/>
        </p:nvCxnSpPr>
        <p:spPr>
          <a:xfrm rot="16200000" flipV="1">
            <a:off x="6354998" y="2834141"/>
            <a:ext cx="1327506" cy="1994397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E6145B7C-2AFC-446F-8A49-C4B3F9706E99}"/>
              </a:ext>
            </a:extLst>
          </p:cNvPr>
          <p:cNvSpPr/>
          <p:nvPr/>
        </p:nvSpPr>
        <p:spPr>
          <a:xfrm>
            <a:off x="5434643" y="2133779"/>
            <a:ext cx="1173818" cy="37415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Galley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D581299-C076-41D3-9D36-E6EBCBB21397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8324429" y="2507934"/>
            <a:ext cx="0" cy="50885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D6FE275-839D-4BA0-B290-AB5FC558E2B7}"/>
              </a:ext>
            </a:extLst>
          </p:cNvPr>
          <p:cNvSpPr txBox="1"/>
          <p:nvPr/>
        </p:nvSpPr>
        <p:spPr>
          <a:xfrm>
            <a:off x="5651133" y="4406325"/>
            <a:ext cx="8755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/>
              <a:t>Mesh traffic</a:t>
            </a:r>
            <a:endParaRPr lang="ko-KR" altLang="en-US" sz="1000" dirty="0"/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EDD93E02-E221-44B5-90B8-192DC812BA24}"/>
              </a:ext>
            </a:extLst>
          </p:cNvPr>
          <p:cNvCxnSpPr>
            <a:cxnSpLocks/>
            <a:stCxn id="91" idx="2"/>
            <a:endCxn id="42" idx="0"/>
          </p:cNvCxnSpPr>
          <p:nvPr/>
        </p:nvCxnSpPr>
        <p:spPr>
          <a:xfrm>
            <a:off x="6021552" y="2507933"/>
            <a:ext cx="0" cy="28549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F8AA581E-280A-42E0-91F1-8C0FE3792F25}"/>
              </a:ext>
            </a:extLst>
          </p:cNvPr>
          <p:cNvCxnSpPr>
            <a:cxnSpLocks/>
            <a:stCxn id="91" idx="1"/>
            <a:endCxn id="41" idx="3"/>
          </p:cNvCxnSpPr>
          <p:nvPr/>
        </p:nvCxnSpPr>
        <p:spPr>
          <a:xfrm flipH="1">
            <a:off x="4203670" y="2320855"/>
            <a:ext cx="1230972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12C3CD1-0CA9-4459-A0C0-9C516CAAC364}"/>
              </a:ext>
            </a:extLst>
          </p:cNvPr>
          <p:cNvSpPr txBox="1"/>
          <p:nvPr/>
        </p:nvSpPr>
        <p:spPr>
          <a:xfrm>
            <a:off x="5997255" y="2532057"/>
            <a:ext cx="12811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/>
              <a:t>Configuration data</a:t>
            </a:r>
            <a:endParaRPr lang="ko-KR" altLang="en-US" sz="10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7D06441-EA95-4E1D-952F-7ACAA16FF232}"/>
              </a:ext>
            </a:extLst>
          </p:cNvPr>
          <p:cNvSpPr txBox="1"/>
          <p:nvPr/>
        </p:nvSpPr>
        <p:spPr>
          <a:xfrm>
            <a:off x="5530871" y="3629367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/>
              <a:t>Policy checks,</a:t>
            </a:r>
          </a:p>
          <a:p>
            <a:pPr algn="ctr"/>
            <a:r>
              <a:rPr lang="en-US" altLang="ko-KR" sz="1000" dirty="0"/>
              <a:t>telemetry</a:t>
            </a:r>
            <a:endParaRPr lang="ko-KR" altLang="en-US" sz="10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F00BD1B-8FCA-47A1-BFC0-67847D52BF64}"/>
              </a:ext>
            </a:extLst>
          </p:cNvPr>
          <p:cNvSpPr txBox="1"/>
          <p:nvPr/>
        </p:nvSpPr>
        <p:spPr>
          <a:xfrm>
            <a:off x="1655724" y="4633836"/>
            <a:ext cx="641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/>
              <a:t>Ingress </a:t>
            </a:r>
          </a:p>
          <a:p>
            <a:pPr algn="ctr"/>
            <a:r>
              <a:rPr lang="en-US" altLang="ko-KR" sz="1000" dirty="0"/>
              <a:t>traffic</a:t>
            </a:r>
            <a:endParaRPr lang="ko-KR" altLang="en-US" sz="10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5C1D7A7-D007-4965-8E9F-5E2DE427649E}"/>
              </a:ext>
            </a:extLst>
          </p:cNvPr>
          <p:cNvSpPr txBox="1"/>
          <p:nvPr/>
        </p:nvSpPr>
        <p:spPr>
          <a:xfrm>
            <a:off x="9595534" y="4612318"/>
            <a:ext cx="671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err="1"/>
              <a:t>Engress</a:t>
            </a:r>
            <a:r>
              <a:rPr lang="en-US" altLang="ko-KR" sz="1000" dirty="0"/>
              <a:t> </a:t>
            </a:r>
          </a:p>
          <a:p>
            <a:pPr algn="ctr"/>
            <a:r>
              <a:rPr lang="en-US" altLang="ko-KR" sz="1000" dirty="0"/>
              <a:t>traffic</a:t>
            </a:r>
            <a:endParaRPr lang="ko-KR" altLang="en-US" sz="1000" dirty="0"/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58F1747-B5C3-44A6-B51B-1E0AC3945175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7749890" y="2507934"/>
            <a:ext cx="574541" cy="50885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70420D44-E6E3-41FB-8900-FFFC88FD6FA3}"/>
              </a:ext>
            </a:extLst>
          </p:cNvPr>
          <p:cNvSpPr txBox="1"/>
          <p:nvPr/>
        </p:nvSpPr>
        <p:spPr>
          <a:xfrm>
            <a:off x="8258116" y="2559394"/>
            <a:ext cx="1050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/>
              <a:t>TLS certificates</a:t>
            </a:r>
          </a:p>
          <a:p>
            <a:pPr algn="ctr"/>
            <a:r>
              <a:rPr lang="en-US" altLang="ko-KR" sz="1000" dirty="0"/>
              <a:t>To Envoy</a:t>
            </a:r>
            <a:endParaRPr lang="ko-KR" altLang="en-US" sz="1000" dirty="0"/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72FD9DE-3B04-4D35-B375-A39879A93125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3616761" y="2507933"/>
            <a:ext cx="0" cy="55107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FDFA1C0F-17DF-4E25-A381-6F2F46BD2DF7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3616761" y="2507934"/>
            <a:ext cx="664742" cy="526405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C736A878-F27E-439C-B885-2A021EDC2FED}"/>
              </a:ext>
            </a:extLst>
          </p:cNvPr>
          <p:cNvSpPr txBox="1"/>
          <p:nvPr/>
        </p:nvSpPr>
        <p:spPr>
          <a:xfrm>
            <a:off x="2444855" y="2527755"/>
            <a:ext cx="12698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/>
              <a:t>Configuration</a:t>
            </a:r>
          </a:p>
          <a:p>
            <a:pPr algn="ctr"/>
            <a:r>
              <a:rPr lang="en-US" altLang="ko-KR" sz="1000" dirty="0"/>
              <a:t>Data to Envoy</a:t>
            </a:r>
          </a:p>
          <a:p>
            <a:pPr algn="ctr"/>
            <a:r>
              <a:rPr lang="en-US" altLang="ko-KR" sz="1000" dirty="0"/>
              <a:t>(Service Discovery)</a:t>
            </a:r>
            <a:endParaRPr lang="ko-KR" altLang="en-US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9EDFEE-1F9C-4837-B166-33F8E799F1DD}"/>
              </a:ext>
            </a:extLst>
          </p:cNvPr>
          <p:cNvSpPr txBox="1"/>
          <p:nvPr/>
        </p:nvSpPr>
        <p:spPr>
          <a:xfrm>
            <a:off x="5490708" y="462717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/>
              <a:t>HTTP/1.1, HTTP/2</a:t>
            </a:r>
          </a:p>
          <a:p>
            <a:pPr algn="ctr"/>
            <a:r>
              <a:rPr lang="en-US" altLang="ko-KR" sz="1000" dirty="0" err="1"/>
              <a:t>gRPC</a:t>
            </a:r>
            <a:r>
              <a:rPr lang="en-US" altLang="ko-KR" sz="1000" dirty="0"/>
              <a:t> or TCP –</a:t>
            </a:r>
          </a:p>
          <a:p>
            <a:pPr algn="ctr"/>
            <a:r>
              <a:rPr lang="en-US" altLang="ko-KR" sz="1000" dirty="0"/>
              <a:t>With or without</a:t>
            </a:r>
          </a:p>
          <a:p>
            <a:pPr algn="ctr"/>
            <a:r>
              <a:rPr lang="en-US" altLang="ko-KR" sz="1000" dirty="0" err="1"/>
              <a:t>mTLS</a:t>
            </a:r>
            <a:endParaRPr lang="ko-KR" altLang="en-US" sz="1000" dirty="0"/>
          </a:p>
        </p:txBody>
      </p:sp>
      <p:sp>
        <p:nvSpPr>
          <p:cNvPr id="47" name="제목 1"/>
          <p:cNvSpPr>
            <a:spLocks noGrp="1"/>
          </p:cNvSpPr>
          <p:nvPr>
            <p:ph type="title"/>
          </p:nvPr>
        </p:nvSpPr>
        <p:spPr>
          <a:xfrm>
            <a:off x="300892" y="134938"/>
            <a:ext cx="9052171" cy="529912"/>
          </a:xfrm>
        </p:spPr>
        <p:txBody>
          <a:bodyPr/>
          <a:lstStyle/>
          <a:p>
            <a:r>
              <a:rPr lang="en-US" altLang="ko-KR" dirty="0" err="1"/>
              <a:t>Istio</a:t>
            </a:r>
            <a:r>
              <a:rPr lang="en-US" altLang="ko-KR" dirty="0"/>
              <a:t> </a:t>
            </a:r>
            <a:r>
              <a:rPr lang="ko-KR" altLang="en-US"/>
              <a:t>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0116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358103" y="820157"/>
            <a:ext cx="9472503" cy="5646427"/>
          </a:xfrm>
          <a:prstGeom prst="roundRect">
            <a:avLst>
              <a:gd name="adj" fmla="val 839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65218" y="968640"/>
            <a:ext cx="78372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400" dirty="0">
                <a:latin typeface="+mn-ea"/>
              </a:rPr>
              <a:t>컨테이너로 구성된 멀티 클러스터 관리 기술</a:t>
            </a:r>
            <a:r>
              <a:rPr kumimoji="1" lang="en-US" altLang="ko-KR" sz="1400" dirty="0">
                <a:latin typeface="+mn-ea"/>
              </a:rPr>
              <a:t> </a:t>
            </a:r>
            <a:r>
              <a:rPr kumimoji="1" lang="ko-KR" altLang="en-US" sz="1400">
                <a:latin typeface="+mn-ea"/>
              </a:rPr>
              <a:t>및 서비스 구성을 위한 서비스 메쉬 기술 설계</a:t>
            </a:r>
            <a:endParaRPr kumimoji="1" lang="en-US" altLang="ko-KR" sz="1400" dirty="0">
              <a:latin typeface="+mn-ea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595438" y="4862417"/>
            <a:ext cx="8983110" cy="1510832"/>
            <a:chOff x="452438" y="4602012"/>
            <a:chExt cx="8983110" cy="1510832"/>
          </a:xfrm>
        </p:grpSpPr>
        <p:sp>
          <p:nvSpPr>
            <p:cNvPr id="51" name="직사각형 50"/>
            <p:cNvSpPr/>
            <p:nvPr/>
          </p:nvSpPr>
          <p:spPr>
            <a:xfrm>
              <a:off x="452438" y="4602012"/>
              <a:ext cx="8983109" cy="15004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ko-KR" altLang="en-US" sz="1100" dirty="0">
                  <a:solidFill>
                    <a:prstClr val="black"/>
                  </a:solidFill>
                </a:rPr>
                <a:t>서비스 </a:t>
              </a:r>
              <a:r>
                <a:rPr lang="ko-KR" altLang="en-US" sz="1100" dirty="0" err="1">
                  <a:solidFill>
                    <a:prstClr val="black"/>
                  </a:solidFill>
                </a:rPr>
                <a:t>메쉬</a:t>
              </a:r>
              <a:r>
                <a:rPr lang="ko-KR" altLang="en-US" sz="1100" dirty="0">
                  <a:solidFill>
                    <a:prstClr val="black"/>
                  </a:solidFill>
                </a:rPr>
                <a:t> 구조 설계</a:t>
              </a:r>
              <a:endParaRPr lang="en-US" altLang="ko-KR" sz="1100" dirty="0">
                <a:solidFill>
                  <a:prstClr val="black"/>
                </a:solidFill>
              </a:endParaRP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en-US" altLang="ko-KR" sz="1000" dirty="0"/>
                <a:t>Data</a:t>
              </a:r>
              <a:r>
                <a:rPr lang="ko-KR" altLang="en-US" sz="1000" dirty="0"/>
                <a:t> </a:t>
              </a:r>
              <a:r>
                <a:rPr lang="en-US" altLang="ko-KR" sz="1000" dirty="0"/>
                <a:t>Plain</a:t>
              </a:r>
              <a:r>
                <a:rPr lang="ko-KR" altLang="en-US" sz="1000" dirty="0"/>
                <a:t>은</a:t>
              </a:r>
              <a:r>
                <a:rPr lang="en-US" altLang="ko-KR" sz="1000" dirty="0"/>
                <a:t> Envoy proxy</a:t>
              </a:r>
              <a:r>
                <a:rPr lang="ko-KR" altLang="en-US" sz="1000" dirty="0"/>
                <a:t>를 통해 </a:t>
              </a:r>
              <a:r>
                <a:rPr lang="en-US" altLang="ko-KR" sz="1000" dirty="0"/>
                <a:t>Service</a:t>
              </a:r>
              <a:r>
                <a:rPr lang="ko-KR" altLang="en-US" sz="1000" dirty="0"/>
                <a:t>간 네트워크 통신 제어</a:t>
              </a:r>
              <a:r>
                <a:rPr lang="en-US" altLang="ko-KR" sz="1000" dirty="0"/>
                <a:t>. Service discovery, Load balancing, TLS termination, Circuit break</a:t>
              </a:r>
              <a:r>
                <a:rPr lang="ko-KR" altLang="en-US" sz="1000" dirty="0"/>
                <a:t>등의 기능을 제공</a:t>
              </a:r>
              <a:endParaRPr lang="en-US" altLang="ko-KR" sz="1000" dirty="0"/>
            </a:p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en-US" altLang="ko-KR" sz="1000" dirty="0"/>
                <a:t>Envoy proxy</a:t>
              </a:r>
              <a:r>
                <a:rPr lang="ko-KR" altLang="en-US" sz="1000" dirty="0"/>
                <a:t>를 통해 서비스간 통신이 이루어짐</a:t>
              </a:r>
              <a:r>
                <a:rPr lang="en-US" altLang="ko-KR" sz="1000" dirty="0"/>
                <a:t>.</a:t>
              </a:r>
            </a:p>
            <a:p>
              <a:pPr marL="228600" indent="-228600">
                <a:lnSpc>
                  <a:spcPct val="150000"/>
                </a:lnSpc>
                <a:buFontTx/>
                <a:buAutoNum type="arabicPeriod"/>
              </a:pPr>
              <a:r>
                <a:rPr lang="en-US" altLang="ko-KR" sz="1000" dirty="0"/>
                <a:t>Worker node#2</a:t>
              </a:r>
              <a:r>
                <a:rPr lang="ko-KR" altLang="en-US" sz="1000" dirty="0"/>
                <a:t>에서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신규 </a:t>
              </a:r>
              <a:r>
                <a:rPr lang="en-US" altLang="ko-KR" sz="1000" dirty="0"/>
                <a:t>Service</a:t>
              </a:r>
              <a:r>
                <a:rPr lang="ko-KR" altLang="en-US" sz="1000" dirty="0"/>
                <a:t> </a:t>
              </a:r>
              <a:r>
                <a:rPr lang="en-US" altLang="ko-KR" sz="1000" dirty="0"/>
                <a:t>C</a:t>
              </a:r>
              <a:r>
                <a:rPr lang="ko-KR" altLang="en-US" sz="1000" dirty="0"/>
                <a:t>가 실행 되고 </a:t>
              </a:r>
              <a:r>
                <a:rPr lang="en-US" altLang="ko-KR" sz="1000" dirty="0"/>
                <a:t>Pilot </a:t>
              </a:r>
              <a:r>
                <a:rPr lang="ko-KR" altLang="en-US" sz="1000" dirty="0"/>
                <a:t>에 서비스 시작을 알림</a:t>
              </a:r>
            </a:p>
            <a:p>
              <a:pPr marL="228600" indent="-228600">
                <a:lnSpc>
                  <a:spcPct val="150000"/>
                </a:lnSpc>
                <a:buFontTx/>
                <a:buAutoNum type="arabicPeriod"/>
              </a:pPr>
              <a:r>
                <a:rPr lang="en-US" altLang="ko-KR" sz="1000" dirty="0"/>
                <a:t>Control Plain</a:t>
              </a:r>
              <a:r>
                <a:rPr lang="ko-KR" altLang="en-US" sz="1000" dirty="0"/>
                <a:t>은 정책 및 구성에 따라 </a:t>
              </a:r>
              <a:r>
                <a:rPr lang="en-US" altLang="ko-KR" sz="1000" dirty="0"/>
                <a:t>Envoy proxy</a:t>
              </a:r>
              <a:r>
                <a:rPr lang="ko-KR" altLang="en-US" sz="1000" dirty="0"/>
                <a:t>에게 설정 값 전달 및 관리</a:t>
              </a:r>
              <a:r>
                <a:rPr lang="en-US" altLang="ko-KR" sz="1000" dirty="0"/>
                <a:t>.</a:t>
              </a:r>
            </a:p>
            <a:p>
              <a:pPr marL="228600" indent="-228600">
                <a:lnSpc>
                  <a:spcPct val="150000"/>
                </a:lnSpc>
                <a:buFontTx/>
                <a:buAutoNum type="arabicPeriod"/>
              </a:pPr>
              <a:r>
                <a:rPr lang="ko-KR" altLang="en-US" sz="1000" dirty="0"/>
                <a:t>새로운 구성을 전달 받은 </a:t>
              </a:r>
              <a:r>
                <a:rPr lang="en-US" altLang="ko-KR" sz="1000" dirty="0"/>
                <a:t>Envoy proxy</a:t>
              </a:r>
              <a:r>
                <a:rPr lang="ko-KR" altLang="en-US" sz="1000" dirty="0"/>
                <a:t>는 </a:t>
              </a:r>
              <a:r>
                <a:rPr lang="en-US" altLang="ko-KR" sz="1000" dirty="0"/>
                <a:t>Service C</a:t>
              </a:r>
              <a:r>
                <a:rPr lang="ko-KR" altLang="en-US" sz="1000" dirty="0"/>
                <a:t>로 통신이 가능해짐</a:t>
              </a:r>
              <a:r>
                <a:rPr lang="en-US" altLang="ko-KR" sz="1000" dirty="0"/>
                <a:t>.</a:t>
              </a:r>
            </a:p>
          </p:txBody>
        </p:sp>
        <p:cxnSp>
          <p:nvCxnSpPr>
            <p:cNvPr id="55" name="직선 연결선 54"/>
            <p:cNvCxnSpPr/>
            <p:nvPr/>
          </p:nvCxnSpPr>
          <p:spPr>
            <a:xfrm>
              <a:off x="452438" y="4602012"/>
              <a:ext cx="898311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452438" y="6112844"/>
              <a:ext cx="898311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16858464-80CB-42D5-8477-729187469716}"/>
              </a:ext>
            </a:extLst>
          </p:cNvPr>
          <p:cNvSpPr txBox="1"/>
          <p:nvPr/>
        </p:nvSpPr>
        <p:spPr>
          <a:xfrm>
            <a:off x="2855323" y="1311235"/>
            <a:ext cx="119468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Private Cloud</a:t>
            </a:r>
            <a:endParaRPr lang="ko-KR" altLang="en-US" sz="13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0D62508-2420-4FA5-84F0-601C60F9AC75}"/>
              </a:ext>
            </a:extLst>
          </p:cNvPr>
          <p:cNvSpPr txBox="1"/>
          <p:nvPr/>
        </p:nvSpPr>
        <p:spPr>
          <a:xfrm>
            <a:off x="7549583" y="1311235"/>
            <a:ext cx="114486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Public Cloud</a:t>
            </a:r>
            <a:endParaRPr lang="ko-KR" altLang="en-US" sz="13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07E8630-2A0D-499E-A037-F282C6481BCD}"/>
              </a:ext>
            </a:extLst>
          </p:cNvPr>
          <p:cNvSpPr/>
          <p:nvPr/>
        </p:nvSpPr>
        <p:spPr>
          <a:xfrm>
            <a:off x="2396660" y="1629164"/>
            <a:ext cx="7228671" cy="30498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eaVert" rtlCol="0" anchor="b" anchorCtr="0"/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Cluster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7865691-0A90-44D7-A768-9E74E80C6007}"/>
              </a:ext>
            </a:extLst>
          </p:cNvPr>
          <p:cNvCxnSpPr>
            <a:cxnSpLocks/>
          </p:cNvCxnSpPr>
          <p:nvPr/>
        </p:nvCxnSpPr>
        <p:spPr>
          <a:xfrm>
            <a:off x="7371285" y="1747321"/>
            <a:ext cx="0" cy="2892221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FC759A8-279A-4CDC-9418-053A85ADF23D}"/>
              </a:ext>
            </a:extLst>
          </p:cNvPr>
          <p:cNvSpPr/>
          <p:nvPr/>
        </p:nvSpPr>
        <p:spPr>
          <a:xfrm>
            <a:off x="2847728" y="1745116"/>
            <a:ext cx="4322700" cy="2462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/>
              <a:t>Worker node#1</a:t>
            </a:r>
            <a:endParaRPr lang="ko-KR" altLang="en-US" sz="1000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2ED0444-4101-4552-AA1F-C61C335C5D63}"/>
              </a:ext>
            </a:extLst>
          </p:cNvPr>
          <p:cNvSpPr/>
          <p:nvPr/>
        </p:nvSpPr>
        <p:spPr>
          <a:xfrm>
            <a:off x="2847728" y="1737882"/>
            <a:ext cx="4322701" cy="278868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1CE5EE57-72B1-46DD-8787-8CD473A8CCA6}"/>
              </a:ext>
            </a:extLst>
          </p:cNvPr>
          <p:cNvSpPr/>
          <p:nvPr/>
        </p:nvSpPr>
        <p:spPr>
          <a:xfrm>
            <a:off x="3118553" y="3932750"/>
            <a:ext cx="3745978" cy="504651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0000"/>
            </a:schemeClr>
          </a:solidFill>
          <a:ln w="19050">
            <a:noFill/>
            <a:prstDash val="dash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B1D1FE84-93C9-4833-A2F6-7E4EAA0E20C1}"/>
              </a:ext>
            </a:extLst>
          </p:cNvPr>
          <p:cNvSpPr/>
          <p:nvPr/>
        </p:nvSpPr>
        <p:spPr>
          <a:xfrm>
            <a:off x="3351316" y="4034967"/>
            <a:ext cx="919345" cy="30945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Pilot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D00364C3-7627-4187-91F5-0E2F151BE347}"/>
              </a:ext>
            </a:extLst>
          </p:cNvPr>
          <p:cNvSpPr/>
          <p:nvPr/>
        </p:nvSpPr>
        <p:spPr>
          <a:xfrm>
            <a:off x="4511063" y="4028396"/>
            <a:ext cx="919345" cy="30945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Mixer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3FEF0EA8-8E71-4808-B163-27A927F10C71}"/>
              </a:ext>
            </a:extLst>
          </p:cNvPr>
          <p:cNvSpPr/>
          <p:nvPr/>
        </p:nvSpPr>
        <p:spPr>
          <a:xfrm>
            <a:off x="5624839" y="4023111"/>
            <a:ext cx="919345" cy="30945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Citadel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6D2096D-942C-4812-AAE0-EAA63C42C00A}"/>
              </a:ext>
            </a:extLst>
          </p:cNvPr>
          <p:cNvSpPr/>
          <p:nvPr/>
        </p:nvSpPr>
        <p:spPr>
          <a:xfrm>
            <a:off x="7590888" y="1739032"/>
            <a:ext cx="1872165" cy="2462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/>
              <a:t>Worker node#2</a:t>
            </a:r>
            <a:endParaRPr lang="ko-KR" altLang="en-US" sz="1000" dirty="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B164F4F-898F-46A8-94D7-FB644AF47EB9}"/>
              </a:ext>
            </a:extLst>
          </p:cNvPr>
          <p:cNvSpPr/>
          <p:nvPr/>
        </p:nvSpPr>
        <p:spPr>
          <a:xfrm>
            <a:off x="7590888" y="1728325"/>
            <a:ext cx="1872165" cy="279800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76" name="꺾인 연결선 109">
            <a:extLst>
              <a:ext uri="{FF2B5EF4-FFF2-40B4-BE49-F238E27FC236}">
                <a16:creationId xmlns:a16="http://schemas.microsoft.com/office/drawing/2014/main" id="{022E09BD-AD5E-4434-90F8-06ED8BBB9356}"/>
              </a:ext>
            </a:extLst>
          </p:cNvPr>
          <p:cNvCxnSpPr>
            <a:cxnSpLocks/>
            <a:stCxn id="86" idx="2"/>
            <a:endCxn id="97" idx="2"/>
          </p:cNvCxnSpPr>
          <p:nvPr/>
        </p:nvCxnSpPr>
        <p:spPr>
          <a:xfrm rot="5400000">
            <a:off x="5666825" y="1492862"/>
            <a:ext cx="995726" cy="4707400"/>
          </a:xfrm>
          <a:prstGeom prst="bentConnector3">
            <a:avLst>
              <a:gd name="adj1" fmla="val 122958"/>
            </a:avLst>
          </a:prstGeom>
          <a:ln w="12700">
            <a:solidFill>
              <a:schemeClr val="accent2"/>
            </a:solidFill>
            <a:prstDash val="dash"/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사각형: 둥근 모서리 93">
            <a:extLst>
              <a:ext uri="{FF2B5EF4-FFF2-40B4-BE49-F238E27FC236}">
                <a16:creationId xmlns:a16="http://schemas.microsoft.com/office/drawing/2014/main" id="{1CE5EE57-72B1-46DD-8787-8CD473A8CCA6}"/>
              </a:ext>
            </a:extLst>
          </p:cNvPr>
          <p:cNvSpPr/>
          <p:nvPr/>
        </p:nvSpPr>
        <p:spPr>
          <a:xfrm>
            <a:off x="2905727" y="2076461"/>
            <a:ext cx="6475653" cy="1442652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0000"/>
            </a:schemeClr>
          </a:solidFill>
          <a:ln w="19050">
            <a:noFill/>
            <a:prstDash val="dash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03FB2991-093D-436B-9070-8871C58B24DB}"/>
              </a:ext>
            </a:extLst>
          </p:cNvPr>
          <p:cNvGrpSpPr/>
          <p:nvPr/>
        </p:nvGrpSpPr>
        <p:grpSpPr>
          <a:xfrm>
            <a:off x="3032693" y="2260569"/>
            <a:ext cx="1342777" cy="1084621"/>
            <a:chOff x="1747990" y="4033759"/>
            <a:chExt cx="1206258" cy="1356836"/>
          </a:xfrm>
        </p:grpSpPr>
        <p:sp>
          <p:nvSpPr>
            <p:cNvPr id="61" name="사각형: 둥근 모서리 74">
              <a:extLst>
                <a:ext uri="{FF2B5EF4-FFF2-40B4-BE49-F238E27FC236}">
                  <a16:creationId xmlns:a16="http://schemas.microsoft.com/office/drawing/2014/main" id="{9EDA4FF9-6494-4F5F-9B02-62F8C592FC44}"/>
                </a:ext>
              </a:extLst>
            </p:cNvPr>
            <p:cNvSpPr/>
            <p:nvPr/>
          </p:nvSpPr>
          <p:spPr>
            <a:xfrm>
              <a:off x="1747990" y="4033759"/>
              <a:ext cx="1206258" cy="135683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Pod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97F5EBB-C94E-4A44-BEDB-4DFC5A29538A}"/>
                </a:ext>
              </a:extLst>
            </p:cNvPr>
            <p:cNvSpPr/>
            <p:nvPr/>
          </p:nvSpPr>
          <p:spPr>
            <a:xfrm>
              <a:off x="1995861" y="4451329"/>
              <a:ext cx="704258" cy="2668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Envoy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23A6BD0-2B55-486A-8581-E6537CA9807E}"/>
                </a:ext>
              </a:extLst>
            </p:cNvPr>
            <p:cNvSpPr/>
            <p:nvPr/>
          </p:nvSpPr>
          <p:spPr>
            <a:xfrm>
              <a:off x="1995861" y="4953413"/>
              <a:ext cx="704258" cy="2668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Service A</a:t>
              </a:r>
            </a:p>
          </p:txBody>
        </p:sp>
      </p:grp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E2B4A0C-639E-4538-B218-87C13B897599}"/>
              </a:ext>
            </a:extLst>
          </p:cNvPr>
          <p:cNvCxnSpPr>
            <a:cxnSpLocks/>
            <a:stCxn id="62" idx="2"/>
            <a:endCxn id="63" idx="0"/>
          </p:cNvCxnSpPr>
          <p:nvPr/>
        </p:nvCxnSpPr>
        <p:spPr>
          <a:xfrm>
            <a:off x="3700598" y="2807669"/>
            <a:ext cx="0" cy="18804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3A969A1E-12B4-48DA-A5C8-C693557942D8}"/>
              </a:ext>
            </a:extLst>
          </p:cNvPr>
          <p:cNvSpPr txBox="1"/>
          <p:nvPr/>
        </p:nvSpPr>
        <p:spPr>
          <a:xfrm>
            <a:off x="4187202" y="3476455"/>
            <a:ext cx="821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/>
              <a:t>Policy checks,</a:t>
            </a:r>
          </a:p>
          <a:p>
            <a:pPr algn="ctr"/>
            <a:r>
              <a:rPr lang="en-US" altLang="ko-KR" sz="800" dirty="0"/>
              <a:t>telemetry</a:t>
            </a:r>
            <a:endParaRPr lang="ko-KR" altLang="en-US" sz="800" dirty="0"/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587CEB8D-828A-44F1-8B4A-62D3236DA844}"/>
              </a:ext>
            </a:extLst>
          </p:cNvPr>
          <p:cNvGrpSpPr/>
          <p:nvPr/>
        </p:nvGrpSpPr>
        <p:grpSpPr>
          <a:xfrm>
            <a:off x="7847000" y="2264079"/>
            <a:ext cx="1342777" cy="1084621"/>
            <a:chOff x="4916510" y="2548954"/>
            <a:chExt cx="1170998" cy="1192160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D19703BD-11A1-4931-AFB5-8DDC1F40A0FD}"/>
                </a:ext>
              </a:extLst>
            </p:cNvPr>
            <p:cNvGrpSpPr/>
            <p:nvPr/>
          </p:nvGrpSpPr>
          <p:grpSpPr>
            <a:xfrm>
              <a:off x="4916510" y="2548954"/>
              <a:ext cx="1170998" cy="1192160"/>
              <a:chOff x="1747990" y="4033759"/>
              <a:chExt cx="1206258" cy="1356836"/>
            </a:xfrm>
          </p:grpSpPr>
          <p:sp>
            <p:nvSpPr>
              <p:cNvPr id="86" name="사각형: 둥근 모서리 169">
                <a:extLst>
                  <a:ext uri="{FF2B5EF4-FFF2-40B4-BE49-F238E27FC236}">
                    <a16:creationId xmlns:a16="http://schemas.microsoft.com/office/drawing/2014/main" id="{21672DFB-DF4C-45A8-98FE-EFD2948CD272}"/>
                  </a:ext>
                </a:extLst>
              </p:cNvPr>
              <p:cNvSpPr/>
              <p:nvPr/>
            </p:nvSpPr>
            <p:spPr>
              <a:xfrm>
                <a:off x="1747990" y="4033759"/>
                <a:ext cx="1206258" cy="135683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Pod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D32288AA-0FF3-490A-A27C-9DB60F33FDE2}"/>
                  </a:ext>
                </a:extLst>
              </p:cNvPr>
              <p:cNvSpPr/>
              <p:nvPr/>
            </p:nvSpPr>
            <p:spPr>
              <a:xfrm>
                <a:off x="1995861" y="4451329"/>
                <a:ext cx="704258" cy="2668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Envoy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E8A6DA13-2145-44A6-9BA9-67440A1F00FD}"/>
                  </a:ext>
                </a:extLst>
              </p:cNvPr>
              <p:cNvSpPr/>
              <p:nvPr/>
            </p:nvSpPr>
            <p:spPr>
              <a:xfrm>
                <a:off x="1995861" y="4953413"/>
                <a:ext cx="704258" cy="2668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Service C</a:t>
                </a:r>
              </a:p>
            </p:txBody>
          </p:sp>
        </p:grp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4DD3EBA6-12DA-4C59-86BA-7D8815A753EE}"/>
                </a:ext>
              </a:extLst>
            </p:cNvPr>
            <p:cNvCxnSpPr>
              <a:cxnSpLocks/>
              <a:stCxn id="88" idx="2"/>
              <a:endCxn id="91" idx="0"/>
            </p:cNvCxnSpPr>
            <p:nvPr/>
          </p:nvCxnSpPr>
          <p:spPr>
            <a:xfrm>
              <a:off x="5498972" y="3150299"/>
              <a:ext cx="0" cy="206693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6F87B732-FE1A-4B62-A4CA-51B7079BAE40}"/>
              </a:ext>
            </a:extLst>
          </p:cNvPr>
          <p:cNvSpPr txBox="1"/>
          <p:nvPr/>
        </p:nvSpPr>
        <p:spPr>
          <a:xfrm>
            <a:off x="3025825" y="3707559"/>
            <a:ext cx="9396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Control Plain</a:t>
            </a:r>
            <a:endParaRPr lang="ko-KR" altLang="en-US" sz="1000" dirty="0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6E25FAB6-4381-4D2A-99BF-D869217EBE46}"/>
              </a:ext>
            </a:extLst>
          </p:cNvPr>
          <p:cNvSpPr/>
          <p:nvPr/>
        </p:nvSpPr>
        <p:spPr>
          <a:xfrm>
            <a:off x="8586447" y="3444422"/>
            <a:ext cx="216000" cy="216000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7CB29563-CAB5-4E7D-BF40-9580454D28CA}"/>
              </a:ext>
            </a:extLst>
          </p:cNvPr>
          <p:cNvSpPr/>
          <p:nvPr/>
        </p:nvSpPr>
        <p:spPr>
          <a:xfrm>
            <a:off x="5097514" y="3554037"/>
            <a:ext cx="216000" cy="216000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8985D9D-4333-442A-9C31-9C6EB003CCD8}"/>
              </a:ext>
            </a:extLst>
          </p:cNvPr>
          <p:cNvSpPr txBox="1"/>
          <p:nvPr/>
        </p:nvSpPr>
        <p:spPr>
          <a:xfrm>
            <a:off x="3008569" y="2045494"/>
            <a:ext cx="7793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Data Plain</a:t>
            </a:r>
            <a:endParaRPr lang="ko-KR" altLang="en-US" sz="1000" dirty="0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89FB9FF-890C-4EE6-B4D3-D2E481C0F203}"/>
              </a:ext>
            </a:extLst>
          </p:cNvPr>
          <p:cNvSpPr/>
          <p:nvPr/>
        </p:nvSpPr>
        <p:spPr>
          <a:xfrm>
            <a:off x="2887833" y="2287054"/>
            <a:ext cx="216000" cy="216000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B07E6008-1CC9-4DF5-9618-D6A157057368}"/>
              </a:ext>
            </a:extLst>
          </p:cNvPr>
          <p:cNvSpPr/>
          <p:nvPr/>
        </p:nvSpPr>
        <p:spPr>
          <a:xfrm>
            <a:off x="4943684" y="2357927"/>
            <a:ext cx="216000" cy="216000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cxnSp>
        <p:nvCxnSpPr>
          <p:cNvPr id="103" name="연결선: 구부러짐 161">
            <a:extLst>
              <a:ext uri="{FF2B5EF4-FFF2-40B4-BE49-F238E27FC236}">
                <a16:creationId xmlns:a16="http://schemas.microsoft.com/office/drawing/2014/main" id="{0FD233E5-CB88-4C70-B53F-9C89585FDE1A}"/>
              </a:ext>
            </a:extLst>
          </p:cNvPr>
          <p:cNvCxnSpPr>
            <a:cxnSpLocks/>
            <a:stCxn id="94" idx="0"/>
            <a:endCxn id="88" idx="1"/>
          </p:cNvCxnSpPr>
          <p:nvPr/>
        </p:nvCxnSpPr>
        <p:spPr>
          <a:xfrm rot="5400000" flipH="1" flipV="1">
            <a:off x="5943122" y="1752949"/>
            <a:ext cx="1228223" cy="3131381"/>
          </a:xfrm>
          <a:prstGeom prst="curved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A8AA2BA6-C33A-45CF-879F-F1DBFE6A5B5B}"/>
              </a:ext>
            </a:extLst>
          </p:cNvPr>
          <p:cNvGrpSpPr/>
          <p:nvPr/>
        </p:nvGrpSpPr>
        <p:grpSpPr>
          <a:xfrm>
            <a:off x="5619828" y="2261309"/>
            <a:ext cx="1342777" cy="1084621"/>
            <a:chOff x="1747990" y="4033759"/>
            <a:chExt cx="1206258" cy="1356836"/>
          </a:xfrm>
        </p:grpSpPr>
        <p:sp>
          <p:nvSpPr>
            <p:cNvPr id="105" name="사각형: 둥근 모서리 86">
              <a:extLst>
                <a:ext uri="{FF2B5EF4-FFF2-40B4-BE49-F238E27FC236}">
                  <a16:creationId xmlns:a16="http://schemas.microsoft.com/office/drawing/2014/main" id="{168B9325-A2F1-468B-A068-F3B8D8CAA2EB}"/>
                </a:ext>
              </a:extLst>
            </p:cNvPr>
            <p:cNvSpPr/>
            <p:nvPr/>
          </p:nvSpPr>
          <p:spPr>
            <a:xfrm>
              <a:off x="1747990" y="4033759"/>
              <a:ext cx="1206258" cy="135683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Pod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4763A541-BF17-45A9-9CB0-56D9A178DBBC}"/>
                </a:ext>
              </a:extLst>
            </p:cNvPr>
            <p:cNvSpPr/>
            <p:nvPr/>
          </p:nvSpPr>
          <p:spPr>
            <a:xfrm>
              <a:off x="1995861" y="4451329"/>
              <a:ext cx="704258" cy="2668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Envoy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C0C521B6-AF3F-476B-9903-520F2455880B}"/>
                </a:ext>
              </a:extLst>
            </p:cNvPr>
            <p:cNvSpPr/>
            <p:nvPr/>
          </p:nvSpPr>
          <p:spPr>
            <a:xfrm>
              <a:off x="1995861" y="4953413"/>
              <a:ext cx="704258" cy="2668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Service B</a:t>
              </a:r>
            </a:p>
          </p:txBody>
        </p:sp>
      </p:grp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558B8EF9-5C85-4FAC-AA92-D60D1272DBEE}"/>
              </a:ext>
            </a:extLst>
          </p:cNvPr>
          <p:cNvCxnSpPr>
            <a:stCxn id="106" idx="2"/>
            <a:endCxn id="107" idx="0"/>
          </p:cNvCxnSpPr>
          <p:nvPr/>
        </p:nvCxnSpPr>
        <p:spPr>
          <a:xfrm>
            <a:off x="6287733" y="2808409"/>
            <a:ext cx="0" cy="18804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타원 108">
            <a:extLst>
              <a:ext uri="{FF2B5EF4-FFF2-40B4-BE49-F238E27FC236}">
                <a16:creationId xmlns:a16="http://schemas.microsoft.com/office/drawing/2014/main" id="{7E813E5E-8FA1-4AD3-9AF5-4C6E65B6EF44}"/>
              </a:ext>
            </a:extLst>
          </p:cNvPr>
          <p:cNvSpPr/>
          <p:nvPr/>
        </p:nvSpPr>
        <p:spPr>
          <a:xfrm>
            <a:off x="6999872" y="2431957"/>
            <a:ext cx="216000" cy="216000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cxnSp>
        <p:nvCxnSpPr>
          <p:cNvPr id="74" name="연결선: 구부러짐 161">
            <a:extLst>
              <a:ext uri="{FF2B5EF4-FFF2-40B4-BE49-F238E27FC236}">
                <a16:creationId xmlns:a16="http://schemas.microsoft.com/office/drawing/2014/main" id="{0FD233E5-CB88-4C70-B53F-9C89585FDE1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828151" y="2865149"/>
            <a:ext cx="1230993" cy="904208"/>
          </a:xfrm>
          <a:prstGeom prst="curved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구부러짐 162">
            <a:extLst>
              <a:ext uri="{FF2B5EF4-FFF2-40B4-BE49-F238E27FC236}">
                <a16:creationId xmlns:a16="http://schemas.microsoft.com/office/drawing/2014/main" id="{FEFA0B09-5F71-419E-BDB6-78818E9130C5}"/>
              </a:ext>
            </a:extLst>
          </p:cNvPr>
          <p:cNvCxnSpPr>
            <a:cxnSpLocks/>
          </p:cNvCxnSpPr>
          <p:nvPr/>
        </p:nvCxnSpPr>
        <p:spPr>
          <a:xfrm rot="16200000" flipV="1">
            <a:off x="3926196" y="2867401"/>
            <a:ext cx="1231733" cy="898963"/>
          </a:xfrm>
          <a:prstGeom prst="curved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8EB13252-8ABE-4117-8B11-447B33DCC9D4}"/>
              </a:ext>
            </a:extLst>
          </p:cNvPr>
          <p:cNvCxnSpPr>
            <a:cxnSpLocks/>
            <a:stCxn id="62" idx="3"/>
          </p:cNvCxnSpPr>
          <p:nvPr/>
        </p:nvCxnSpPr>
        <p:spPr>
          <a:xfrm>
            <a:off x="4092579" y="2701017"/>
            <a:ext cx="1803172" cy="741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95072279-507F-4E25-878E-972A2FA322B5}"/>
              </a:ext>
            </a:extLst>
          </p:cNvPr>
          <p:cNvSpPr txBox="1"/>
          <p:nvPr/>
        </p:nvSpPr>
        <p:spPr>
          <a:xfrm>
            <a:off x="4489766" y="2544473"/>
            <a:ext cx="1077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/>
              <a:t>HTTP/1.1, HTTP/2</a:t>
            </a:r>
          </a:p>
          <a:p>
            <a:pPr algn="ctr"/>
            <a:r>
              <a:rPr lang="en-US" altLang="ko-KR" sz="800" dirty="0" err="1"/>
              <a:t>gRPC</a:t>
            </a:r>
            <a:r>
              <a:rPr lang="en-US" altLang="ko-KR" sz="800" dirty="0"/>
              <a:t>, TCP with or </a:t>
            </a:r>
          </a:p>
          <a:p>
            <a:pPr algn="ctr"/>
            <a:r>
              <a:rPr lang="en-US" altLang="ko-KR" sz="800" dirty="0"/>
              <a:t>Without TLS</a:t>
            </a:r>
            <a:endParaRPr lang="ko-KR" altLang="en-US" sz="800" dirty="0"/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BF4E19D7-BE1E-46A3-BFB0-A9309DCE220B}"/>
              </a:ext>
            </a:extLst>
          </p:cNvPr>
          <p:cNvCxnSpPr>
            <a:cxnSpLocks/>
          </p:cNvCxnSpPr>
          <p:nvPr/>
        </p:nvCxnSpPr>
        <p:spPr>
          <a:xfrm>
            <a:off x="6679715" y="2701756"/>
            <a:ext cx="1443209" cy="2770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제목 1"/>
          <p:cNvSpPr>
            <a:spLocks noGrp="1"/>
          </p:cNvSpPr>
          <p:nvPr>
            <p:ph type="title"/>
          </p:nvPr>
        </p:nvSpPr>
        <p:spPr>
          <a:xfrm>
            <a:off x="300892" y="134938"/>
            <a:ext cx="9052171" cy="529912"/>
          </a:xfrm>
        </p:spPr>
        <p:txBody>
          <a:bodyPr/>
          <a:lstStyle/>
          <a:p>
            <a:r>
              <a:rPr lang="en-US" altLang="ko-KR" dirty="0" err="1"/>
              <a:t>Istio</a:t>
            </a:r>
            <a:r>
              <a:rPr lang="en-US" altLang="ko-KR" dirty="0"/>
              <a:t> - </a:t>
            </a:r>
            <a:r>
              <a:rPr lang="ko-KR" altLang="en-US"/>
              <a:t>서비스 메쉬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97388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F62AB2-A106-4B16-957D-40D11EF77DA2}"/>
              </a:ext>
            </a:extLst>
          </p:cNvPr>
          <p:cNvSpPr txBox="1"/>
          <p:nvPr/>
        </p:nvSpPr>
        <p:spPr>
          <a:xfrm>
            <a:off x="1647914" y="1042586"/>
            <a:ext cx="8896172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Kubernetes Federation </a:t>
            </a:r>
            <a:r>
              <a:rPr lang="ko-KR" altLang="en-US" b="1" dirty="0"/>
              <a:t>이란</a:t>
            </a:r>
            <a:r>
              <a:rPr lang="en-US" altLang="ko-KR" dirty="0"/>
              <a:t>: </a:t>
            </a:r>
            <a:r>
              <a:rPr lang="ko-KR" altLang="en-US" dirty="0"/>
              <a:t>여러 개의 </a:t>
            </a:r>
            <a:r>
              <a:rPr lang="en-US" altLang="ko-KR" dirty="0"/>
              <a:t>K8S </a:t>
            </a:r>
            <a:r>
              <a:rPr lang="ko-KR" altLang="en-US" dirty="0"/>
              <a:t>클러스터를 하나의 클러스터 처럼 사용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Host </a:t>
            </a:r>
            <a:r>
              <a:rPr lang="ko-KR" altLang="en-US" dirty="0"/>
              <a:t>클러스터에서 명령을 내리며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Deployment </a:t>
            </a:r>
            <a:r>
              <a:rPr lang="ko-KR" altLang="en-US" dirty="0"/>
              <a:t>및 </a:t>
            </a:r>
            <a:r>
              <a:rPr lang="en-US" altLang="ko-KR" dirty="0"/>
              <a:t>Service </a:t>
            </a:r>
            <a:r>
              <a:rPr lang="ko-KR" altLang="en-US" dirty="0"/>
              <a:t>배포 시 </a:t>
            </a:r>
            <a:r>
              <a:rPr lang="en-US" altLang="ko-KR" dirty="0"/>
              <a:t>Federation</a:t>
            </a:r>
            <a:r>
              <a:rPr lang="ko-KR" altLang="en-US" dirty="0"/>
              <a:t>으로 묶여 있는 모든 </a:t>
            </a:r>
            <a:r>
              <a:rPr lang="en-US" altLang="ko-KR" dirty="0"/>
              <a:t>Cluster</a:t>
            </a:r>
            <a:r>
              <a:rPr lang="ko-KR" altLang="en-US" dirty="0"/>
              <a:t>에 배포가 됨</a:t>
            </a:r>
            <a:r>
              <a:rPr lang="en-US" altLang="ko-KR" dirty="0"/>
              <a:t>(Host Cluster </a:t>
            </a:r>
            <a:r>
              <a:rPr lang="ko-KR" altLang="en-US" dirty="0"/>
              <a:t>제외</a:t>
            </a:r>
            <a:r>
              <a:rPr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Label, Cluster </a:t>
            </a:r>
            <a:r>
              <a:rPr lang="en-US" altLang="ko-KR" dirty="0" err="1"/>
              <a:t>selecter</a:t>
            </a:r>
            <a:r>
              <a:rPr lang="ko-KR" altLang="en-US" dirty="0"/>
              <a:t>를 통해 특정 클러스터로 배포 가능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Federation </a:t>
            </a:r>
            <a:r>
              <a:rPr lang="ko-KR" altLang="en-US" dirty="0"/>
              <a:t>배포를 위해서는 기존 배포 </a:t>
            </a:r>
            <a:r>
              <a:rPr lang="en-US" altLang="ko-KR" dirty="0" err="1"/>
              <a:t>yaml</a:t>
            </a:r>
            <a:r>
              <a:rPr lang="ko-KR" altLang="en-US" dirty="0"/>
              <a:t>을 </a:t>
            </a:r>
            <a:r>
              <a:rPr lang="en-US" altLang="ko-KR" dirty="0"/>
              <a:t>Fed</a:t>
            </a:r>
            <a:r>
              <a:rPr lang="ko-KR" altLang="en-US" dirty="0"/>
              <a:t>용 </a:t>
            </a:r>
            <a:r>
              <a:rPr lang="ko-KR" altLang="en-US" dirty="0" err="1"/>
              <a:t>포멧으로</a:t>
            </a:r>
            <a:r>
              <a:rPr lang="ko-KR" altLang="en-US" dirty="0"/>
              <a:t> 변경 해야함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kubefedctl</a:t>
            </a:r>
            <a:r>
              <a:rPr lang="en-US" altLang="ko-KR" dirty="0"/>
              <a:t> </a:t>
            </a:r>
            <a:r>
              <a:rPr lang="ko-KR" altLang="en-US" dirty="0"/>
              <a:t>툴을 이용해 변경 가능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App</a:t>
            </a:r>
            <a:r>
              <a:rPr lang="ko-KR" altLang="en-US" dirty="0"/>
              <a:t>이 서로 다른 </a:t>
            </a:r>
            <a:r>
              <a:rPr lang="en-US" altLang="ko-KR" dirty="0"/>
              <a:t>Cluster</a:t>
            </a:r>
            <a:r>
              <a:rPr lang="ko-KR" altLang="en-US" dirty="0"/>
              <a:t>에 배포 되었을 때 자기가 속한 </a:t>
            </a:r>
            <a:r>
              <a:rPr lang="en-US" altLang="ko-KR" dirty="0"/>
              <a:t>Cluster</a:t>
            </a:r>
            <a:r>
              <a:rPr lang="ko-KR" altLang="en-US" dirty="0"/>
              <a:t>의 </a:t>
            </a:r>
            <a:r>
              <a:rPr lang="en-US" altLang="ko-KR" dirty="0"/>
              <a:t>Service</a:t>
            </a:r>
            <a:r>
              <a:rPr lang="ko-KR" altLang="en-US" dirty="0"/>
              <a:t>를 이용해 자기가 속한 </a:t>
            </a:r>
            <a:r>
              <a:rPr lang="en-US" altLang="ko-KR" dirty="0"/>
              <a:t>Cluster </a:t>
            </a:r>
            <a:r>
              <a:rPr lang="ko-KR" altLang="en-US" dirty="0"/>
              <a:t>내에서 통신을 하며 다른 </a:t>
            </a:r>
            <a:r>
              <a:rPr lang="en-US" altLang="ko-KR" dirty="0"/>
              <a:t>Cluster</a:t>
            </a:r>
            <a:r>
              <a:rPr lang="ko-KR" altLang="en-US" dirty="0"/>
              <a:t>와 통신을 하기 위해서는 </a:t>
            </a:r>
            <a:r>
              <a:rPr lang="en-US" altLang="ko-KR" dirty="0"/>
              <a:t>Service</a:t>
            </a:r>
            <a:r>
              <a:rPr lang="ko-KR" altLang="en-US" dirty="0"/>
              <a:t>를 </a:t>
            </a:r>
            <a:r>
              <a:rPr lang="en-US" altLang="ko-KR" dirty="0"/>
              <a:t>Ingress </a:t>
            </a:r>
            <a:r>
              <a:rPr lang="ko-KR" altLang="en-US" dirty="0"/>
              <a:t>타입으로 설정해 통신을 지원함</a:t>
            </a:r>
            <a:r>
              <a:rPr lang="en-US" altLang="ko-KR" dirty="0"/>
              <a:t>(</a:t>
            </a:r>
            <a:r>
              <a:rPr lang="ko-KR" altLang="en-US" dirty="0"/>
              <a:t>추측</a:t>
            </a:r>
            <a:r>
              <a:rPr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Ingress: Cluster </a:t>
            </a:r>
            <a:r>
              <a:rPr lang="ko-KR" altLang="en-US" dirty="0"/>
              <a:t>외부에서 내부 네트워크에 접속하기 위한 </a:t>
            </a:r>
            <a:r>
              <a:rPr lang="en-US" altLang="ko-KR" dirty="0"/>
              <a:t>Proxy(</a:t>
            </a:r>
            <a:r>
              <a:rPr lang="ko-KR" altLang="en-US" dirty="0"/>
              <a:t>주로 </a:t>
            </a:r>
            <a:r>
              <a:rPr lang="en-US" altLang="ko-KR" dirty="0" err="1"/>
              <a:t>nginx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00892" y="134938"/>
            <a:ext cx="9052171" cy="529912"/>
          </a:xfrm>
        </p:spPr>
        <p:txBody>
          <a:bodyPr/>
          <a:lstStyle/>
          <a:p>
            <a:pPr defTabSz="895350"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000000"/>
                </a:solidFill>
                <a:sym typeface="Wingdings" pitchFamily="2" charset="2"/>
              </a:rPr>
              <a:t>Kubernetes Federation </a:t>
            </a:r>
            <a:r>
              <a:rPr lang="ko-KR" altLang="en-US">
                <a:solidFill>
                  <a:srgbClr val="000000"/>
                </a:solidFill>
                <a:sym typeface="Wingdings" pitchFamily="2" charset="2"/>
              </a:rPr>
              <a:t>요약</a:t>
            </a:r>
            <a:endParaRPr lang="en-US" altLang="ko-KR" dirty="0">
              <a:solidFill>
                <a:srgbClr val="000000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717276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CEB8A49-3DD3-4557-AF63-FE50F4AC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912" y="1852947"/>
            <a:ext cx="4541089" cy="179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F1ABC61-6924-4DE4-8816-937CEA748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118" y="1049657"/>
            <a:ext cx="4301658" cy="242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33ED8BAB-FC29-4B31-946A-9C4B63E7D3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9013" y="3511422"/>
            <a:ext cx="1577123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defTabSz="895350"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&lt;Multi-cluster&gt;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C2B9E8B-BF24-4466-B026-636C61764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6349" y="3470876"/>
            <a:ext cx="1577123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defTabSz="895350"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&lt;Federation&gt;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19E31F-1567-47B0-862C-A2DD079F21A2}"/>
              </a:ext>
            </a:extLst>
          </p:cNvPr>
          <p:cNvSpPr txBox="1"/>
          <p:nvPr/>
        </p:nvSpPr>
        <p:spPr>
          <a:xfrm>
            <a:off x="1554911" y="4076343"/>
            <a:ext cx="41857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여러 개의 </a:t>
            </a:r>
            <a:r>
              <a:rPr lang="en-US" altLang="ko-KR" sz="1200" dirty="0"/>
              <a:t>Cluster</a:t>
            </a:r>
            <a:r>
              <a:rPr lang="ko-KR" altLang="en-US" sz="1200" dirty="0"/>
              <a:t>를 한 호스트에서 관리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/>
              <a:t>kubectl</a:t>
            </a:r>
            <a:r>
              <a:rPr lang="en-US" altLang="ko-KR" sz="1200" dirty="0"/>
              <a:t> config use-context </a:t>
            </a:r>
            <a:r>
              <a:rPr lang="ko-KR" altLang="en-US" sz="1200" dirty="0"/>
              <a:t>명령을 이용하여 </a:t>
            </a:r>
            <a:r>
              <a:rPr lang="en-US" altLang="ko-KR" sz="1200" dirty="0"/>
              <a:t>Cluster </a:t>
            </a:r>
            <a:r>
              <a:rPr lang="ko-KR" altLang="en-US" sz="1200" dirty="0"/>
              <a:t>선택 후 배포 진행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각각의 </a:t>
            </a:r>
            <a:r>
              <a:rPr lang="en-US" altLang="ko-KR" sz="1200" dirty="0"/>
              <a:t>Cluster </a:t>
            </a:r>
            <a:r>
              <a:rPr lang="ko-KR" altLang="en-US" sz="1200" dirty="0"/>
              <a:t>마스터에 접속하여 명령을 수행하던 것을 한곳에서 명령을 수행함</a:t>
            </a:r>
            <a:endParaRPr lang="en-US" altLang="ko-KR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11BD03-4418-42BB-BE7C-AA4422DF5838}"/>
              </a:ext>
            </a:extLst>
          </p:cNvPr>
          <p:cNvSpPr txBox="1"/>
          <p:nvPr/>
        </p:nvSpPr>
        <p:spPr>
          <a:xfrm>
            <a:off x="6283118" y="4076342"/>
            <a:ext cx="41857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Host Cluster</a:t>
            </a:r>
            <a:r>
              <a:rPr lang="ko-KR" altLang="en-US" sz="1200" dirty="0"/>
              <a:t>에서 명령을 수행함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각각의 </a:t>
            </a:r>
            <a:r>
              <a:rPr lang="en-US" altLang="ko-KR" sz="1200" dirty="0"/>
              <a:t>Cluster</a:t>
            </a:r>
            <a:r>
              <a:rPr lang="ko-KR" altLang="en-US" sz="1200" dirty="0"/>
              <a:t>이 하나로 묶여 하나의 </a:t>
            </a:r>
            <a:r>
              <a:rPr lang="en-US" altLang="ko-KR" sz="1200" dirty="0"/>
              <a:t>Cluster </a:t>
            </a:r>
            <a:r>
              <a:rPr lang="ko-KR" altLang="en-US" sz="1200" dirty="0"/>
              <a:t>처럼 동작함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기존 </a:t>
            </a:r>
            <a:r>
              <a:rPr lang="en-US" altLang="ko-KR" sz="1200" dirty="0"/>
              <a:t>Cluster</a:t>
            </a:r>
            <a:r>
              <a:rPr lang="ko-KR" altLang="en-US" sz="1200" dirty="0"/>
              <a:t>에서 동작하던 </a:t>
            </a:r>
            <a:r>
              <a:rPr lang="en-US" altLang="ko-KR" sz="1200" dirty="0" err="1"/>
              <a:t>yaml</a:t>
            </a:r>
            <a:r>
              <a:rPr lang="ko-KR" altLang="en-US" sz="1200" dirty="0"/>
              <a:t>을 </a:t>
            </a:r>
            <a:r>
              <a:rPr lang="en-US" altLang="ko-KR" sz="1200" dirty="0"/>
              <a:t>Federation</a:t>
            </a:r>
            <a:r>
              <a:rPr lang="ko-KR" altLang="en-US" sz="1200" dirty="0"/>
              <a:t>용 </a:t>
            </a:r>
            <a:r>
              <a:rPr lang="en-US" altLang="ko-KR" sz="1200" dirty="0" err="1"/>
              <a:t>yaml</a:t>
            </a:r>
            <a:r>
              <a:rPr lang="ko-KR" altLang="en-US" sz="1200" dirty="0"/>
              <a:t>로 변경 해야 </a:t>
            </a:r>
            <a:r>
              <a:rPr lang="en-US" altLang="ko-KR" sz="1200" dirty="0"/>
              <a:t>Federation</a:t>
            </a:r>
            <a:r>
              <a:rPr lang="ko-KR" altLang="en-US" sz="1200" dirty="0"/>
              <a:t>으로 배포 됨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Deployment </a:t>
            </a:r>
            <a:r>
              <a:rPr lang="ko-KR" altLang="en-US" sz="1200" dirty="0"/>
              <a:t>및 </a:t>
            </a:r>
            <a:r>
              <a:rPr lang="en-US" altLang="ko-KR" sz="1200" dirty="0"/>
              <a:t>Service </a:t>
            </a:r>
            <a:r>
              <a:rPr lang="ko-KR" altLang="en-US" sz="1200" dirty="0"/>
              <a:t>배포 시 </a:t>
            </a:r>
            <a:r>
              <a:rPr lang="en-US" altLang="ko-KR" sz="1200" dirty="0"/>
              <a:t>Federation</a:t>
            </a:r>
            <a:r>
              <a:rPr lang="ko-KR" altLang="en-US" sz="1200" dirty="0"/>
              <a:t>으로 묶여 있는 모든 </a:t>
            </a:r>
            <a:r>
              <a:rPr lang="en-US" altLang="ko-KR" sz="1200" dirty="0"/>
              <a:t>Cluster</a:t>
            </a:r>
            <a:r>
              <a:rPr lang="ko-KR" altLang="en-US" sz="1200" dirty="0"/>
              <a:t>에 배포가 됨</a:t>
            </a:r>
            <a:r>
              <a:rPr lang="en-US" altLang="ko-KR" sz="1200" dirty="0"/>
              <a:t>(Host Cluster </a:t>
            </a:r>
            <a:r>
              <a:rPr lang="ko-KR" altLang="en-US" sz="1200" dirty="0"/>
              <a:t>제외</a:t>
            </a:r>
            <a:r>
              <a:rPr lang="en-US" altLang="ko-KR" sz="12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Label, Cluster </a:t>
            </a:r>
            <a:r>
              <a:rPr lang="en-US" altLang="ko-KR" sz="1200" dirty="0" err="1"/>
              <a:t>selecter</a:t>
            </a:r>
            <a:r>
              <a:rPr lang="ko-KR" altLang="en-US" sz="1200" dirty="0"/>
              <a:t>를 통해 특정 클러스터로 배포 가능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892" y="134938"/>
            <a:ext cx="9052171" cy="529912"/>
          </a:xfrm>
        </p:spPr>
        <p:txBody>
          <a:bodyPr/>
          <a:lstStyle/>
          <a:p>
            <a:pPr defTabSz="895350"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000000"/>
                </a:solidFill>
                <a:sym typeface="Wingdings" pitchFamily="2" charset="2"/>
              </a:rPr>
              <a:t>Kubernetes Multi-cluster vs Federation</a:t>
            </a:r>
          </a:p>
        </p:txBody>
      </p:sp>
    </p:spTree>
    <p:extLst>
      <p:ext uri="{BB962C8B-B14F-4D97-AF65-F5344CB8AC3E}">
        <p14:creationId xmlns:p14="http://schemas.microsoft.com/office/powerpoint/2010/main" val="37785700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D68BFA3-63CD-4385-891E-5FB5278B7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339" y="793870"/>
            <a:ext cx="666750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45CFE32-20C1-44A9-9825-C82772B1868E}"/>
              </a:ext>
            </a:extLst>
          </p:cNvPr>
          <p:cNvSpPr/>
          <p:nvPr/>
        </p:nvSpPr>
        <p:spPr>
          <a:xfrm>
            <a:off x="6868684" y="1213504"/>
            <a:ext cx="1316053" cy="170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17989F-C97A-4D34-B96A-45864F673C75}"/>
              </a:ext>
            </a:extLst>
          </p:cNvPr>
          <p:cNvSpPr/>
          <p:nvPr/>
        </p:nvSpPr>
        <p:spPr>
          <a:xfrm>
            <a:off x="6627977" y="1776992"/>
            <a:ext cx="753455" cy="170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17B7B6D-6473-471A-B1D6-7F473DBB2664}"/>
              </a:ext>
            </a:extLst>
          </p:cNvPr>
          <p:cNvSpPr/>
          <p:nvPr/>
        </p:nvSpPr>
        <p:spPr>
          <a:xfrm>
            <a:off x="6585248" y="2215652"/>
            <a:ext cx="753455" cy="170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FE1E63B-CE37-4850-A55A-19FCBB95B085}"/>
              </a:ext>
            </a:extLst>
          </p:cNvPr>
          <p:cNvSpPr/>
          <p:nvPr/>
        </p:nvSpPr>
        <p:spPr>
          <a:xfrm>
            <a:off x="6645069" y="4100023"/>
            <a:ext cx="753455" cy="170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8EC214BD-6F7F-4229-B8A8-76C7352D3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9213" y="4417277"/>
            <a:ext cx="1577123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defTabSz="895350"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&lt;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기존 </a:t>
            </a:r>
            <a:r>
              <a:rPr lang="en-US" altLang="ko-KR" sz="1200" b="1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yaml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&gt;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E7DAB766-062A-426C-B03F-7784F5234C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3935" y="5094657"/>
            <a:ext cx="1577123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defTabSz="895350"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&lt;Federation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yaml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38B1FB-B96B-46C1-B5FB-C53EB311FA09}"/>
              </a:ext>
            </a:extLst>
          </p:cNvPr>
          <p:cNvSpPr txBox="1"/>
          <p:nvPr/>
        </p:nvSpPr>
        <p:spPr>
          <a:xfrm>
            <a:off x="6489464" y="5753562"/>
            <a:ext cx="41371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srgbClr val="4031FF"/>
                </a:solidFill>
                <a:latin typeface="Menlo"/>
              </a:rPr>
              <a:t>kubefedctl</a:t>
            </a:r>
            <a:r>
              <a:rPr lang="en-US" altLang="ko-KR" sz="1200" dirty="0">
                <a:solidFill>
                  <a:srgbClr val="4031FF"/>
                </a:solidFill>
                <a:latin typeface="Menlo"/>
              </a:rPr>
              <a:t> tool</a:t>
            </a:r>
            <a:r>
              <a:rPr lang="ko-KR" altLang="en-US" sz="1200" dirty="0">
                <a:solidFill>
                  <a:srgbClr val="4031FF"/>
                </a:solidFill>
                <a:latin typeface="Menlo"/>
              </a:rPr>
              <a:t>을</a:t>
            </a:r>
            <a:r>
              <a:rPr lang="en-US" altLang="ko-KR" sz="1200" dirty="0">
                <a:solidFill>
                  <a:srgbClr val="4031FF"/>
                </a:solidFill>
                <a:latin typeface="Menlo"/>
              </a:rPr>
              <a:t> </a:t>
            </a:r>
            <a:r>
              <a:rPr lang="ko-KR" altLang="en-US" sz="1200" dirty="0">
                <a:solidFill>
                  <a:srgbClr val="4031FF"/>
                </a:solidFill>
                <a:latin typeface="Menlo"/>
              </a:rPr>
              <a:t>이용해 자동 변환</a:t>
            </a:r>
            <a:endParaRPr lang="en-US" altLang="ko-KR" sz="1200" dirty="0">
              <a:solidFill>
                <a:srgbClr val="4031FF"/>
              </a:solidFill>
              <a:latin typeface="Menlo"/>
            </a:endParaRPr>
          </a:p>
          <a:p>
            <a:r>
              <a:rPr lang="en-US" altLang="ko-KR" sz="1200" dirty="0" err="1">
                <a:solidFill>
                  <a:srgbClr val="4031FF"/>
                </a:solidFill>
                <a:latin typeface="Menlo"/>
              </a:rPr>
              <a:t>kubefedctl</a:t>
            </a:r>
            <a:r>
              <a:rPr lang="en-US" altLang="ko-KR" sz="1200" dirty="0">
                <a:solidFill>
                  <a:srgbClr val="4031FF"/>
                </a:solidFill>
                <a:latin typeface="Menlo"/>
              </a:rPr>
              <a:t> federate -f </a:t>
            </a:r>
            <a:r>
              <a:rPr lang="ko-KR" altLang="en-US" sz="1200" dirty="0">
                <a:solidFill>
                  <a:srgbClr val="4031FF"/>
                </a:solidFill>
                <a:latin typeface="Menlo"/>
              </a:rPr>
              <a:t>기존</a:t>
            </a:r>
            <a:r>
              <a:rPr lang="en-US" altLang="ko-KR" sz="1200" dirty="0">
                <a:solidFill>
                  <a:srgbClr val="4031FF"/>
                </a:solidFill>
                <a:latin typeface="Menlo"/>
              </a:rPr>
              <a:t>.</a:t>
            </a:r>
            <a:r>
              <a:rPr lang="en-US" altLang="ko-KR" sz="1200" dirty="0" err="1">
                <a:solidFill>
                  <a:srgbClr val="4031FF"/>
                </a:solidFill>
                <a:latin typeface="Menlo"/>
              </a:rPr>
              <a:t>yaml</a:t>
            </a:r>
            <a:endParaRPr lang="ko-KR" altLang="en-US" sz="1200" dirty="0">
              <a:solidFill>
                <a:srgbClr val="4031FF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B7D623-A01E-42DE-9621-B7F2CDC13BFE}"/>
              </a:ext>
            </a:extLst>
          </p:cNvPr>
          <p:cNvSpPr txBox="1"/>
          <p:nvPr/>
        </p:nvSpPr>
        <p:spPr>
          <a:xfrm>
            <a:off x="1934555" y="5409810"/>
            <a:ext cx="79134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292929"/>
                </a:solidFill>
                <a:latin typeface="Menlo"/>
              </a:rPr>
              <a:t>Federated</a:t>
            </a:r>
          </a:p>
          <a:p>
            <a:r>
              <a:rPr lang="en-US" altLang="ko-KR" sz="1200" dirty="0">
                <a:solidFill>
                  <a:srgbClr val="292929"/>
                </a:solidFill>
                <a:latin typeface="Menlo"/>
              </a:rPr>
              <a:t>  - Template    : </a:t>
            </a:r>
            <a:r>
              <a:rPr lang="ko-KR" altLang="en-US" sz="1200" dirty="0">
                <a:solidFill>
                  <a:srgbClr val="292929"/>
                </a:solidFill>
                <a:latin typeface="Menlo"/>
              </a:rPr>
              <a:t>실제 </a:t>
            </a:r>
            <a:r>
              <a:rPr lang="en-US" altLang="ko-KR" sz="1200" dirty="0">
                <a:solidFill>
                  <a:srgbClr val="292929"/>
                </a:solidFill>
                <a:latin typeface="Menlo"/>
              </a:rPr>
              <a:t>federated </a:t>
            </a:r>
            <a:r>
              <a:rPr lang="ko-KR" altLang="en-US" sz="1200" dirty="0">
                <a:solidFill>
                  <a:srgbClr val="292929"/>
                </a:solidFill>
                <a:latin typeface="Menlo"/>
              </a:rPr>
              <a:t>유형 </a:t>
            </a:r>
            <a:r>
              <a:rPr lang="ko-KR" altLang="en-US" sz="1200" dirty="0" err="1">
                <a:solidFill>
                  <a:srgbClr val="292929"/>
                </a:solidFill>
                <a:latin typeface="Menlo"/>
              </a:rPr>
              <a:t>래핑</a:t>
            </a:r>
            <a:endParaRPr lang="ko-KR" altLang="en-US" sz="1200" dirty="0">
              <a:solidFill>
                <a:srgbClr val="292929"/>
              </a:solidFill>
              <a:latin typeface="Menlo"/>
            </a:endParaRPr>
          </a:p>
          <a:p>
            <a:r>
              <a:rPr lang="ko-KR" altLang="en-US" sz="1200" dirty="0">
                <a:solidFill>
                  <a:srgbClr val="292929"/>
                </a:solidFill>
                <a:latin typeface="Menlo"/>
              </a:rPr>
              <a:t>  </a:t>
            </a:r>
            <a:r>
              <a:rPr lang="en-US" altLang="ko-KR" sz="1200" dirty="0">
                <a:solidFill>
                  <a:srgbClr val="292929"/>
                </a:solidFill>
                <a:latin typeface="Menlo"/>
              </a:rPr>
              <a:t>- Placement   : </a:t>
            </a:r>
            <a:r>
              <a:rPr lang="ko-KR" altLang="en-US" sz="1200" dirty="0">
                <a:solidFill>
                  <a:srgbClr val="292929"/>
                </a:solidFill>
                <a:latin typeface="Menlo"/>
              </a:rPr>
              <a:t>클러스터 전반의 템플릿 배치 정책</a:t>
            </a:r>
          </a:p>
          <a:p>
            <a:r>
              <a:rPr lang="ko-KR" altLang="en-US" sz="1200" dirty="0">
                <a:solidFill>
                  <a:srgbClr val="292929"/>
                </a:solidFill>
                <a:latin typeface="Menlo"/>
              </a:rPr>
              <a:t>  </a:t>
            </a:r>
            <a:r>
              <a:rPr lang="en-US" altLang="ko-KR" sz="1200" dirty="0">
                <a:solidFill>
                  <a:srgbClr val="292929"/>
                </a:solidFill>
                <a:latin typeface="Menlo"/>
              </a:rPr>
              <a:t>- Overrides    : </a:t>
            </a:r>
            <a:r>
              <a:rPr lang="ko-KR" altLang="en-US" sz="1200" dirty="0">
                <a:solidFill>
                  <a:srgbClr val="292929"/>
                </a:solidFill>
                <a:latin typeface="Menlo"/>
              </a:rPr>
              <a:t>특정 템플릿 값 또는 배치 재정의          </a:t>
            </a:r>
          </a:p>
          <a:p>
            <a:r>
              <a:rPr lang="en-US" altLang="ko-KR" sz="1200" dirty="0">
                <a:solidFill>
                  <a:srgbClr val="292929"/>
                </a:solidFill>
                <a:latin typeface="Menlo"/>
              </a:rPr>
              <a:t>policies </a:t>
            </a:r>
          </a:p>
          <a:p>
            <a:r>
              <a:rPr lang="en-US" altLang="ko-KR" sz="1200" dirty="0">
                <a:solidFill>
                  <a:srgbClr val="292929"/>
                </a:solidFill>
                <a:latin typeface="Menlo"/>
              </a:rPr>
              <a:t>  - status      # Updated by the federation control plane</a:t>
            </a:r>
            <a:endParaRPr lang="ko-KR" altLang="en-US" sz="1200" dirty="0"/>
          </a:p>
        </p:txBody>
      </p:sp>
      <p:sp>
        <p:nvSpPr>
          <p:cNvPr id="16" name="제목 1"/>
          <p:cNvSpPr>
            <a:spLocks noGrp="1"/>
          </p:cNvSpPr>
          <p:nvPr>
            <p:ph type="title"/>
          </p:nvPr>
        </p:nvSpPr>
        <p:spPr>
          <a:xfrm>
            <a:off x="300892" y="134938"/>
            <a:ext cx="9052171" cy="529912"/>
          </a:xfrm>
        </p:spPr>
        <p:txBody>
          <a:bodyPr/>
          <a:lstStyle/>
          <a:p>
            <a:pPr defTabSz="895350"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000000"/>
                </a:solidFill>
                <a:sym typeface="Wingdings" pitchFamily="2" charset="2"/>
              </a:rPr>
              <a:t>Federation </a:t>
            </a:r>
            <a:r>
              <a:rPr lang="ko-KR" altLang="en-US">
                <a:solidFill>
                  <a:srgbClr val="000000"/>
                </a:solidFill>
                <a:sym typeface="Wingdings" pitchFamily="2" charset="2"/>
              </a:rPr>
              <a:t>배포 </a:t>
            </a:r>
            <a:r>
              <a:rPr lang="en-US" altLang="ko-KR" dirty="0">
                <a:solidFill>
                  <a:srgbClr val="000000"/>
                </a:solidFill>
                <a:sym typeface="Wingdings" pitchFamily="2" charset="2"/>
              </a:rPr>
              <a:t>YAML </a:t>
            </a:r>
            <a:r>
              <a:rPr lang="ko-KR" altLang="en-US">
                <a:solidFill>
                  <a:srgbClr val="000000"/>
                </a:solidFill>
                <a:sym typeface="Wingdings" pitchFamily="2" charset="2"/>
              </a:rPr>
              <a:t>구성</a:t>
            </a:r>
            <a:endParaRPr lang="en-US" altLang="ko-KR" dirty="0">
              <a:solidFill>
                <a:srgbClr val="000000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74167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68B378FE-4715-4642-96D9-C28592CF1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3780" y="753574"/>
            <a:ext cx="6300426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895350"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1. Multi-Cluster </a:t>
            </a:r>
            <a:r>
              <a:rPr lang="ko-KR" altLang="en-US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구성</a:t>
            </a:r>
            <a:endParaRPr lang="en-US" altLang="ko-KR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7E8C41-8870-4483-B5C5-7F8513D54310}"/>
              </a:ext>
            </a:extLst>
          </p:cNvPr>
          <p:cNvSpPr txBox="1"/>
          <p:nvPr/>
        </p:nvSpPr>
        <p:spPr>
          <a:xfrm>
            <a:off x="1891826" y="1222169"/>
            <a:ext cx="791340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err="1"/>
              <a:t>Kubeconfig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파일을 </a:t>
            </a:r>
            <a:r>
              <a:rPr lang="en-US" altLang="ko-KR" sz="1200" b="1" dirty="0"/>
              <a:t>Host Cluster </a:t>
            </a:r>
            <a:r>
              <a:rPr lang="ko-KR" altLang="en-US" sz="1200" b="1" dirty="0"/>
              <a:t>에 통합 구성</a:t>
            </a:r>
            <a:endParaRPr lang="en-US" altLang="ko-KR" sz="1200" b="1" dirty="0"/>
          </a:p>
          <a:p>
            <a:r>
              <a:rPr lang="en-US" altLang="ko-KR" sz="1200" dirty="0"/>
              <a:t> - $HOME/.</a:t>
            </a:r>
            <a:r>
              <a:rPr lang="en-US" altLang="ko-KR" sz="1200" dirty="0" err="1"/>
              <a:t>kube</a:t>
            </a:r>
            <a:r>
              <a:rPr lang="en-US" altLang="ko-KR" sz="1200" dirty="0"/>
              <a:t>/config</a:t>
            </a:r>
            <a:r>
              <a:rPr lang="ko-KR" altLang="en-US" sz="1200" dirty="0"/>
              <a:t>에 각 </a:t>
            </a:r>
            <a:r>
              <a:rPr lang="en-US" altLang="ko-KR" sz="1200" dirty="0"/>
              <a:t>Cluster</a:t>
            </a:r>
            <a:r>
              <a:rPr lang="ko-KR" altLang="en-US" sz="1200" dirty="0"/>
              <a:t>의 </a:t>
            </a:r>
            <a:r>
              <a:rPr lang="en-US" altLang="ko-KR" sz="1200" dirty="0"/>
              <a:t>Config </a:t>
            </a:r>
            <a:r>
              <a:rPr lang="ko-KR" altLang="en-US" sz="1200" dirty="0"/>
              <a:t>파일 통합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b="1" dirty="0"/>
              <a:t>Multi-Cluster </a:t>
            </a:r>
            <a:r>
              <a:rPr lang="ko-KR" altLang="en-US" sz="1200" b="1" dirty="0"/>
              <a:t>확인 명령</a:t>
            </a:r>
            <a:endParaRPr lang="en-US" altLang="ko-KR" sz="1200" b="1" dirty="0"/>
          </a:p>
          <a:p>
            <a:pPr marL="171450" indent="-171450">
              <a:buFontTx/>
              <a:buChar char="-"/>
            </a:pPr>
            <a:r>
              <a:rPr lang="en-US" altLang="ko-KR" sz="1200" dirty="0" err="1"/>
              <a:t>kubectl</a:t>
            </a:r>
            <a:r>
              <a:rPr lang="en-US" altLang="ko-KR" sz="1200" dirty="0"/>
              <a:t> config get-contexts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 err="1"/>
              <a:t>Kubectl</a:t>
            </a:r>
            <a:r>
              <a:rPr lang="en-US" altLang="ko-KR" sz="1200" dirty="0"/>
              <a:t> config view</a:t>
            </a:r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r>
              <a:rPr lang="ko-KR" altLang="en-US" sz="1200" b="1" dirty="0"/>
              <a:t>사용할 </a:t>
            </a:r>
            <a:r>
              <a:rPr lang="en-US" altLang="ko-KR" sz="1200" b="1" dirty="0"/>
              <a:t>Cluster </a:t>
            </a:r>
            <a:r>
              <a:rPr lang="ko-KR" altLang="en-US" sz="1200" b="1" dirty="0"/>
              <a:t>지정</a:t>
            </a:r>
            <a:endParaRPr lang="en-US" altLang="ko-KR" sz="1200" b="1" dirty="0"/>
          </a:p>
          <a:p>
            <a:r>
              <a:rPr lang="en-US" altLang="ko-KR" sz="1200" dirty="0"/>
              <a:t>- </a:t>
            </a:r>
            <a:r>
              <a:rPr lang="en-US" altLang="ko-KR" sz="1200" dirty="0" err="1"/>
              <a:t>kubectl</a:t>
            </a:r>
            <a:r>
              <a:rPr lang="ko-KR" altLang="en-US" sz="1200" dirty="0"/>
              <a:t> </a:t>
            </a:r>
            <a:r>
              <a:rPr lang="en-US" altLang="ko-KR" sz="1200" dirty="0"/>
              <a:t>config use-context &lt;Context-name&gt;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DB4A2-D904-46B2-9E34-962865BE0A52}"/>
              </a:ext>
            </a:extLst>
          </p:cNvPr>
          <p:cNvSpPr txBox="1"/>
          <p:nvPr/>
        </p:nvSpPr>
        <p:spPr>
          <a:xfrm>
            <a:off x="4315916" y="1814632"/>
            <a:ext cx="2313454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apiVersion</a:t>
            </a:r>
            <a:r>
              <a:rPr lang="en-US" altLang="ko-KR" sz="1000" dirty="0"/>
              <a:t>: v1</a:t>
            </a:r>
          </a:p>
          <a:p>
            <a:r>
              <a:rPr lang="en-US" altLang="ko-KR" sz="1000" dirty="0"/>
              <a:t>kind: Config</a:t>
            </a:r>
          </a:p>
          <a:p>
            <a:r>
              <a:rPr lang="en-US" altLang="ko-KR" sz="1000" dirty="0"/>
              <a:t>preferences: {}</a:t>
            </a:r>
          </a:p>
          <a:p>
            <a:endParaRPr lang="en-US" altLang="ko-KR" sz="1000" dirty="0"/>
          </a:p>
          <a:p>
            <a:r>
              <a:rPr lang="en-US" altLang="ko-KR" sz="1000" dirty="0"/>
              <a:t>clusters:</a:t>
            </a:r>
          </a:p>
          <a:p>
            <a:r>
              <a:rPr lang="en-US" altLang="ko-KR" sz="1000" dirty="0"/>
              <a:t>- cluster:</a:t>
            </a:r>
          </a:p>
          <a:p>
            <a:r>
              <a:rPr lang="en-US" altLang="ko-KR" sz="1000" dirty="0"/>
              <a:t>  name: development</a:t>
            </a:r>
          </a:p>
          <a:p>
            <a:r>
              <a:rPr lang="en-US" altLang="ko-KR" sz="1000" dirty="0"/>
              <a:t>- cluster:</a:t>
            </a:r>
          </a:p>
          <a:p>
            <a:r>
              <a:rPr lang="en-US" altLang="ko-KR" sz="1000" dirty="0"/>
              <a:t>  name: scratch</a:t>
            </a:r>
          </a:p>
          <a:p>
            <a:endParaRPr lang="en-US" altLang="ko-KR" sz="1000" dirty="0"/>
          </a:p>
          <a:p>
            <a:r>
              <a:rPr lang="en-US" altLang="ko-KR" sz="1000" dirty="0"/>
              <a:t>users:</a:t>
            </a:r>
          </a:p>
          <a:p>
            <a:r>
              <a:rPr lang="en-US" altLang="ko-KR" sz="1000" dirty="0"/>
              <a:t>- name: developer</a:t>
            </a:r>
          </a:p>
          <a:p>
            <a:r>
              <a:rPr lang="en-US" altLang="ko-KR" sz="1000" dirty="0"/>
              <a:t>- name: experimenter</a:t>
            </a:r>
          </a:p>
          <a:p>
            <a:endParaRPr lang="en-US" altLang="ko-KR" sz="1000" dirty="0"/>
          </a:p>
          <a:p>
            <a:r>
              <a:rPr lang="en-US" altLang="ko-KR" sz="1000" dirty="0"/>
              <a:t>contexts:</a:t>
            </a:r>
          </a:p>
          <a:p>
            <a:r>
              <a:rPr lang="en-US" altLang="ko-KR" sz="1000" dirty="0"/>
              <a:t>- context:</a:t>
            </a:r>
          </a:p>
          <a:p>
            <a:r>
              <a:rPr lang="en-US" altLang="ko-KR" sz="1000" dirty="0"/>
              <a:t>  name: dev-frontend</a:t>
            </a:r>
          </a:p>
          <a:p>
            <a:r>
              <a:rPr lang="en-US" altLang="ko-KR" sz="1000" dirty="0"/>
              <a:t>- context:</a:t>
            </a:r>
          </a:p>
          <a:p>
            <a:r>
              <a:rPr lang="en-US" altLang="ko-KR" sz="1000" dirty="0"/>
              <a:t>  name: dev-storage</a:t>
            </a:r>
          </a:p>
          <a:p>
            <a:r>
              <a:rPr lang="en-US" altLang="ko-KR" sz="1000" dirty="0"/>
              <a:t>- context:</a:t>
            </a:r>
          </a:p>
          <a:p>
            <a:r>
              <a:rPr lang="en-US" altLang="ko-KR" sz="1000" dirty="0"/>
              <a:t>  name: exp-scratch</a:t>
            </a:r>
          </a:p>
          <a:p>
            <a:endParaRPr lang="en-US" altLang="ko-KR" sz="1000" dirty="0"/>
          </a:p>
          <a:p>
            <a:r>
              <a:rPr lang="en-US" altLang="ko-KR" sz="1000" dirty="0">
                <a:solidFill>
                  <a:srgbClr val="4031FF"/>
                </a:solidFill>
              </a:rPr>
              <a:t>&lt;Multi-cluster </a:t>
            </a:r>
            <a:r>
              <a:rPr lang="en-US" altLang="ko-KR" sz="1000" dirty="0" err="1">
                <a:solidFill>
                  <a:srgbClr val="4031FF"/>
                </a:solidFill>
              </a:rPr>
              <a:t>kubeconfig</a:t>
            </a:r>
            <a:r>
              <a:rPr lang="en-US" altLang="ko-KR" sz="1000" dirty="0">
                <a:solidFill>
                  <a:srgbClr val="4031FF"/>
                </a:solidFill>
              </a:rPr>
              <a:t> example&gt;</a:t>
            </a:r>
            <a:endParaRPr lang="ko-KR" altLang="en-US" sz="1000" dirty="0">
              <a:solidFill>
                <a:srgbClr val="4031FF"/>
              </a:solidFill>
            </a:endParaRPr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00892" y="134938"/>
            <a:ext cx="9052171" cy="529912"/>
          </a:xfrm>
        </p:spPr>
        <p:txBody>
          <a:bodyPr/>
          <a:lstStyle/>
          <a:p>
            <a:pPr defTabSz="895350"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000000"/>
                </a:solidFill>
                <a:sym typeface="Wingdings" pitchFamily="2" charset="2"/>
              </a:rPr>
              <a:t>Kubernetes Federation </a:t>
            </a:r>
            <a:r>
              <a:rPr lang="ko-KR" altLang="en-US">
                <a:solidFill>
                  <a:srgbClr val="000000"/>
                </a:solidFill>
                <a:sym typeface="Wingdings" pitchFamily="2" charset="2"/>
              </a:rPr>
              <a:t>구성</a:t>
            </a:r>
            <a:endParaRPr lang="en-US" altLang="ko-KR" dirty="0">
              <a:solidFill>
                <a:srgbClr val="000000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069435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68B378FE-4715-4642-96D9-C28592CF1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3780" y="753574"/>
            <a:ext cx="6300426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895350"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2. Helm </a:t>
            </a:r>
            <a:r>
              <a:rPr lang="ko-KR" altLang="en-US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설치</a:t>
            </a:r>
            <a:endParaRPr lang="en-US" altLang="ko-KR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7E8C41-8870-4483-B5C5-7F8513D54310}"/>
              </a:ext>
            </a:extLst>
          </p:cNvPr>
          <p:cNvSpPr txBox="1"/>
          <p:nvPr/>
        </p:nvSpPr>
        <p:spPr>
          <a:xfrm>
            <a:off x="1891826" y="1222168"/>
            <a:ext cx="791340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/>
              <a:t>Helm</a:t>
            </a:r>
            <a:r>
              <a:rPr lang="ko-KR" altLang="en-US" sz="1200" b="1" dirty="0"/>
              <a:t> 다운로드</a:t>
            </a:r>
            <a:endParaRPr lang="en-US" altLang="ko-KR" sz="1200" b="1" dirty="0"/>
          </a:p>
          <a:p>
            <a:r>
              <a:rPr lang="en-US" altLang="ko-KR" sz="1200" dirty="0"/>
              <a:t>  https://github.com/helm/helm/releases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b="1" dirty="0"/>
              <a:t>압축 해제</a:t>
            </a:r>
            <a:endParaRPr lang="en-US" altLang="ko-KR" sz="1200" b="1" dirty="0"/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tar -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zxvf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helm-v3.0.0-linux-amd64.tar.gz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b="1" dirty="0"/>
              <a:t>파일 이동</a:t>
            </a:r>
            <a:endParaRPr lang="en-US" altLang="ko-KR" sz="1200" b="1" dirty="0"/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mv linux-amd64/helm /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usr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/local/bin/helm</a:t>
            </a:r>
            <a:endParaRPr lang="en-US" altLang="ko-KR" sz="1200" dirty="0"/>
          </a:p>
          <a:p>
            <a:endParaRPr lang="en-US" altLang="ko-KR" sz="1200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7EF6070-4D4A-4A1F-91EA-6D1AFD337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3780" y="3715158"/>
            <a:ext cx="6300426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895350"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3. </a:t>
            </a:r>
            <a:r>
              <a:rPr lang="en-US" altLang="ko-KR" b="1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Kubefed</a:t>
            </a:r>
            <a:r>
              <a:rPr lang="ko-KR" altLang="en-US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설치</a:t>
            </a:r>
            <a:endParaRPr lang="en-US" altLang="ko-KR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B9E969-AFCE-4A8A-B705-78584ED5B387}"/>
              </a:ext>
            </a:extLst>
          </p:cNvPr>
          <p:cNvSpPr txBox="1"/>
          <p:nvPr/>
        </p:nvSpPr>
        <p:spPr>
          <a:xfrm>
            <a:off x="1891826" y="4193968"/>
            <a:ext cx="791340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err="1"/>
              <a:t>Kubefed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검색</a:t>
            </a:r>
            <a:endParaRPr lang="en-US" altLang="ko-KR" sz="1200" b="1" dirty="0"/>
          </a:p>
          <a:p>
            <a:r>
              <a:rPr lang="en-US" altLang="ko-KR" sz="1200" dirty="0"/>
              <a:t>  helm search </a:t>
            </a:r>
            <a:r>
              <a:rPr lang="en-US" altLang="ko-KR" sz="1200" dirty="0" err="1"/>
              <a:t>kubefed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b="1" dirty="0"/>
              <a:t>설치</a:t>
            </a:r>
            <a:endParaRPr lang="en-US" altLang="ko-KR" sz="1200" b="1" dirty="0"/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helm install 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kubefed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-charts/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kubefed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--name 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kubefed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--version=&lt;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x.x.x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&gt; --namespace 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kube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-federation-system</a:t>
            </a:r>
          </a:p>
          <a:p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설치 확인</a:t>
            </a:r>
            <a:endParaRPr lang="en-US" altLang="ko-KR" sz="12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200" dirty="0">
                <a:solidFill>
                  <a:srgbClr val="292929"/>
                </a:solidFill>
                <a:latin typeface="Menlo"/>
              </a:rPr>
              <a:t> </a:t>
            </a:r>
            <a:r>
              <a:rPr lang="en-US" altLang="ko-KR" sz="1200" dirty="0" err="1">
                <a:solidFill>
                  <a:srgbClr val="292929"/>
                </a:solidFill>
                <a:latin typeface="Menlo"/>
              </a:rPr>
              <a:t>kubectl</a:t>
            </a:r>
            <a:r>
              <a:rPr lang="en-US" altLang="ko-KR" sz="1200" dirty="0">
                <a:solidFill>
                  <a:srgbClr val="292929"/>
                </a:solidFill>
                <a:latin typeface="Menlo"/>
              </a:rPr>
              <a:t> get pods -n </a:t>
            </a:r>
            <a:r>
              <a:rPr lang="en-US" altLang="ko-KR" sz="1200" dirty="0" err="1">
                <a:solidFill>
                  <a:srgbClr val="292929"/>
                </a:solidFill>
                <a:latin typeface="Menlo"/>
              </a:rPr>
              <a:t>kube</a:t>
            </a:r>
            <a:r>
              <a:rPr lang="en-US" altLang="ko-KR" sz="1200" dirty="0">
                <a:solidFill>
                  <a:srgbClr val="292929"/>
                </a:solidFill>
                <a:latin typeface="Menlo"/>
              </a:rPr>
              <a:t>-federation-system</a:t>
            </a:r>
            <a:endParaRPr lang="en-US" altLang="ko-KR" sz="1200" dirty="0"/>
          </a:p>
          <a:p>
            <a:endParaRPr lang="en-US" altLang="ko-KR" sz="1200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00892" y="134938"/>
            <a:ext cx="9052171" cy="529912"/>
          </a:xfrm>
        </p:spPr>
        <p:txBody>
          <a:bodyPr/>
          <a:lstStyle/>
          <a:p>
            <a:pPr defTabSz="895350"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000000"/>
                </a:solidFill>
                <a:sym typeface="Wingdings" pitchFamily="2" charset="2"/>
              </a:rPr>
              <a:t>Kubernetes Federation </a:t>
            </a:r>
            <a:r>
              <a:rPr lang="ko-KR" altLang="en-US">
                <a:solidFill>
                  <a:srgbClr val="000000"/>
                </a:solidFill>
                <a:sym typeface="Wingdings" pitchFamily="2" charset="2"/>
              </a:rPr>
              <a:t>구성</a:t>
            </a:r>
            <a:endParaRPr lang="en-US" altLang="ko-KR" dirty="0">
              <a:solidFill>
                <a:srgbClr val="000000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889198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590C0C3-16FF-428A-B480-DC3B3AE6D1A4}"/>
              </a:ext>
            </a:extLst>
          </p:cNvPr>
          <p:cNvSpPr txBox="1"/>
          <p:nvPr/>
        </p:nvSpPr>
        <p:spPr>
          <a:xfrm>
            <a:off x="2152828" y="1349362"/>
            <a:ext cx="88961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VERSION=&lt;latest-version(0.8.1), e.g. 0.1.0-rc3&gt;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OS=&lt;</a:t>
            </a:r>
            <a:r>
              <a:rPr lang="en-US" altLang="ko-KR" sz="1200" dirty="0" err="1"/>
              <a:t>darwin</a:t>
            </a:r>
            <a:r>
              <a:rPr lang="en-US" altLang="ko-KR" sz="1200" dirty="0"/>
              <a:t>/</a:t>
            </a:r>
            <a:r>
              <a:rPr lang="en-US" altLang="ko-KR" sz="1200" dirty="0" err="1"/>
              <a:t>linux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ARCH=amd64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# curl -LO https://github.com/kubernetes-sigs/kubefed/releases/download/v${VERSION}/kubefedctl-${VERSION}-${OS}-${ARCH}.tgz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# tar -</a:t>
            </a:r>
            <a:r>
              <a:rPr lang="en-US" altLang="ko-KR" sz="1200" dirty="0" err="1"/>
              <a:t>zxvf</a:t>
            </a:r>
            <a:r>
              <a:rPr lang="en-US" altLang="ko-KR" sz="1200" dirty="0"/>
              <a:t> kubefedctl-*.tgz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# </a:t>
            </a:r>
            <a:r>
              <a:rPr lang="en-US" altLang="ko-KR" sz="1200" dirty="0" err="1"/>
              <a:t>chmod</a:t>
            </a:r>
            <a:r>
              <a:rPr lang="en-US" altLang="ko-KR" sz="1200" dirty="0"/>
              <a:t> </a:t>
            </a:r>
            <a:r>
              <a:rPr lang="en-US" altLang="ko-KR" sz="1200" dirty="0" err="1"/>
              <a:t>u+x</a:t>
            </a:r>
            <a:r>
              <a:rPr lang="en-US" altLang="ko-KR" sz="1200" dirty="0"/>
              <a:t> </a:t>
            </a:r>
            <a:r>
              <a:rPr lang="en-US" altLang="ko-KR" sz="1200" dirty="0" err="1"/>
              <a:t>kubefedctl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# </a:t>
            </a:r>
            <a:r>
              <a:rPr lang="en-US" altLang="ko-KR" sz="1200" dirty="0" err="1"/>
              <a:t>sudo</a:t>
            </a:r>
            <a:r>
              <a:rPr lang="en-US" altLang="ko-KR" sz="1200" dirty="0"/>
              <a:t> mv </a:t>
            </a:r>
            <a:r>
              <a:rPr lang="en-US" altLang="ko-KR" sz="1200" dirty="0" err="1"/>
              <a:t>kubefedctl</a:t>
            </a:r>
            <a:r>
              <a:rPr lang="en-US" altLang="ko-KR" sz="1200" dirty="0"/>
              <a:t> /</a:t>
            </a:r>
            <a:r>
              <a:rPr lang="en-US" altLang="ko-KR" sz="1200" dirty="0" err="1"/>
              <a:t>usr</a:t>
            </a:r>
            <a:r>
              <a:rPr lang="en-US" altLang="ko-KR" sz="1200" dirty="0"/>
              <a:t>/local/bin/ # make sure the location is in the PATH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8FCD6A7-5520-48A8-A8B1-E4BB582CD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6180" y="905974"/>
            <a:ext cx="6300426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895350"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4. </a:t>
            </a:r>
            <a:r>
              <a:rPr lang="en-US" altLang="ko-KR" b="1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kubefedctl</a:t>
            </a:r>
            <a:r>
              <a:rPr lang="en-US" altLang="ko-KR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CLI </a:t>
            </a:r>
            <a:r>
              <a:rPr lang="ko-KR" altLang="en-US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설치</a:t>
            </a:r>
            <a:endParaRPr lang="en-US" altLang="ko-KR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F9D9D71-4B15-4152-9405-D608A71C5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6180" y="4468324"/>
            <a:ext cx="6300426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895350"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5. </a:t>
            </a:r>
            <a:r>
              <a:rPr lang="en-US" altLang="ko-KR" b="1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kubefedctl</a:t>
            </a:r>
            <a:r>
              <a:rPr lang="en-US" altLang="ko-KR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join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624934-65B9-4EE7-B715-E68F7745F13A}"/>
              </a:ext>
            </a:extLst>
          </p:cNvPr>
          <p:cNvSpPr txBox="1"/>
          <p:nvPr/>
        </p:nvSpPr>
        <p:spPr>
          <a:xfrm>
            <a:off x="2152828" y="4945346"/>
            <a:ext cx="7678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kubefedctl</a:t>
            </a:r>
            <a:r>
              <a:rPr lang="ko-KR" altLang="en-US" sz="1200" dirty="0"/>
              <a:t> </a:t>
            </a:r>
            <a:r>
              <a:rPr lang="ko-KR" altLang="en-US" sz="1200" dirty="0" err="1"/>
              <a:t>join</a:t>
            </a:r>
            <a:r>
              <a:rPr lang="ko-KR" altLang="en-US" sz="1200" dirty="0"/>
              <a:t> &lt;추가하려는 클러스터명&gt; --</a:t>
            </a:r>
            <a:r>
              <a:rPr lang="ko-KR" altLang="en-US" sz="1200" dirty="0" err="1"/>
              <a:t>cluster-context</a:t>
            </a:r>
            <a:r>
              <a:rPr lang="ko-KR" altLang="en-US" sz="1200" dirty="0"/>
              <a:t> &lt;추가하려는 클러스터명&gt; --</a:t>
            </a:r>
            <a:r>
              <a:rPr lang="ko-KR" altLang="en-US" sz="1200" dirty="0" err="1"/>
              <a:t>host-cluster-context</a:t>
            </a:r>
            <a:r>
              <a:rPr lang="ko-KR" altLang="en-US" sz="1200" dirty="0"/>
              <a:t> &lt;호스트 클러스터명&gt; --</a:t>
            </a:r>
            <a:r>
              <a:rPr lang="ko-KR" altLang="en-US" sz="1200" dirty="0" err="1"/>
              <a:t>v</a:t>
            </a:r>
            <a:r>
              <a:rPr lang="ko-KR" altLang="en-US" sz="1200" dirty="0"/>
              <a:t>=2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00892" y="134938"/>
            <a:ext cx="9052171" cy="529912"/>
          </a:xfrm>
        </p:spPr>
        <p:txBody>
          <a:bodyPr/>
          <a:lstStyle/>
          <a:p>
            <a:pPr defTabSz="895350"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000000"/>
                </a:solidFill>
                <a:sym typeface="Wingdings" pitchFamily="2" charset="2"/>
              </a:rPr>
              <a:t>Kubernetes Federation </a:t>
            </a:r>
            <a:r>
              <a:rPr lang="ko-KR" altLang="en-US">
                <a:solidFill>
                  <a:srgbClr val="000000"/>
                </a:solidFill>
                <a:sym typeface="Wingdings" pitchFamily="2" charset="2"/>
              </a:rPr>
              <a:t>설치</a:t>
            </a:r>
            <a:endParaRPr lang="en-US" altLang="ko-KR" dirty="0">
              <a:solidFill>
                <a:srgbClr val="000000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376122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590C0C3-16FF-428A-B480-DC3B3AE6D1A4}"/>
              </a:ext>
            </a:extLst>
          </p:cNvPr>
          <p:cNvSpPr txBox="1"/>
          <p:nvPr/>
        </p:nvSpPr>
        <p:spPr>
          <a:xfrm>
            <a:off x="2152828" y="1275306"/>
            <a:ext cx="8192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/>
              <a:t>kubectl</a:t>
            </a:r>
            <a:r>
              <a:rPr lang="en-US" altLang="ko-KR" sz="1200" dirty="0"/>
              <a:t> get </a:t>
            </a:r>
            <a:r>
              <a:rPr lang="en-US" altLang="ko-KR" sz="1200" dirty="0" err="1"/>
              <a:t>kubefedclusters</a:t>
            </a:r>
            <a:r>
              <a:rPr lang="en-US" altLang="ko-KR" sz="1200" dirty="0"/>
              <a:t> -n </a:t>
            </a:r>
            <a:r>
              <a:rPr lang="en-US" altLang="ko-KR" sz="1200" dirty="0" err="1"/>
              <a:t>kube</a:t>
            </a:r>
            <a:r>
              <a:rPr lang="en-US" altLang="ko-KR" sz="1200" dirty="0"/>
              <a:t>-federation-system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8FCD6A7-5520-48A8-A8B1-E4BB582CD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6180" y="905974"/>
            <a:ext cx="6300426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895350"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6. Federation Cluster </a:t>
            </a:r>
            <a:r>
              <a:rPr lang="ko-KR" altLang="en-US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확인</a:t>
            </a:r>
            <a:endParaRPr lang="en-US" altLang="ko-KR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00892" y="134938"/>
            <a:ext cx="9052171" cy="529912"/>
          </a:xfrm>
        </p:spPr>
        <p:txBody>
          <a:bodyPr/>
          <a:lstStyle/>
          <a:p>
            <a:pPr defTabSz="895350"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000000"/>
                </a:solidFill>
                <a:sym typeface="Wingdings" pitchFamily="2" charset="2"/>
              </a:rPr>
              <a:t>Kubernetes Federation </a:t>
            </a:r>
            <a:r>
              <a:rPr lang="ko-KR" altLang="en-US">
                <a:solidFill>
                  <a:srgbClr val="000000"/>
                </a:solidFill>
                <a:sym typeface="Wingdings" pitchFamily="2" charset="2"/>
              </a:rPr>
              <a:t>설치</a:t>
            </a:r>
            <a:endParaRPr lang="en-US" altLang="ko-KR" dirty="0">
              <a:solidFill>
                <a:srgbClr val="000000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249312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590C0C3-16FF-428A-B480-DC3B3AE6D1A4}"/>
              </a:ext>
            </a:extLst>
          </p:cNvPr>
          <p:cNvSpPr txBox="1"/>
          <p:nvPr/>
        </p:nvSpPr>
        <p:spPr>
          <a:xfrm>
            <a:off x="2152828" y="1275306"/>
            <a:ext cx="8192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/>
              <a:t>kubectl</a:t>
            </a:r>
            <a:r>
              <a:rPr lang="en-US" altLang="ko-KR" sz="1200" dirty="0"/>
              <a:t> get </a:t>
            </a:r>
            <a:r>
              <a:rPr lang="en-US" altLang="ko-KR" sz="1200" dirty="0" err="1"/>
              <a:t>kubefedclusters</a:t>
            </a:r>
            <a:r>
              <a:rPr lang="en-US" altLang="ko-KR" sz="1200" dirty="0"/>
              <a:t> -n </a:t>
            </a:r>
            <a:r>
              <a:rPr lang="en-US" altLang="ko-KR" sz="1200" dirty="0" err="1"/>
              <a:t>kube</a:t>
            </a:r>
            <a:r>
              <a:rPr lang="en-US" altLang="ko-KR" sz="1200" dirty="0"/>
              <a:t>-federation-system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8FCD6A7-5520-48A8-A8B1-E4BB582CD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6180" y="905974"/>
            <a:ext cx="6300426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895350"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6. Federation Cluster </a:t>
            </a:r>
            <a:r>
              <a:rPr lang="ko-KR" altLang="en-US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확인</a:t>
            </a:r>
            <a:endParaRPr lang="en-US" altLang="ko-KR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578FB24-DB7A-4909-99C9-10E341D73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6180" y="4515949"/>
            <a:ext cx="6300426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895350" fontAlgn="base">
              <a:spcBef>
                <a:spcPct val="20000"/>
              </a:spcBef>
              <a:spcAft>
                <a:spcPct val="0"/>
              </a:spcAft>
            </a:pPr>
            <a:r>
              <a:rPr lang="ko-KR" altLang="en-US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참고 사이트</a:t>
            </a:r>
            <a:endParaRPr lang="en-US" altLang="ko-KR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A018F7-EE7F-420F-AA7B-14FEC765E5A0}"/>
              </a:ext>
            </a:extLst>
          </p:cNvPr>
          <p:cNvSpPr txBox="1"/>
          <p:nvPr/>
        </p:nvSpPr>
        <p:spPr>
          <a:xfrm>
            <a:off x="1922380" y="5000388"/>
            <a:ext cx="8192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hlinkClick r:id="rId2"/>
              </a:rPr>
              <a:t>Multi-cloud, Multi-region Kubernetes federation with </a:t>
            </a:r>
            <a:r>
              <a:rPr lang="en-US" altLang="ko-KR" sz="1200" dirty="0" err="1">
                <a:hlinkClick r:id="rId2"/>
              </a:rPr>
              <a:t>Kubefed</a:t>
            </a:r>
            <a:r>
              <a:rPr lang="en-US" altLang="ko-KR" sz="1200" dirty="0">
                <a:hlinkClick r:id="rId2"/>
              </a:rPr>
              <a:t>— Part 1 | by Venkat Srinivasan | FAUN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>
                <a:hlinkClick r:id="rId3"/>
              </a:rPr>
              <a:t>Helm | </a:t>
            </a:r>
            <a:r>
              <a:rPr lang="ko-KR" altLang="en-US" sz="1200" dirty="0" err="1">
                <a:hlinkClick r:id="rId3"/>
              </a:rPr>
              <a:t>헬름</a:t>
            </a:r>
            <a:r>
              <a:rPr lang="ko-KR" altLang="en-US" sz="1200" dirty="0">
                <a:hlinkClick r:id="rId3"/>
              </a:rPr>
              <a:t> 설치하기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hlinkClick r:id="rId4"/>
              </a:rPr>
              <a:t>kubefed</a:t>
            </a:r>
            <a:r>
              <a:rPr lang="en-US" altLang="ko-KR" sz="1200" dirty="0">
                <a:hlinkClick r:id="rId4"/>
              </a:rPr>
              <a:t> for Kubernetes | </a:t>
            </a:r>
            <a:r>
              <a:rPr lang="en-US" altLang="ko-KR" sz="1200" dirty="0" err="1">
                <a:hlinkClick r:id="rId4"/>
              </a:rPr>
              <a:t>KubeApps</a:t>
            </a:r>
            <a:r>
              <a:rPr lang="en-US" altLang="ko-KR" sz="1200" dirty="0">
                <a:hlinkClick r:id="rId4"/>
              </a:rPr>
              <a:t> Hub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>
                <a:hlinkClick r:id="rId5"/>
              </a:rPr>
              <a:t>kubefed/installation.md at master · </a:t>
            </a:r>
            <a:r>
              <a:rPr lang="en-US" altLang="ko-KR" sz="1200" dirty="0" err="1">
                <a:hlinkClick r:id="rId5"/>
              </a:rPr>
              <a:t>kubernetes</a:t>
            </a:r>
            <a:r>
              <a:rPr lang="en-US" altLang="ko-KR" sz="1200" dirty="0">
                <a:hlinkClick r:id="rId5"/>
              </a:rPr>
              <a:t>-sigs/</a:t>
            </a:r>
            <a:r>
              <a:rPr lang="en-US" altLang="ko-KR" sz="1200" dirty="0" err="1">
                <a:hlinkClick r:id="rId5"/>
              </a:rPr>
              <a:t>kubefed</a:t>
            </a:r>
            <a:r>
              <a:rPr lang="en-US" altLang="ko-KR" sz="1200" dirty="0">
                <a:hlinkClick r:id="rId5"/>
              </a:rPr>
              <a:t> · GitHub</a:t>
            </a:r>
            <a:endParaRPr lang="en-US" altLang="ko-KR" sz="1200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00892" y="134938"/>
            <a:ext cx="9052171" cy="529912"/>
          </a:xfrm>
        </p:spPr>
        <p:txBody>
          <a:bodyPr/>
          <a:lstStyle/>
          <a:p>
            <a:pPr defTabSz="895350"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000000"/>
                </a:solidFill>
                <a:sym typeface="Wingdings" pitchFamily="2" charset="2"/>
              </a:rPr>
              <a:t>Kubernetes Federation </a:t>
            </a:r>
            <a:r>
              <a:rPr lang="ko-KR" altLang="en-US">
                <a:solidFill>
                  <a:srgbClr val="000000"/>
                </a:solidFill>
                <a:sym typeface="Wingdings" pitchFamily="2" charset="2"/>
              </a:rPr>
              <a:t>설치</a:t>
            </a:r>
            <a:endParaRPr lang="en-US" altLang="ko-KR" dirty="0">
              <a:solidFill>
                <a:srgbClr val="000000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05136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E2560F-70C0-44B6-A695-B51B4AB19B2B}"/>
              </a:ext>
            </a:extLst>
          </p:cNvPr>
          <p:cNvSpPr txBox="1"/>
          <p:nvPr/>
        </p:nvSpPr>
        <p:spPr>
          <a:xfrm>
            <a:off x="300892" y="543809"/>
            <a:ext cx="9469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Ansible</a:t>
            </a:r>
            <a:r>
              <a:rPr lang="ko-KR" altLang="en-US" sz="1400" dirty="0"/>
              <a:t>은 서버의 설정 및 관리</a:t>
            </a:r>
            <a:r>
              <a:rPr lang="en-US" altLang="ko-KR" sz="1400" dirty="0"/>
              <a:t>, </a:t>
            </a:r>
            <a:r>
              <a:rPr lang="ko-KR" altLang="en-US" sz="1400" dirty="0"/>
              <a:t>소프트웨어 배포 등 다수의 서버에 대해 자동화를 구성하여 관리할 수 있는 도구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5010DD-B4E3-407D-BEC7-3581D175D00B}"/>
              </a:ext>
            </a:extLst>
          </p:cNvPr>
          <p:cNvSpPr txBox="1"/>
          <p:nvPr/>
        </p:nvSpPr>
        <p:spPr>
          <a:xfrm>
            <a:off x="1679713" y="5138916"/>
            <a:ext cx="87400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인벤토리 </a:t>
            </a:r>
            <a:r>
              <a:rPr lang="en-US" altLang="ko-KR" sz="1200" b="1" dirty="0"/>
              <a:t>(inventory)</a:t>
            </a:r>
          </a:p>
          <a:p>
            <a:r>
              <a:rPr lang="ko-KR" altLang="en-US" sz="1200" b="0" i="0" dirty="0" err="1">
                <a:solidFill>
                  <a:srgbClr val="292929"/>
                </a:solidFill>
                <a:effectLst/>
                <a:latin typeface="charter"/>
              </a:rPr>
              <a:t>프로비저닝</a:t>
            </a:r>
            <a:r>
              <a:rPr lang="en-US" altLang="ko-KR" sz="1200" b="0" i="0" dirty="0">
                <a:solidFill>
                  <a:srgbClr val="292929"/>
                </a:solidFill>
                <a:effectLst/>
                <a:latin typeface="charter"/>
              </a:rPr>
              <a:t>, </a:t>
            </a:r>
            <a:r>
              <a:rPr lang="ko-KR" altLang="en-US" sz="1200" b="0" i="0" dirty="0">
                <a:solidFill>
                  <a:srgbClr val="292929"/>
                </a:solidFill>
                <a:effectLst/>
                <a:latin typeface="charter"/>
              </a:rPr>
              <a:t>배포 등의 대상을 정리한 파일</a:t>
            </a:r>
            <a:r>
              <a:rPr lang="en-US" altLang="ko-KR" sz="1200" b="0" i="0" dirty="0">
                <a:solidFill>
                  <a:srgbClr val="292929"/>
                </a:solidFill>
                <a:effectLst/>
                <a:latin typeface="charter"/>
              </a:rPr>
              <a:t>. host </a:t>
            </a:r>
            <a:r>
              <a:rPr lang="en-US" altLang="ko-KR" sz="1200" b="0" i="0" dirty="0" err="1">
                <a:solidFill>
                  <a:srgbClr val="292929"/>
                </a:solidFill>
                <a:effectLst/>
                <a:latin typeface="charter"/>
              </a:rPr>
              <a:t>ip</a:t>
            </a:r>
            <a:r>
              <a:rPr lang="ko-KR" altLang="en-US" sz="1200" b="0" i="0" dirty="0">
                <a:solidFill>
                  <a:srgbClr val="292929"/>
                </a:solidFill>
                <a:effectLst/>
                <a:latin typeface="charter"/>
              </a:rPr>
              <a:t>들을 정리 해 놓은 파일이고 별명을 붙이거나 그룹으로 묶거나 혹은 </a:t>
            </a:r>
            <a:r>
              <a:rPr lang="en-US" altLang="ko-KR" sz="1200" b="0" i="0" dirty="0" err="1">
                <a:solidFill>
                  <a:srgbClr val="292929"/>
                </a:solidFill>
                <a:effectLst/>
                <a:latin typeface="charter"/>
              </a:rPr>
              <a:t>ssh</a:t>
            </a:r>
            <a:r>
              <a:rPr lang="en-US" altLang="ko-KR" sz="1200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r>
              <a:rPr lang="ko-KR" altLang="en-US" sz="1200" b="0" i="0" dirty="0">
                <a:solidFill>
                  <a:srgbClr val="292929"/>
                </a:solidFill>
                <a:effectLst/>
                <a:latin typeface="charter"/>
              </a:rPr>
              <a:t>접근방식</a:t>
            </a:r>
            <a:r>
              <a:rPr lang="en-US" altLang="ko-KR" sz="1200" b="0" i="0" dirty="0">
                <a:solidFill>
                  <a:srgbClr val="292929"/>
                </a:solidFill>
                <a:effectLst/>
                <a:latin typeface="charter"/>
              </a:rPr>
              <a:t>(IP,PORT,USER</a:t>
            </a:r>
            <a:r>
              <a:rPr lang="ko-KR" altLang="en-US" sz="1200" b="0" i="0" dirty="0">
                <a:solidFill>
                  <a:srgbClr val="292929"/>
                </a:solidFill>
                <a:effectLst/>
                <a:latin typeface="charter"/>
              </a:rPr>
              <a:t>등</a:t>
            </a:r>
            <a:r>
              <a:rPr lang="en-US" altLang="ko-KR" sz="1200" b="0" i="0" dirty="0">
                <a:solidFill>
                  <a:srgbClr val="292929"/>
                </a:solidFill>
                <a:effectLst/>
                <a:latin typeface="charter"/>
              </a:rPr>
              <a:t>)</a:t>
            </a:r>
            <a:r>
              <a:rPr lang="ko-KR" altLang="en-US" sz="1200" b="0" i="0" dirty="0">
                <a:solidFill>
                  <a:srgbClr val="292929"/>
                </a:solidFill>
                <a:effectLst/>
                <a:latin typeface="charter"/>
              </a:rPr>
              <a:t>을 기록해 놓을 수 있습니다</a:t>
            </a:r>
            <a:r>
              <a:rPr lang="en-US" altLang="ko-KR" sz="1200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</a:p>
          <a:p>
            <a:endParaRPr lang="en-US" altLang="ko-KR" sz="1200" dirty="0">
              <a:solidFill>
                <a:srgbClr val="292929"/>
              </a:solidFill>
              <a:latin typeface="charter"/>
            </a:endParaRPr>
          </a:p>
          <a:p>
            <a:r>
              <a:rPr lang="ko-KR" altLang="en-US" sz="1200" b="1" dirty="0" err="1"/>
              <a:t>플레이북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(playbook)</a:t>
            </a:r>
          </a:p>
          <a:p>
            <a:r>
              <a:rPr lang="ko-KR" altLang="en-US" sz="1200" b="0" i="0" dirty="0">
                <a:solidFill>
                  <a:srgbClr val="292929"/>
                </a:solidFill>
                <a:effectLst/>
                <a:latin typeface="charter"/>
              </a:rPr>
              <a:t>인벤토리에 작성된 서버들을 대상으로 특정 행위</a:t>
            </a:r>
            <a:r>
              <a:rPr lang="en-US" altLang="ko-KR" sz="1200" b="0" i="0" dirty="0">
                <a:solidFill>
                  <a:srgbClr val="292929"/>
                </a:solidFill>
                <a:effectLst/>
                <a:latin typeface="charter"/>
              </a:rPr>
              <a:t>(</a:t>
            </a:r>
            <a:r>
              <a:rPr lang="ko-KR" altLang="en-US" sz="1200" b="0" i="0" dirty="0" err="1">
                <a:solidFill>
                  <a:srgbClr val="292929"/>
                </a:solidFill>
                <a:effectLst/>
                <a:latin typeface="charter"/>
              </a:rPr>
              <a:t>프로비저닝</a:t>
            </a:r>
            <a:r>
              <a:rPr lang="en-US" altLang="ko-KR" sz="1200" b="0" i="0" dirty="0">
                <a:solidFill>
                  <a:srgbClr val="292929"/>
                </a:solidFill>
                <a:effectLst/>
                <a:latin typeface="charter"/>
              </a:rPr>
              <a:t>,</a:t>
            </a:r>
            <a:r>
              <a:rPr lang="ko-KR" altLang="en-US" sz="1200" b="0" i="0" dirty="0" err="1">
                <a:solidFill>
                  <a:srgbClr val="292929"/>
                </a:solidFill>
                <a:effectLst/>
                <a:latin typeface="charter"/>
              </a:rPr>
              <a:t>배포등등</a:t>
            </a:r>
            <a:r>
              <a:rPr lang="en-US" altLang="ko-KR" sz="1200" b="0" i="0" dirty="0">
                <a:solidFill>
                  <a:srgbClr val="292929"/>
                </a:solidFill>
                <a:effectLst/>
                <a:latin typeface="charter"/>
              </a:rPr>
              <a:t>)</a:t>
            </a:r>
            <a:r>
              <a:rPr lang="ko-KR" altLang="en-US" sz="1200" b="0" i="0" dirty="0">
                <a:solidFill>
                  <a:srgbClr val="292929"/>
                </a:solidFill>
                <a:effectLst/>
                <a:latin typeface="charter"/>
              </a:rPr>
              <a:t>에 대해 정의한 파일입니다</a:t>
            </a:r>
            <a:r>
              <a:rPr lang="en-US" altLang="ko-KR" sz="1200" b="0" i="0" dirty="0">
                <a:solidFill>
                  <a:srgbClr val="292929"/>
                </a:solidFill>
                <a:effectLst/>
                <a:latin typeface="charter"/>
              </a:rPr>
              <a:t>. </a:t>
            </a:r>
            <a:r>
              <a:rPr lang="ko-KR" altLang="en-US" sz="1200" b="0" i="0" dirty="0">
                <a:solidFill>
                  <a:srgbClr val="292929"/>
                </a:solidFill>
                <a:effectLst/>
                <a:latin typeface="charter"/>
              </a:rPr>
              <a:t>보통 </a:t>
            </a:r>
            <a:r>
              <a:rPr lang="ko-KR" altLang="en-US" sz="1200" b="0" i="0" dirty="0" err="1">
                <a:solidFill>
                  <a:srgbClr val="292929"/>
                </a:solidFill>
                <a:effectLst/>
                <a:latin typeface="charter"/>
              </a:rPr>
              <a:t>플레이북을</a:t>
            </a:r>
            <a:r>
              <a:rPr lang="ko-KR" altLang="en-US" sz="1200" b="0" i="0" dirty="0">
                <a:solidFill>
                  <a:srgbClr val="292929"/>
                </a:solidFill>
                <a:effectLst/>
                <a:latin typeface="charter"/>
              </a:rPr>
              <a:t> 작성한다고 하면 </a:t>
            </a:r>
            <a:r>
              <a:rPr lang="en-US" altLang="ko-KR" sz="1200" b="0" i="0" dirty="0">
                <a:solidFill>
                  <a:srgbClr val="292929"/>
                </a:solidFill>
                <a:effectLst/>
                <a:latin typeface="charter"/>
              </a:rPr>
              <a:t>YAML </a:t>
            </a:r>
            <a:r>
              <a:rPr lang="ko-KR" altLang="en-US" sz="1200" b="0" i="0" dirty="0">
                <a:solidFill>
                  <a:srgbClr val="292929"/>
                </a:solidFill>
                <a:effectLst/>
                <a:latin typeface="charter"/>
              </a:rPr>
              <a:t>파일에 작성하는 것인데 인벤토리에 기록된 그룹 및 별명을 통해 </a:t>
            </a:r>
            <a:r>
              <a:rPr lang="en-US" altLang="ko-KR" sz="1200" b="0" i="0" dirty="0">
                <a:solidFill>
                  <a:srgbClr val="292929"/>
                </a:solidFill>
                <a:effectLst/>
                <a:latin typeface="charter"/>
              </a:rPr>
              <a:t>task </a:t>
            </a:r>
            <a:r>
              <a:rPr lang="ko-KR" altLang="en-US" sz="1200" b="0" i="0" dirty="0">
                <a:solidFill>
                  <a:srgbClr val="292929"/>
                </a:solidFill>
                <a:effectLst/>
                <a:latin typeface="charter"/>
              </a:rPr>
              <a:t>단위 묶어서 사용 가능합니다</a:t>
            </a:r>
            <a:r>
              <a:rPr lang="en-US" altLang="ko-KR" sz="1200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54AB00-9797-4204-B91E-598907807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023" y="913141"/>
            <a:ext cx="8784768" cy="3937541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00892" y="134938"/>
            <a:ext cx="9052171" cy="529912"/>
          </a:xfrm>
        </p:spPr>
        <p:txBody>
          <a:bodyPr/>
          <a:lstStyle/>
          <a:p>
            <a:r>
              <a:rPr lang="en-US" altLang="ko-KR" dirty="0" err="1"/>
              <a:t>Ansible</a:t>
            </a:r>
            <a:r>
              <a:rPr lang="ko-KR" altLang="en-US"/>
              <a:t>이란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756349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1600" dirty="0"/>
              <a:t>아코디언 </a:t>
            </a:r>
            <a:r>
              <a:rPr lang="en-US" altLang="ko-KR" sz="1600" dirty="0"/>
              <a:t>v2</a:t>
            </a:r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135188" y="908050"/>
          <a:ext cx="7921625" cy="51120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4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7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주요 기능</a:t>
                      </a: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V2</a:t>
                      </a:r>
                      <a:endParaRPr lang="ko-KR" altLang="en-US" sz="110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9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아키텍처</a:t>
                      </a:r>
                      <a:endParaRPr lang="en-US" altLang="ko-KR" sz="105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-171450" algn="l" defTabSz="914400" rtl="0" eaLnBrk="1" latinLnBrk="1" hangingPunct="1">
                        <a:buFontTx/>
                        <a:buChar char="-"/>
                      </a:pPr>
                      <a:r>
                        <a:rPr lang="en-US" altLang="ko-KR" sz="1050" kern="1200" dirty="0"/>
                        <a:t>MSA </a:t>
                      </a:r>
                      <a:r>
                        <a:rPr lang="ko-KR" altLang="en-US" sz="1050" kern="1200"/>
                        <a:t>구조로 기능 확장과 </a:t>
                      </a:r>
                      <a:r>
                        <a:rPr lang="en-US" altLang="ko-KR" sz="1050" kern="1200" dirty="0"/>
                        <a:t>3rd party </a:t>
                      </a:r>
                      <a:r>
                        <a:rPr lang="ko-KR" altLang="en-US" sz="1050" kern="1200"/>
                        <a:t>연동이 매우 용이</a:t>
                      </a:r>
                      <a:endParaRPr lang="ko-KR" altLang="en-US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69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컨테이너 런타임</a:t>
                      </a: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-171450" algn="l" defTabSz="914400" rtl="0" eaLnBrk="1" latinLnBrk="1" hangingPunct="1">
                        <a:buFontTx/>
                        <a:buChar char="-"/>
                      </a:pPr>
                      <a:r>
                        <a:rPr lang="en-US" altLang="ko-KR" sz="1050" kern="1200" dirty="0"/>
                        <a:t>Containerd, CRI-O</a:t>
                      </a:r>
                      <a:endParaRPr lang="en-US" altLang="ko-KR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69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멀티 클러스터</a:t>
                      </a: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-171450" algn="l" defTabSz="914400" rtl="0" eaLnBrk="1" latinLnBrk="1" hangingPunct="1">
                        <a:buFontTx/>
                        <a:buChar char="-"/>
                      </a:pPr>
                      <a:r>
                        <a:rPr lang="ko-KR" altLang="en-US" sz="1050" kern="1200" dirty="0"/>
                        <a:t>단일 콘솔로 </a:t>
                      </a:r>
                      <a:r>
                        <a:rPr lang="en-US" altLang="ko-KR" sz="1050" kern="1200" dirty="0"/>
                        <a:t>Single, Multi Cluster </a:t>
                      </a:r>
                      <a:r>
                        <a:rPr lang="ko-KR" altLang="en-US" sz="1050" kern="1200"/>
                        <a:t>모두 관리</a:t>
                      </a:r>
                      <a:endParaRPr lang="ko-KR" altLang="en-US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69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멀티 클라우드</a:t>
                      </a: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-171450" algn="l" defTabSz="914400" rtl="0" eaLnBrk="1" latinLnBrk="1" hangingPunct="1">
                        <a:buFontTx/>
                        <a:buChar char="-"/>
                      </a:pPr>
                      <a:r>
                        <a:rPr lang="ko-KR" altLang="en-US" sz="1050" kern="1200" dirty="0"/>
                        <a:t>타 벤더의 </a:t>
                      </a:r>
                      <a:r>
                        <a:rPr lang="en-US" altLang="ko-KR" sz="1050" kern="1200" dirty="0"/>
                        <a:t>Native K8S </a:t>
                      </a:r>
                      <a:r>
                        <a:rPr lang="ko-KR" altLang="en-US" sz="1050" kern="1200"/>
                        <a:t>계열의 배포와 관리 모두 가능</a:t>
                      </a:r>
                      <a:endParaRPr lang="ko-KR" altLang="en-US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69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인증과 인가</a:t>
                      </a: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-171450" algn="l" defTabSz="914400" rtl="0" eaLnBrk="1" latinLnBrk="1" hangingPunct="1">
                        <a:buFontTx/>
                        <a:buChar char="-"/>
                      </a:pPr>
                      <a:r>
                        <a:rPr lang="ko-KR" altLang="en-US" sz="1050" kern="1200" dirty="0"/>
                        <a:t>통합 권한 설정</a:t>
                      </a:r>
                      <a:endParaRPr lang="en-US" altLang="ko-KR" sz="1050" kern="1200" dirty="0"/>
                    </a:p>
                    <a:p>
                      <a:pPr marL="0" indent="-171450" algn="l" defTabSz="914400" rtl="0" eaLnBrk="1" latinLnBrk="1" hangingPunct="1">
                        <a:buFontTx/>
                        <a:buChar char="-"/>
                      </a:pPr>
                      <a:r>
                        <a:rPr lang="ko-KR" altLang="en-US" sz="1050" kern="1200" dirty="0"/>
                        <a:t>아코디언 </a:t>
                      </a:r>
                      <a:r>
                        <a:rPr lang="en-US" altLang="ko-KR" sz="1050" kern="1200" dirty="0"/>
                        <a:t>Console, CLI, Restful API </a:t>
                      </a:r>
                      <a:r>
                        <a:rPr lang="ko-KR" altLang="en-US" sz="1050" kern="1200"/>
                        <a:t>권한이 동일함</a:t>
                      </a:r>
                      <a:r>
                        <a:rPr lang="en-US" altLang="ko-KR" sz="1050" kern="1200" dirty="0"/>
                        <a:t>.</a:t>
                      </a:r>
                      <a:endParaRPr lang="ko-KR" altLang="en-US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69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모니터링</a:t>
                      </a: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-171450" algn="l" defTabSz="914400" rtl="0" eaLnBrk="1" latinLnBrk="1" hangingPunct="1">
                        <a:buFontTx/>
                        <a:buChar char="-"/>
                      </a:pPr>
                      <a:r>
                        <a:rPr lang="ko-KR" altLang="en-US" sz="1050" kern="1200" dirty="0"/>
                        <a:t>전체 </a:t>
                      </a:r>
                      <a:r>
                        <a:rPr lang="en-US" altLang="ko-KR" sz="1050" kern="1200" dirty="0"/>
                        <a:t>Cluster</a:t>
                      </a:r>
                      <a:r>
                        <a:rPr lang="ko-KR" altLang="en-US" sz="1050" kern="1200"/>
                        <a:t>의 </a:t>
                      </a:r>
                      <a:r>
                        <a:rPr lang="en-US" altLang="ko-KR" sz="1050" kern="1200" dirty="0"/>
                        <a:t>CPU,</a:t>
                      </a:r>
                      <a:r>
                        <a:rPr lang="en-US" altLang="ko-KR" sz="1050" kern="1200" baseline="0" dirty="0"/>
                        <a:t> Memory, Disk, Network </a:t>
                      </a:r>
                      <a:r>
                        <a:rPr lang="ko-KR" altLang="en-US" sz="1050" kern="1200" baseline="0"/>
                        <a:t>사용률</a:t>
                      </a:r>
                      <a:endParaRPr lang="en-US" altLang="ko-KR" sz="1050" kern="1200" dirty="0"/>
                    </a:p>
                    <a:p>
                      <a:pPr marL="0" indent="-171450" algn="l" defTabSz="914400" rtl="0" eaLnBrk="1" latinLnBrk="1" hangingPunct="1">
                        <a:buFontTx/>
                        <a:buChar char="-"/>
                      </a:pPr>
                      <a:r>
                        <a:rPr lang="en-US" altLang="ko-KR" sz="1050" kern="1200" dirty="0"/>
                        <a:t>Project, Workloads</a:t>
                      </a:r>
                      <a:r>
                        <a:rPr lang="ko-KR" altLang="en-US" sz="1050" kern="1200"/>
                        <a:t>별 모니터링</a:t>
                      </a:r>
                      <a:endParaRPr lang="en-US" altLang="ko-KR" sz="1050" kern="1200" dirty="0"/>
                    </a:p>
                    <a:p>
                      <a:pPr marL="0" indent="-171450" algn="l" defTabSz="914400" rtl="0" eaLnBrk="1" latinLnBrk="1" hangingPunct="1">
                        <a:buFontTx/>
                        <a:buChar char="-"/>
                      </a:pPr>
                      <a:r>
                        <a:rPr lang="ko-KR" altLang="en-US" sz="1050" kern="1200" dirty="0"/>
                        <a:t>세밀한 </a:t>
                      </a:r>
                      <a:r>
                        <a:rPr lang="en-US" altLang="ko-KR" sz="1050" kern="1200" dirty="0"/>
                        <a:t>APP Insight</a:t>
                      </a:r>
                      <a:r>
                        <a:rPr lang="ko-KR" altLang="en-US" sz="1050" kern="1200"/>
                        <a:t>와 서비스 트래킹</a:t>
                      </a:r>
                      <a:endParaRPr lang="ko-KR" altLang="en-US" sz="105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6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CI/CD</a:t>
                      </a:r>
                      <a:endParaRPr lang="ko-KR" altLang="en-US" sz="105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-171450" algn="l" defTabSz="914400" rtl="0" eaLnBrk="1" latinLnBrk="1" hangingPunct="1">
                        <a:buFontTx/>
                        <a:buChar char="-"/>
                      </a:pPr>
                      <a:r>
                        <a:rPr lang="en-US" altLang="ko-KR" sz="1050" kern="1200" dirty="0"/>
                        <a:t>Workflow </a:t>
                      </a:r>
                      <a:r>
                        <a:rPr lang="ko-KR" altLang="en-US" sz="1050" kern="1200"/>
                        <a:t>기반의 </a:t>
                      </a:r>
                      <a:r>
                        <a:rPr lang="en-US" altLang="ko-KR" sz="1050" kern="1200" dirty="0"/>
                        <a:t>GUI</a:t>
                      </a:r>
                      <a:r>
                        <a:rPr lang="ko-KR" altLang="en-US" sz="1050" kern="1200"/>
                        <a:t>를 통한 배포 파이프라인 구성</a:t>
                      </a:r>
                      <a:endParaRPr lang="en-US" altLang="ko-KR" sz="1050" kern="1200" dirty="0"/>
                    </a:p>
                    <a:p>
                      <a:pPr marL="0" indent="-171450" algn="l" defTabSz="914400" rtl="0" eaLnBrk="1" latinLnBrk="1" hangingPunct="1">
                        <a:buFontTx/>
                        <a:buChar char="-"/>
                      </a:pPr>
                      <a:r>
                        <a:rPr lang="ko-KR" altLang="en-US" sz="1050" kern="1200" dirty="0"/>
                        <a:t>쉬운 멀티 클러스터 배포 라이프사이클 지원</a:t>
                      </a:r>
                      <a:endParaRPr lang="en-US" altLang="ko-KR" sz="1050" kern="1200" dirty="0"/>
                    </a:p>
                    <a:p>
                      <a:pPr marL="0" indent="-171450" algn="l" defTabSz="914400" rtl="0" eaLnBrk="1" latinLnBrk="1" hangingPunct="1">
                        <a:buFontTx/>
                        <a:buChar char="-"/>
                      </a:pPr>
                      <a:r>
                        <a:rPr lang="ko-KR" altLang="en-US" sz="1050" kern="1200" dirty="0"/>
                        <a:t>쉬운 배포 간 승인 파이프 라인</a:t>
                      </a:r>
                      <a:endParaRPr lang="ko-KR" altLang="en-US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69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카탈로그</a:t>
                      </a: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-171450" algn="l" defTabSz="914400" rtl="0" eaLnBrk="1" latinLnBrk="1" hangingPunct="1">
                        <a:buFontTx/>
                        <a:buChar char="-"/>
                      </a:pPr>
                      <a:r>
                        <a:rPr lang="en-US" altLang="ko-KR" sz="1050" kern="1200" dirty="0"/>
                        <a:t>Tomcat, Wildfly, PostgreSQL, ELK </a:t>
                      </a:r>
                      <a:r>
                        <a:rPr lang="ko-KR" altLang="en-US" sz="1050" kern="1200"/>
                        <a:t>등 다양한 카탈로그 제공</a:t>
                      </a:r>
                      <a:endParaRPr lang="ko-KR" altLang="en-US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69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헬름 차트</a:t>
                      </a: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-171450" algn="l" defTabSz="914400" rtl="0" eaLnBrk="1" latinLnBrk="1" hangingPunct="1">
                        <a:buFontTx/>
                        <a:buChar char="-"/>
                      </a:pPr>
                      <a:r>
                        <a:rPr lang="en-US" altLang="ko-KR" sz="1050" kern="1200" dirty="0"/>
                        <a:t>3.0 </a:t>
                      </a:r>
                      <a:r>
                        <a:rPr lang="ko-KR" altLang="en-US" sz="1050" kern="1200"/>
                        <a:t>지원 및 내장</a:t>
                      </a:r>
                      <a:endParaRPr lang="ko-KR" altLang="en-US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00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89" y="908050"/>
            <a:ext cx="7918911" cy="4300054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아코디언 </a:t>
            </a:r>
            <a:r>
              <a:rPr lang="en-US" altLang="ko-KR" dirty="0"/>
              <a:t>v2 - </a:t>
            </a:r>
            <a:r>
              <a:rPr lang="ko-KR" altLang="en-US" sz="1600">
                <a:solidFill>
                  <a:schemeClr val="dk1"/>
                </a:solidFill>
              </a:rPr>
              <a:t>표준 </a:t>
            </a:r>
            <a:r>
              <a:rPr lang="en-US" altLang="ko-KR" sz="1600" dirty="0">
                <a:solidFill>
                  <a:schemeClr val="dk1"/>
                </a:solidFill>
              </a:rPr>
              <a:t>K8S </a:t>
            </a:r>
            <a:r>
              <a:rPr lang="ko-KR" altLang="en-US" sz="1600">
                <a:solidFill>
                  <a:schemeClr val="dk1"/>
                </a:solidFill>
              </a:rPr>
              <a:t>통합 관리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8868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89" y="908051"/>
            <a:ext cx="7937413" cy="4101272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아코디언 </a:t>
            </a:r>
            <a:r>
              <a:rPr lang="en-US" altLang="ko-KR" dirty="0"/>
              <a:t>v2 - </a:t>
            </a:r>
            <a:r>
              <a:rPr lang="ko-KR" altLang="en-US" sz="1600">
                <a:solidFill>
                  <a:schemeClr val="dk1"/>
                </a:solidFill>
              </a:rPr>
              <a:t>멀티 클러스터 통합 관리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219740" y="5187074"/>
            <a:ext cx="73549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>
                <a:latin typeface="Segoe UI" panose="020B0502040204020203" pitchFamily="34" charset="0"/>
              </a:rPr>
              <a:t>멀티 클러스터 관리</a:t>
            </a:r>
            <a:br>
              <a:rPr lang="ko-KR" altLang="en-US" sz="1200" dirty="0">
                <a:latin typeface="Segoe UI" panose="020B0502040204020203" pitchFamily="34" charset="0"/>
              </a:rPr>
            </a:br>
            <a:r>
              <a:rPr lang="en-US" altLang="ko-KR" sz="1200" dirty="0">
                <a:latin typeface="Segoe UI" panose="020B0502040204020203" pitchFamily="34" charset="0"/>
              </a:rPr>
              <a:t>- </a:t>
            </a:r>
            <a:r>
              <a:rPr lang="ko-KR" altLang="en-US" sz="1200">
                <a:latin typeface="Segoe UI" panose="020B0502040204020203" pitchFamily="34" charset="0"/>
              </a:rPr>
              <a:t>클러스터 등록</a:t>
            </a:r>
            <a:r>
              <a:rPr lang="en-US" altLang="ko-KR" sz="1200" dirty="0">
                <a:latin typeface="Segoe UI" panose="020B0502040204020203" pitchFamily="34" charset="0"/>
              </a:rPr>
              <a:t>: </a:t>
            </a:r>
            <a:r>
              <a:rPr lang="en-US" altLang="ko-KR" sz="1200" dirty="0" err="1">
                <a:latin typeface="Segoe UI" panose="020B0502040204020203" pitchFamily="34" charset="0"/>
              </a:rPr>
              <a:t>kube</a:t>
            </a:r>
            <a:r>
              <a:rPr lang="en-US" altLang="ko-KR" sz="1200" dirty="0">
                <a:latin typeface="Segoe UI" panose="020B0502040204020203" pitchFamily="34" charset="0"/>
              </a:rPr>
              <a:t> </a:t>
            </a:r>
            <a:r>
              <a:rPr lang="en-US" altLang="ko-KR" sz="1200" dirty="0" err="1">
                <a:latin typeface="Segoe UI" panose="020B0502040204020203" pitchFamily="34" charset="0"/>
              </a:rPr>
              <a:t>config</a:t>
            </a:r>
            <a:r>
              <a:rPr lang="en-US" altLang="ko-KR" sz="1200" dirty="0">
                <a:latin typeface="Segoe UI" panose="020B0502040204020203" pitchFamily="34" charset="0"/>
              </a:rPr>
              <a:t> </a:t>
            </a:r>
            <a:r>
              <a:rPr lang="ko-KR" altLang="en-US" sz="1200">
                <a:latin typeface="Segoe UI" panose="020B0502040204020203" pitchFamily="34" charset="0"/>
              </a:rPr>
              <a:t>등록</a:t>
            </a:r>
            <a:r>
              <a:rPr lang="en-US" altLang="ko-KR" sz="1200" dirty="0">
                <a:latin typeface="Segoe UI" panose="020B0502040204020203" pitchFamily="34" charset="0"/>
              </a:rPr>
              <a:t>(</a:t>
            </a:r>
            <a:r>
              <a:rPr lang="ko-KR" altLang="en-US" sz="1200">
                <a:latin typeface="Segoe UI" panose="020B0502040204020203" pitchFamily="34" charset="0"/>
              </a:rPr>
              <a:t>클러스터 생성 기능은 없어 보임</a:t>
            </a:r>
            <a:r>
              <a:rPr lang="en-US" altLang="ko-KR" sz="1200" dirty="0">
                <a:latin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21396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88" y="908050"/>
            <a:ext cx="7652330" cy="3806584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아코디언 </a:t>
            </a:r>
            <a:r>
              <a:rPr lang="en-US" altLang="ko-KR" dirty="0"/>
              <a:t>v2 - </a:t>
            </a:r>
            <a:r>
              <a:rPr lang="ko-KR" altLang="en-US" sz="1600">
                <a:solidFill>
                  <a:schemeClr val="dk1"/>
                </a:solidFill>
              </a:rPr>
              <a:t>하이브리드 멀티클라우드 통합 관리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6863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88" y="908050"/>
            <a:ext cx="7943204" cy="382297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아코디언 </a:t>
            </a:r>
            <a:r>
              <a:rPr lang="en-US" altLang="ko-KR" dirty="0"/>
              <a:t>v2 - </a:t>
            </a:r>
            <a:r>
              <a:rPr lang="en-US" altLang="ko-KR" sz="1600" dirty="0">
                <a:solidFill>
                  <a:schemeClr val="dk1"/>
                </a:solidFill>
              </a:rPr>
              <a:t>Helm Char 3.0 </a:t>
            </a:r>
            <a:r>
              <a:rPr lang="ko-KR" altLang="en-US" sz="1600">
                <a:solidFill>
                  <a:schemeClr val="dk1"/>
                </a:solidFill>
              </a:rPr>
              <a:t>기반의 컨테이너 앱 패키지 관리</a:t>
            </a: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286000" y="4844464"/>
            <a:ext cx="4572000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Segoe UI" panose="020B0502040204020203" pitchFamily="34" charset="0"/>
              </a:rPr>
              <a:t>Helm Chart</a:t>
            </a:r>
            <a:br>
              <a:rPr lang="en-US" altLang="ko-KR" sz="1400" dirty="0">
                <a:latin typeface="Segoe UI" panose="020B0502040204020203" pitchFamily="34" charset="0"/>
              </a:rPr>
            </a:br>
            <a:r>
              <a:rPr lang="en-US" altLang="ko-KR" sz="1200" dirty="0">
                <a:latin typeface="Segoe UI" panose="020B0502040204020203" pitchFamily="34" charset="0"/>
              </a:rPr>
              <a:t>- </a:t>
            </a:r>
            <a:r>
              <a:rPr lang="en-US" altLang="ko-KR" sz="1200" dirty="0" err="1">
                <a:latin typeface="Segoe UI" panose="020B0502040204020203" pitchFamily="34" charset="0"/>
              </a:rPr>
              <a:t>bitnami</a:t>
            </a:r>
            <a:r>
              <a:rPr lang="en-US" altLang="ko-KR" sz="1200" dirty="0">
                <a:latin typeface="Segoe UI" panose="020B0502040204020203" pitchFamily="34" charset="0"/>
              </a:rPr>
              <a:t> </a:t>
            </a:r>
            <a:r>
              <a:rPr lang="ko-KR" altLang="en-US" sz="1200">
                <a:latin typeface="Segoe UI" panose="020B0502040204020203" pitchFamily="34" charset="0"/>
              </a:rPr>
              <a:t>연동</a:t>
            </a:r>
            <a:br>
              <a:rPr lang="ko-KR" altLang="en-US" sz="1200">
                <a:latin typeface="Segoe UI" panose="020B0502040204020203" pitchFamily="34" charset="0"/>
              </a:rPr>
            </a:br>
            <a:r>
              <a:rPr lang="en-US" altLang="ko-KR" sz="1200" dirty="0">
                <a:latin typeface="Segoe UI" panose="020B0502040204020203" pitchFamily="34" charset="0"/>
              </a:rPr>
              <a:t>- </a:t>
            </a:r>
            <a:r>
              <a:rPr lang="ko-KR" altLang="en-US" sz="1200">
                <a:latin typeface="Segoe UI" panose="020B0502040204020203" pitchFamily="34" charset="0"/>
              </a:rPr>
              <a:t>차트 레파지토리 연동</a:t>
            </a:r>
            <a:br>
              <a:rPr lang="ko-KR" altLang="en-US" sz="1200">
                <a:latin typeface="Segoe UI" panose="020B0502040204020203" pitchFamily="34" charset="0"/>
              </a:rPr>
            </a:br>
            <a:r>
              <a:rPr lang="en-US" altLang="ko-KR" sz="1200" dirty="0">
                <a:latin typeface="Segoe UI" panose="020B0502040204020203" pitchFamily="34" charset="0"/>
              </a:rPr>
              <a:t>- </a:t>
            </a:r>
            <a:r>
              <a:rPr lang="ko-KR" altLang="en-US" sz="1200">
                <a:latin typeface="Segoe UI" panose="020B0502040204020203" pitchFamily="34" charset="0"/>
              </a:rPr>
              <a:t>차트 검색</a:t>
            </a:r>
            <a:br>
              <a:rPr lang="ko-KR" altLang="en-US" sz="1200">
                <a:latin typeface="Segoe UI" panose="020B0502040204020203" pitchFamily="34" charset="0"/>
              </a:rPr>
            </a:br>
            <a:r>
              <a:rPr lang="en-US" altLang="ko-KR" sz="1200" dirty="0">
                <a:latin typeface="Segoe UI" panose="020B0502040204020203" pitchFamily="34" charset="0"/>
              </a:rPr>
              <a:t>- </a:t>
            </a:r>
            <a:r>
              <a:rPr lang="ko-KR" altLang="en-US" sz="1200">
                <a:latin typeface="Segoe UI" panose="020B0502040204020203" pitchFamily="34" charset="0"/>
              </a:rPr>
              <a:t>리스트 뷰</a:t>
            </a:r>
            <a:br>
              <a:rPr lang="ko-KR" altLang="en-US" sz="1200">
                <a:latin typeface="Segoe UI" panose="020B0502040204020203" pitchFamily="34" charset="0"/>
              </a:rPr>
            </a:br>
            <a:r>
              <a:rPr lang="en-US" altLang="ko-KR" sz="1200" dirty="0">
                <a:latin typeface="Segoe UI" panose="020B0502040204020203" pitchFamily="34" charset="0"/>
              </a:rPr>
              <a:t>- </a:t>
            </a:r>
            <a:r>
              <a:rPr lang="ko-KR" altLang="en-US" sz="1200">
                <a:latin typeface="Segoe UI" panose="020B0502040204020203" pitchFamily="34" charset="0"/>
              </a:rPr>
              <a:t>차트 다운로드</a:t>
            </a:r>
          </a:p>
        </p:txBody>
      </p:sp>
    </p:spTree>
    <p:extLst>
      <p:ext uri="{BB962C8B-B14F-4D97-AF65-F5344CB8AC3E}">
        <p14:creationId xmlns:p14="http://schemas.microsoft.com/office/powerpoint/2010/main" val="29479129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88" y="908050"/>
            <a:ext cx="7921625" cy="3630821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아코디언 </a:t>
            </a:r>
            <a:r>
              <a:rPr lang="en-US" altLang="ko-KR" dirty="0"/>
              <a:t>v2 - </a:t>
            </a:r>
            <a:r>
              <a:rPr lang="en-US" altLang="ko-KR" sz="1600" dirty="0">
                <a:solidFill>
                  <a:schemeClr val="dk1"/>
                </a:solidFill>
              </a:rPr>
              <a:t>UI </a:t>
            </a:r>
            <a:r>
              <a:rPr lang="ko-KR" altLang="en-US" sz="1600">
                <a:solidFill>
                  <a:schemeClr val="dk1"/>
                </a:solidFill>
              </a:rPr>
              <a:t>기반의 </a:t>
            </a:r>
            <a:r>
              <a:rPr lang="en-US" altLang="ko-KR" sz="1600" dirty="0">
                <a:solidFill>
                  <a:schemeClr val="dk1"/>
                </a:solidFill>
              </a:rPr>
              <a:t>CI/CD Pipeline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135188" y="4602540"/>
            <a:ext cx="5869126" cy="198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+mn-ea"/>
              </a:rPr>
              <a:t>파이프라인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동작이 어떤 패키지 기반인지 확인 안됨</a:t>
            </a:r>
            <a:r>
              <a:rPr lang="en-US" altLang="ko-KR" sz="1400" dirty="0">
                <a:latin typeface="+mn-ea"/>
              </a:rPr>
              <a:t>... </a:t>
            </a:r>
            <a:r>
              <a:rPr lang="ko-KR" altLang="en-US" sz="1400">
                <a:latin typeface="+mn-ea"/>
              </a:rPr>
              <a:t>포멧은 </a:t>
            </a:r>
            <a:r>
              <a:rPr lang="en-US" altLang="ko-KR" sz="1400" dirty="0" err="1">
                <a:latin typeface="+mn-ea"/>
              </a:rPr>
              <a:t>Yaml</a:t>
            </a:r>
            <a:r>
              <a:rPr lang="en-US" altLang="ko-KR" sz="1400" dirty="0">
                <a:latin typeface="+mn-ea"/>
              </a:rPr>
              <a:t>)</a:t>
            </a:r>
          </a:p>
          <a:p>
            <a:br>
              <a:rPr lang="en-US" altLang="ko-KR" sz="600" dirty="0">
                <a:latin typeface="+mn-ea"/>
              </a:rPr>
            </a:br>
            <a:r>
              <a:rPr lang="en-US" altLang="ko-KR" sz="1200" dirty="0">
                <a:latin typeface="+mn-ea"/>
              </a:rPr>
              <a:t>-  Workflow </a:t>
            </a:r>
            <a:r>
              <a:rPr lang="ko-KR" altLang="en-US" sz="1200">
                <a:latin typeface="+mn-ea"/>
              </a:rPr>
              <a:t>구성</a:t>
            </a:r>
            <a:endParaRPr lang="en-US" altLang="ko-KR" sz="1200" dirty="0">
              <a:latin typeface="+mn-ea"/>
            </a:endParaRPr>
          </a:p>
          <a:p>
            <a:endParaRPr lang="en-US" altLang="ko-KR" sz="500" dirty="0"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+mn-ea"/>
              </a:rPr>
              <a:t>Task </a:t>
            </a:r>
            <a:r>
              <a:rPr lang="ko-KR" altLang="en-US" sz="1200">
                <a:latin typeface="+mn-ea"/>
              </a:rPr>
              <a:t>생성</a:t>
            </a:r>
            <a:r>
              <a:rPr lang="en-US" altLang="ko-KR" sz="1200" dirty="0">
                <a:latin typeface="+mn-ea"/>
              </a:rPr>
              <a:t>( Task </a:t>
            </a:r>
            <a:r>
              <a:rPr lang="ko-KR" altLang="en-US" sz="1200">
                <a:latin typeface="+mn-ea"/>
              </a:rPr>
              <a:t>템플릿 제공</a:t>
            </a:r>
            <a:r>
              <a:rPr lang="en-US" altLang="ko-KR" sz="1200" dirty="0">
                <a:latin typeface="+mn-ea"/>
              </a:rPr>
              <a:t> )</a:t>
            </a:r>
            <a:br>
              <a:rPr lang="ko-KR" altLang="en-US" sz="1200">
                <a:latin typeface="+mn-ea"/>
              </a:rPr>
            </a:br>
            <a:r>
              <a:rPr lang="en-US" altLang="ko-KR" sz="1100" dirty="0">
                <a:latin typeface="+mn-ea"/>
              </a:rPr>
              <a:t>    - Bash shell command</a:t>
            </a:r>
            <a:br>
              <a:rPr lang="en-US" altLang="ko-KR" sz="1100" dirty="0">
                <a:latin typeface="+mn-ea"/>
              </a:rPr>
            </a:br>
            <a:r>
              <a:rPr lang="en-US" altLang="ko-KR" sz="1100" dirty="0">
                <a:latin typeface="+mn-ea"/>
              </a:rPr>
              <a:t>    - </a:t>
            </a:r>
            <a:r>
              <a:rPr lang="ko-KR" altLang="en-US" sz="1100">
                <a:latin typeface="+mn-ea"/>
              </a:rPr>
              <a:t>승인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>
                <a:latin typeface="+mn-ea"/>
              </a:rPr>
              <a:t>승인 거절 등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altLang="ko-KR" sz="500" dirty="0"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n-ea"/>
              </a:rPr>
              <a:t>파이프라인을 이용해 할 수 있는 작업</a:t>
            </a:r>
            <a:br>
              <a:rPr lang="ko-KR" altLang="en-US" dirty="0">
                <a:latin typeface="+mn-ea"/>
              </a:rPr>
            </a:br>
            <a:r>
              <a:rPr lang="ko-KR" altLang="en-US" sz="1100" dirty="0">
                <a:latin typeface="+mn-ea"/>
              </a:rPr>
              <a:t>    </a:t>
            </a:r>
            <a:r>
              <a:rPr lang="en-US" altLang="ko-KR" sz="1100" dirty="0">
                <a:latin typeface="+mn-ea"/>
              </a:rPr>
              <a:t>- </a:t>
            </a:r>
            <a:r>
              <a:rPr lang="ko-KR" altLang="en-US" sz="1100">
                <a:latin typeface="+mn-ea"/>
              </a:rPr>
              <a:t>빅데이터 분석</a:t>
            </a:r>
            <a:br>
              <a:rPr lang="ko-KR" altLang="en-US" sz="1100">
                <a:latin typeface="+mn-ea"/>
              </a:rPr>
            </a:br>
            <a:r>
              <a:rPr lang="en-US" altLang="ko-KR" sz="1100" dirty="0">
                <a:latin typeface="+mn-ea"/>
              </a:rPr>
              <a:t>    - CI/CD </a:t>
            </a:r>
            <a:r>
              <a:rPr lang="ko-KR" altLang="en-US" sz="1100">
                <a:latin typeface="+mn-ea"/>
              </a:rPr>
              <a:t>생성</a:t>
            </a:r>
            <a:br>
              <a:rPr lang="ko-KR" altLang="en-US" sz="1100">
                <a:latin typeface="+mn-ea"/>
              </a:rPr>
            </a:br>
            <a:r>
              <a:rPr lang="ko-KR" altLang="en-US" sz="1100">
                <a:latin typeface="+mn-ea"/>
              </a:rPr>
              <a:t>    </a:t>
            </a:r>
            <a:r>
              <a:rPr lang="en-US" altLang="ko-KR" sz="1100" dirty="0">
                <a:latin typeface="+mn-ea"/>
              </a:rPr>
              <a:t>- </a:t>
            </a:r>
            <a:r>
              <a:rPr lang="ko-KR" altLang="en-US" sz="1100">
                <a:latin typeface="+mn-ea"/>
              </a:rPr>
              <a:t>머신러닝 파이프라인</a:t>
            </a:r>
          </a:p>
        </p:txBody>
      </p:sp>
    </p:spTree>
    <p:extLst>
      <p:ext uri="{BB962C8B-B14F-4D97-AF65-F5344CB8AC3E}">
        <p14:creationId xmlns:p14="http://schemas.microsoft.com/office/powerpoint/2010/main" val="11054478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89" y="908051"/>
            <a:ext cx="7921625" cy="382226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아코디언 </a:t>
            </a:r>
            <a:r>
              <a:rPr lang="en-US" altLang="ko-KR" dirty="0"/>
              <a:t>v2 - </a:t>
            </a:r>
            <a:r>
              <a:rPr lang="ko-KR" altLang="en-US" sz="1600">
                <a:solidFill>
                  <a:schemeClr val="dk1"/>
                </a:solidFill>
              </a:rPr>
              <a:t>통합 모니터링</a:t>
            </a: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35188" y="4973519"/>
            <a:ext cx="4572000" cy="124649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Segoe UI" panose="020B0502040204020203" pitchFamily="34" charset="0"/>
              </a:rPr>
              <a:t>모니터링</a:t>
            </a:r>
            <a:br>
              <a:rPr lang="ko-KR" altLang="en-US" dirty="0">
                <a:latin typeface="Segoe UI" panose="020B0502040204020203" pitchFamily="34" charset="0"/>
              </a:rPr>
            </a:br>
            <a:r>
              <a:rPr lang="en-US" altLang="ko-KR" sz="1200" dirty="0">
                <a:latin typeface="Segoe UI" panose="020B0502040204020203" pitchFamily="34" charset="0"/>
              </a:rPr>
              <a:t>- </a:t>
            </a:r>
            <a:r>
              <a:rPr lang="ko-KR" altLang="en-US" sz="1200">
                <a:latin typeface="Segoe UI" panose="020B0502040204020203" pitchFamily="34" charset="0"/>
              </a:rPr>
              <a:t>모니터링 타겟</a:t>
            </a:r>
            <a:r>
              <a:rPr lang="en-US" altLang="ko-KR" sz="1200" dirty="0">
                <a:latin typeface="Segoe UI" panose="020B0502040204020203" pitchFamily="34" charset="0"/>
              </a:rPr>
              <a:t>: </a:t>
            </a:r>
            <a:r>
              <a:rPr lang="ko-KR" altLang="en-US" sz="1200">
                <a:latin typeface="Segoe UI" panose="020B0502040204020203" pitchFamily="34" charset="0"/>
              </a:rPr>
              <a:t>클러스터 </a:t>
            </a:r>
            <a:r>
              <a:rPr lang="en-US" altLang="ko-KR" sz="1200" dirty="0">
                <a:latin typeface="Segoe UI" panose="020B0502040204020203" pitchFamily="34" charset="0"/>
              </a:rPr>
              <a:t>, </a:t>
            </a:r>
            <a:r>
              <a:rPr lang="ko-KR" altLang="en-US" sz="1200">
                <a:latin typeface="Segoe UI" panose="020B0502040204020203" pitchFamily="34" charset="0"/>
              </a:rPr>
              <a:t>노드</a:t>
            </a:r>
            <a:r>
              <a:rPr lang="en-US" altLang="ko-KR" sz="1200" dirty="0">
                <a:latin typeface="Segoe UI" panose="020B0502040204020203" pitchFamily="34" charset="0"/>
              </a:rPr>
              <a:t>, </a:t>
            </a:r>
            <a:r>
              <a:rPr lang="ko-KR" altLang="en-US" sz="1200">
                <a:latin typeface="Segoe UI" panose="020B0502040204020203" pitchFamily="34" charset="0"/>
              </a:rPr>
              <a:t>워커 노드</a:t>
            </a:r>
            <a:br>
              <a:rPr lang="ko-KR" altLang="en-US" sz="1200">
                <a:latin typeface="Segoe UI" panose="020B0502040204020203" pitchFamily="34" charset="0"/>
              </a:rPr>
            </a:br>
            <a:r>
              <a:rPr lang="en-US" altLang="ko-KR" sz="1200" dirty="0">
                <a:latin typeface="Segoe UI" panose="020B0502040204020203" pitchFamily="34" charset="0"/>
              </a:rPr>
              <a:t>- </a:t>
            </a:r>
            <a:r>
              <a:rPr lang="ko-KR" altLang="en-US" sz="1200">
                <a:latin typeface="Segoe UI" panose="020B0502040204020203" pitchFamily="34" charset="0"/>
              </a:rPr>
              <a:t>어플리케이션 성능 모니터링</a:t>
            </a:r>
            <a:br>
              <a:rPr lang="ko-KR" altLang="en-US" sz="1200">
                <a:latin typeface="Segoe UI" panose="020B0502040204020203" pitchFamily="34" charset="0"/>
              </a:rPr>
            </a:br>
            <a:r>
              <a:rPr lang="en-US" altLang="ko-KR" sz="1200" dirty="0">
                <a:latin typeface="Segoe UI" panose="020B0502040204020203" pitchFamily="34" charset="0"/>
              </a:rPr>
              <a:t>- </a:t>
            </a:r>
            <a:r>
              <a:rPr lang="ko-KR" altLang="en-US" sz="1200">
                <a:latin typeface="Segoe UI" panose="020B0502040204020203" pitchFamily="34" charset="0"/>
              </a:rPr>
              <a:t>이벤트 로그 모니터링</a:t>
            </a:r>
          </a:p>
        </p:txBody>
      </p:sp>
    </p:spTree>
    <p:extLst>
      <p:ext uri="{BB962C8B-B14F-4D97-AF65-F5344CB8AC3E}">
        <p14:creationId xmlns:p14="http://schemas.microsoft.com/office/powerpoint/2010/main" val="16412051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88" y="908051"/>
            <a:ext cx="7907934" cy="3769967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아코디언 </a:t>
            </a:r>
            <a:r>
              <a:rPr lang="en-US" altLang="ko-KR" dirty="0"/>
              <a:t>v2 - </a:t>
            </a:r>
            <a:r>
              <a:rPr lang="ko-KR" altLang="en-US" sz="1600">
                <a:solidFill>
                  <a:schemeClr val="dk1"/>
                </a:solidFill>
              </a:rPr>
              <a:t>애플리케이션과 </a:t>
            </a:r>
            <a:r>
              <a:rPr lang="en-US" altLang="ko-KR" sz="1600" dirty="0">
                <a:solidFill>
                  <a:schemeClr val="dk1"/>
                </a:solidFill>
              </a:rPr>
              <a:t>MSA</a:t>
            </a:r>
            <a:r>
              <a:rPr lang="ko-KR" altLang="en-US" sz="1600">
                <a:solidFill>
                  <a:schemeClr val="dk1"/>
                </a:solidFill>
              </a:rPr>
              <a:t>간 모니터링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7858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1600" dirty="0" err="1">
                <a:latin typeface="+mn-ea"/>
              </a:rPr>
              <a:t>Kubespray</a:t>
            </a:r>
            <a:r>
              <a:rPr kumimoji="1" lang="ko-KR" altLang="en-US" sz="1600" dirty="0">
                <a:latin typeface="+mn-ea"/>
              </a:rPr>
              <a:t>를 이용한 </a:t>
            </a:r>
            <a:r>
              <a:rPr kumimoji="1" lang="en-US" altLang="ko-KR" sz="1600" dirty="0">
                <a:latin typeface="+mn-ea"/>
              </a:rPr>
              <a:t>PaaS Portal </a:t>
            </a:r>
            <a:r>
              <a:rPr kumimoji="1" lang="ko-KR" altLang="en-US" sz="1600" dirty="0">
                <a:latin typeface="+mn-ea"/>
              </a:rPr>
              <a:t>설계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30AEA8F-257C-436E-8617-080C3E8AA655}"/>
              </a:ext>
            </a:extLst>
          </p:cNvPr>
          <p:cNvSpPr/>
          <p:nvPr/>
        </p:nvSpPr>
        <p:spPr>
          <a:xfrm>
            <a:off x="2855580" y="2784139"/>
            <a:ext cx="1396269" cy="244360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PaaS Portal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9562CA-1A39-4867-B8BF-4CC5764E44AA}"/>
              </a:ext>
            </a:extLst>
          </p:cNvPr>
          <p:cNvSpPr/>
          <p:nvPr/>
        </p:nvSpPr>
        <p:spPr>
          <a:xfrm>
            <a:off x="2996074" y="4537419"/>
            <a:ext cx="1136144" cy="37759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Kubespray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55702E0-B93D-4F60-9186-6BD1673B1802}"/>
              </a:ext>
            </a:extLst>
          </p:cNvPr>
          <p:cNvSpPr/>
          <p:nvPr/>
        </p:nvSpPr>
        <p:spPr>
          <a:xfrm>
            <a:off x="2855580" y="1380893"/>
            <a:ext cx="1396268" cy="45865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CMP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ACC0E6-4F10-4CF7-8818-DE78BDA7A0B8}"/>
              </a:ext>
            </a:extLst>
          </p:cNvPr>
          <p:cNvSpPr txBox="1"/>
          <p:nvPr/>
        </p:nvSpPr>
        <p:spPr>
          <a:xfrm>
            <a:off x="2398551" y="5505829"/>
            <a:ext cx="1398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/>
              <a:t>SSH public key </a:t>
            </a:r>
            <a:r>
              <a:rPr lang="ko-KR" altLang="en-US" sz="1000" dirty="0"/>
              <a:t>등록</a:t>
            </a:r>
            <a:endParaRPr lang="en-US" altLang="ko-KR" sz="1000" dirty="0"/>
          </a:p>
          <a:p>
            <a:pPr algn="ctr"/>
            <a:r>
              <a:rPr lang="en-US" altLang="ko-KR" sz="1000" dirty="0"/>
              <a:t>(PaaS Portal</a:t>
            </a:r>
            <a:r>
              <a:rPr lang="ko-KR" altLang="en-US" sz="1000" dirty="0"/>
              <a:t> 구축 시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D278754-4922-4118-A2F4-36307A38651F}"/>
              </a:ext>
            </a:extLst>
          </p:cNvPr>
          <p:cNvSpPr/>
          <p:nvPr/>
        </p:nvSpPr>
        <p:spPr>
          <a:xfrm>
            <a:off x="2992840" y="3198838"/>
            <a:ext cx="1136144" cy="37759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Node Manager</a:t>
            </a: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64ED46F-159E-44EF-A024-7BAD9BA2AE96}"/>
              </a:ext>
            </a:extLst>
          </p:cNvPr>
          <p:cNvCxnSpPr>
            <a:cxnSpLocks/>
            <a:stCxn id="5" idx="2"/>
            <a:endCxn id="10" idx="1"/>
          </p:cNvCxnSpPr>
          <p:nvPr/>
        </p:nvCxnSpPr>
        <p:spPr>
          <a:xfrm rot="5400000" flipH="1">
            <a:off x="2353221" y="4027253"/>
            <a:ext cx="1840114" cy="560875"/>
          </a:xfrm>
          <a:prstGeom prst="bentConnector4">
            <a:avLst>
              <a:gd name="adj1" fmla="val -12423"/>
              <a:gd name="adj2" fmla="val 22323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CC04DB0-ABA0-441D-B212-107440A508B1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4128984" y="3387633"/>
            <a:ext cx="2593607" cy="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EC2071D-0B28-4967-92F0-56A146290447}"/>
              </a:ext>
            </a:extLst>
          </p:cNvPr>
          <p:cNvGrpSpPr/>
          <p:nvPr/>
        </p:nvGrpSpPr>
        <p:grpSpPr>
          <a:xfrm>
            <a:off x="7021835" y="2827042"/>
            <a:ext cx="1501741" cy="651136"/>
            <a:chOff x="6285257" y="2644032"/>
            <a:chExt cx="1501741" cy="65113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F2B1C02-5E8F-4ACC-AD35-20DF60181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5257" y="2644032"/>
              <a:ext cx="651136" cy="651136"/>
            </a:xfrm>
            <a:prstGeom prst="rect">
              <a:avLst/>
            </a:prstGeom>
          </p:spPr>
        </p:pic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6918AB8-9725-40A5-A11E-48ED6B57E617}"/>
                </a:ext>
              </a:extLst>
            </p:cNvPr>
            <p:cNvGrpSpPr/>
            <p:nvPr/>
          </p:nvGrpSpPr>
          <p:grpSpPr>
            <a:xfrm>
              <a:off x="6985621" y="2698811"/>
              <a:ext cx="801377" cy="562621"/>
              <a:chOff x="6985621" y="2707689"/>
              <a:chExt cx="801377" cy="562621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AEC44DC-8C3B-4604-9BB1-06D25C852720}"/>
                  </a:ext>
                </a:extLst>
              </p:cNvPr>
              <p:cNvSpPr/>
              <p:nvPr/>
            </p:nvSpPr>
            <p:spPr>
              <a:xfrm>
                <a:off x="6985621" y="2707689"/>
                <a:ext cx="801377" cy="562621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Node-01</a:t>
                </a: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7CF1BD3C-B9DA-4A28-BE07-945242014002}"/>
                  </a:ext>
                </a:extLst>
              </p:cNvPr>
              <p:cNvSpPr/>
              <p:nvPr/>
            </p:nvSpPr>
            <p:spPr>
              <a:xfrm>
                <a:off x="7062741" y="2977638"/>
                <a:ext cx="620893" cy="20056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init.sh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ED53217-5D3F-43D6-9CEB-229A68735EEB}"/>
              </a:ext>
            </a:extLst>
          </p:cNvPr>
          <p:cNvGrpSpPr/>
          <p:nvPr/>
        </p:nvGrpSpPr>
        <p:grpSpPr>
          <a:xfrm>
            <a:off x="7047409" y="3879881"/>
            <a:ext cx="1501741" cy="651136"/>
            <a:chOff x="6285257" y="2644032"/>
            <a:chExt cx="1501741" cy="651136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4FAB1FE4-3EAB-4697-83E5-5AD96D4E7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5257" y="2644032"/>
              <a:ext cx="651136" cy="651136"/>
            </a:xfrm>
            <a:prstGeom prst="rect">
              <a:avLst/>
            </a:prstGeom>
          </p:spPr>
        </p:pic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234D6D6-9F2A-427C-AA25-13FE98AC1E1E}"/>
                </a:ext>
              </a:extLst>
            </p:cNvPr>
            <p:cNvGrpSpPr/>
            <p:nvPr/>
          </p:nvGrpSpPr>
          <p:grpSpPr>
            <a:xfrm>
              <a:off x="6985621" y="2698811"/>
              <a:ext cx="801377" cy="562621"/>
              <a:chOff x="6985621" y="2707689"/>
              <a:chExt cx="801377" cy="562621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4077B4FF-3871-4255-BE83-D59FD60DF28E}"/>
                  </a:ext>
                </a:extLst>
              </p:cNvPr>
              <p:cNvSpPr/>
              <p:nvPr/>
            </p:nvSpPr>
            <p:spPr>
              <a:xfrm>
                <a:off x="6985621" y="2707689"/>
                <a:ext cx="801377" cy="562621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Node-02</a:t>
                </a: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F4884503-814D-4137-8CBF-AF58681EF66B}"/>
                  </a:ext>
                </a:extLst>
              </p:cNvPr>
              <p:cNvSpPr/>
              <p:nvPr/>
            </p:nvSpPr>
            <p:spPr>
              <a:xfrm>
                <a:off x="7062741" y="2977638"/>
                <a:ext cx="620893" cy="20056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init.sh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C32C21E-62FE-4963-81F9-6BCB9510884B}"/>
              </a:ext>
            </a:extLst>
          </p:cNvPr>
          <p:cNvGrpSpPr/>
          <p:nvPr/>
        </p:nvGrpSpPr>
        <p:grpSpPr>
          <a:xfrm>
            <a:off x="7039871" y="4931446"/>
            <a:ext cx="1501741" cy="651136"/>
            <a:chOff x="6285257" y="2644032"/>
            <a:chExt cx="1501741" cy="651136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45E5BBF-E63D-4DF0-B594-87073F3C6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5257" y="2644032"/>
              <a:ext cx="651136" cy="651136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9F0893C-7F42-48DE-80D0-F940362E94FD}"/>
                </a:ext>
              </a:extLst>
            </p:cNvPr>
            <p:cNvGrpSpPr/>
            <p:nvPr/>
          </p:nvGrpSpPr>
          <p:grpSpPr>
            <a:xfrm>
              <a:off x="6985621" y="2698811"/>
              <a:ext cx="801377" cy="562621"/>
              <a:chOff x="6985621" y="2707689"/>
              <a:chExt cx="801377" cy="562621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D3E0A826-795E-4BB3-885E-5E49C573A2FF}"/>
                  </a:ext>
                </a:extLst>
              </p:cNvPr>
              <p:cNvSpPr/>
              <p:nvPr/>
            </p:nvSpPr>
            <p:spPr>
              <a:xfrm>
                <a:off x="6985621" y="2707689"/>
                <a:ext cx="801377" cy="562621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Node-03</a:t>
                </a: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0FD125F4-F37B-4DD1-8A4E-2267ACD0D87A}"/>
                  </a:ext>
                </a:extLst>
              </p:cNvPr>
              <p:cNvSpPr/>
              <p:nvPr/>
            </p:nvSpPr>
            <p:spPr>
              <a:xfrm>
                <a:off x="7062741" y="2977638"/>
                <a:ext cx="620893" cy="20056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init.sh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390A6FA-3D9B-42BD-9225-037705C67A8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132218" y="4726214"/>
            <a:ext cx="2557184" cy="1"/>
          </a:xfrm>
          <a:prstGeom prst="straightConnector1">
            <a:avLst/>
          </a:prstGeom>
          <a:ln w="12700">
            <a:solidFill>
              <a:srgbClr val="4031F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161CD7B-DCC9-442F-8C1E-07406C110C7A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>
            <a:off x="3553714" y="1839549"/>
            <a:ext cx="1" cy="94459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96BF6B3-438D-458D-A878-B8A278966DC3}"/>
              </a:ext>
            </a:extLst>
          </p:cNvPr>
          <p:cNvSpPr txBox="1"/>
          <p:nvPr/>
        </p:nvSpPr>
        <p:spPr>
          <a:xfrm>
            <a:off x="3560912" y="2298936"/>
            <a:ext cx="11897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/>
              <a:t>Cluster</a:t>
            </a:r>
            <a:r>
              <a:rPr lang="ko-KR" altLang="en-US" sz="1000" dirty="0"/>
              <a:t> 정보 전달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3A32E6CD-3094-4A9A-A25F-C52589216DA9}"/>
              </a:ext>
            </a:extLst>
          </p:cNvPr>
          <p:cNvSpPr/>
          <p:nvPr/>
        </p:nvSpPr>
        <p:spPr>
          <a:xfrm>
            <a:off x="6725825" y="2304774"/>
            <a:ext cx="2129232" cy="3462290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43E5D82-3C28-4BBC-86C9-FAD88EE7C0BE}"/>
              </a:ext>
            </a:extLst>
          </p:cNvPr>
          <p:cNvSpPr/>
          <p:nvPr/>
        </p:nvSpPr>
        <p:spPr>
          <a:xfrm>
            <a:off x="7021968" y="2303411"/>
            <a:ext cx="1528909" cy="458656"/>
          </a:xfrm>
          <a:prstGeom prst="roundRect">
            <a:avLst/>
          </a:prstGeom>
          <a:noFill/>
          <a:ln w="19050"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Cluster Nodes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BE2E425E-3574-4176-9F75-D00D0CC8A687}"/>
              </a:ext>
            </a:extLst>
          </p:cNvPr>
          <p:cNvCxnSpPr>
            <a:cxnSpLocks/>
            <a:stCxn id="7" idx="3"/>
            <a:endCxn id="35" idx="0"/>
          </p:cNvCxnSpPr>
          <p:nvPr/>
        </p:nvCxnSpPr>
        <p:spPr>
          <a:xfrm>
            <a:off x="4251848" y="1610221"/>
            <a:ext cx="3534575" cy="69319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98EA486-2171-4C45-ABD0-29FF8E454D81}"/>
              </a:ext>
            </a:extLst>
          </p:cNvPr>
          <p:cNvSpPr txBox="1"/>
          <p:nvPr/>
        </p:nvSpPr>
        <p:spPr>
          <a:xfrm>
            <a:off x="5271309" y="1357763"/>
            <a:ext cx="11432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/>
              <a:t>VM Provisioning</a:t>
            </a:r>
            <a:endParaRPr lang="ko-KR" altLang="en-US" sz="10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0396796-ED53-4ACD-A394-CD799D50FCBF}"/>
              </a:ext>
            </a:extLst>
          </p:cNvPr>
          <p:cNvSpPr/>
          <p:nvPr/>
        </p:nvSpPr>
        <p:spPr>
          <a:xfrm>
            <a:off x="2992840" y="3869036"/>
            <a:ext cx="1136144" cy="37759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Cluster Manager</a:t>
            </a:r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FF0AAE91-A95A-449F-AC08-971253D2FB57}"/>
              </a:ext>
            </a:extLst>
          </p:cNvPr>
          <p:cNvCxnSpPr>
            <a:cxnSpLocks/>
            <a:stCxn id="38" idx="1"/>
            <a:endCxn id="6" idx="1"/>
          </p:cNvCxnSpPr>
          <p:nvPr/>
        </p:nvCxnSpPr>
        <p:spPr>
          <a:xfrm rot="10800000" flipH="1" flipV="1">
            <a:off x="2992840" y="4057830"/>
            <a:ext cx="3234" cy="668383"/>
          </a:xfrm>
          <a:prstGeom prst="bentConnector3">
            <a:avLst>
              <a:gd name="adj1" fmla="val -7068646"/>
            </a:avLst>
          </a:prstGeom>
          <a:ln w="12700">
            <a:solidFill>
              <a:srgbClr val="403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6CF4091-EFF5-496D-9929-A2AAF5457BDD}"/>
              </a:ext>
            </a:extLst>
          </p:cNvPr>
          <p:cNvSpPr txBox="1"/>
          <p:nvPr/>
        </p:nvSpPr>
        <p:spPr>
          <a:xfrm>
            <a:off x="4324663" y="4494602"/>
            <a:ext cx="888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4031FF"/>
                </a:solidFill>
              </a:rPr>
              <a:t>Cluster </a:t>
            </a:r>
            <a:r>
              <a:rPr lang="ko-KR" altLang="en-US" sz="1000" dirty="0">
                <a:solidFill>
                  <a:srgbClr val="4031FF"/>
                </a:solidFill>
              </a:rPr>
              <a:t>배포</a:t>
            </a:r>
          </a:p>
        </p:txBody>
      </p:sp>
      <p:sp>
        <p:nvSpPr>
          <p:cNvPr id="41" name="설명선: 선(강조선) 40">
            <a:extLst>
              <a:ext uri="{FF2B5EF4-FFF2-40B4-BE49-F238E27FC236}">
                <a16:creationId xmlns:a16="http://schemas.microsoft.com/office/drawing/2014/main" id="{6826C0CB-E2C8-4490-95BF-66B129674F02}"/>
              </a:ext>
            </a:extLst>
          </p:cNvPr>
          <p:cNvSpPr/>
          <p:nvPr/>
        </p:nvSpPr>
        <p:spPr>
          <a:xfrm>
            <a:off x="8891480" y="2915233"/>
            <a:ext cx="1198873" cy="455487"/>
          </a:xfrm>
          <a:prstGeom prst="accentCallout1">
            <a:avLst>
              <a:gd name="adj1" fmla="val 53833"/>
              <a:gd name="adj2" fmla="val -9073"/>
              <a:gd name="adj3" fmla="val 73029"/>
              <a:gd name="adj4" fmla="val -38859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SSH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등록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OS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보안설정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CC15014-F655-4419-809C-396C9B729932}"/>
              </a:ext>
            </a:extLst>
          </p:cNvPr>
          <p:cNvSpPr txBox="1"/>
          <p:nvPr/>
        </p:nvSpPr>
        <p:spPr>
          <a:xfrm>
            <a:off x="4330598" y="3761943"/>
            <a:ext cx="13340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/>
              <a:t>OS</a:t>
            </a:r>
            <a:r>
              <a:rPr lang="ko-KR" altLang="en-US" sz="1000" dirty="0"/>
              <a:t> </a:t>
            </a:r>
            <a:r>
              <a:rPr lang="en-US" altLang="ko-KR" sz="1000" dirty="0"/>
              <a:t>Setup </a:t>
            </a:r>
            <a:r>
              <a:rPr lang="ko-KR" altLang="en-US" sz="1000" dirty="0"/>
              <a:t>완료 보고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E0E6D5F-9B05-4D9B-BC4A-A2A2E3BF90C5}"/>
              </a:ext>
            </a:extLst>
          </p:cNvPr>
          <p:cNvSpPr txBox="1"/>
          <p:nvPr/>
        </p:nvSpPr>
        <p:spPr>
          <a:xfrm>
            <a:off x="4362261" y="3098963"/>
            <a:ext cx="13548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/>
              <a:t>SSH</a:t>
            </a:r>
            <a:r>
              <a:rPr lang="ko-KR" altLang="en-US" sz="1000" dirty="0"/>
              <a:t> </a:t>
            </a:r>
            <a:r>
              <a:rPr lang="en-US" altLang="ko-KR" sz="1000" dirty="0"/>
              <a:t>public key </a:t>
            </a:r>
            <a:r>
              <a:rPr lang="ko-KR" altLang="en-US" sz="1000" dirty="0"/>
              <a:t>조회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60D8F89-E764-444B-B057-F9E870687388}"/>
              </a:ext>
            </a:extLst>
          </p:cNvPr>
          <p:cNvSpPr/>
          <p:nvPr/>
        </p:nvSpPr>
        <p:spPr>
          <a:xfrm>
            <a:off x="2256365" y="5505829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2B3F71A-73A3-4662-A1A0-4B0F490F40E4}"/>
              </a:ext>
            </a:extLst>
          </p:cNvPr>
          <p:cNvSpPr/>
          <p:nvPr/>
        </p:nvSpPr>
        <p:spPr>
          <a:xfrm>
            <a:off x="5039690" y="1337369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5B98A25-C6C4-42DA-90D1-31EBB9BC76F6}"/>
              </a:ext>
            </a:extLst>
          </p:cNvPr>
          <p:cNvSpPr/>
          <p:nvPr/>
        </p:nvSpPr>
        <p:spPr>
          <a:xfrm>
            <a:off x="3640272" y="2067316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DB2EE872-0CF5-4347-9CAB-4A722B9F9F87}"/>
              </a:ext>
            </a:extLst>
          </p:cNvPr>
          <p:cNvSpPr/>
          <p:nvPr/>
        </p:nvSpPr>
        <p:spPr>
          <a:xfrm>
            <a:off x="4143882" y="3086975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E8BF676-C9D9-48DF-AE2C-A995DA68A28B}"/>
              </a:ext>
            </a:extLst>
          </p:cNvPr>
          <p:cNvSpPr/>
          <p:nvPr/>
        </p:nvSpPr>
        <p:spPr>
          <a:xfrm>
            <a:off x="4136038" y="3766252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5</a:t>
            </a:r>
            <a:endParaRPr lang="ko-KR" altLang="en-US" sz="700" b="1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5E37E35B-69ED-43CC-8C89-947A035233DF}"/>
              </a:ext>
            </a:extLst>
          </p:cNvPr>
          <p:cNvSpPr/>
          <p:nvPr/>
        </p:nvSpPr>
        <p:spPr>
          <a:xfrm>
            <a:off x="4143882" y="4491866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6</a:t>
            </a:r>
            <a:endParaRPr lang="ko-KR" altLang="en-US" sz="700" b="1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206D400-9D2D-42E0-8EF1-86BD270F61C0}"/>
              </a:ext>
            </a:extLst>
          </p:cNvPr>
          <p:cNvCxnSpPr>
            <a:cxnSpLocks/>
          </p:cNvCxnSpPr>
          <p:nvPr/>
        </p:nvCxnSpPr>
        <p:spPr>
          <a:xfrm>
            <a:off x="4128983" y="4053483"/>
            <a:ext cx="2593607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5">
            <a:extLst>
              <a:ext uri="{FF2B5EF4-FFF2-40B4-BE49-F238E27FC236}">
                <a16:creationId xmlns:a16="http://schemas.microsoft.com/office/drawing/2014/main" id="{DB4DA635-8071-4CDA-89C1-7BA85ECF8F5B}"/>
              </a:ext>
            </a:extLst>
          </p:cNvPr>
          <p:cNvSpPr/>
          <p:nvPr/>
        </p:nvSpPr>
        <p:spPr>
          <a:xfrm>
            <a:off x="421105" y="820156"/>
            <a:ext cx="11273590" cy="5616739"/>
          </a:xfrm>
          <a:prstGeom prst="roundRect">
            <a:avLst>
              <a:gd name="adj" fmla="val 839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9651E272-3FAC-4AF6-B376-C670B22C0117}"/>
              </a:ext>
            </a:extLst>
          </p:cNvPr>
          <p:cNvCxnSpPr>
            <a:cxnSpLocks/>
          </p:cNvCxnSpPr>
          <p:nvPr/>
        </p:nvCxnSpPr>
        <p:spPr>
          <a:xfrm rot="10800000">
            <a:off x="2992841" y="4136960"/>
            <a:ext cx="3705163" cy="1187913"/>
          </a:xfrm>
          <a:prstGeom prst="bentConnector3">
            <a:avLst>
              <a:gd name="adj1" fmla="val 110679"/>
            </a:avLst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33064086-A26C-43D6-B284-E601A084F406}"/>
              </a:ext>
            </a:extLst>
          </p:cNvPr>
          <p:cNvSpPr/>
          <p:nvPr/>
        </p:nvSpPr>
        <p:spPr>
          <a:xfrm>
            <a:off x="4137077" y="5074709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3EA1A74-C783-4381-BBF9-40D949B828AE}"/>
              </a:ext>
            </a:extLst>
          </p:cNvPr>
          <p:cNvSpPr txBox="1"/>
          <p:nvPr/>
        </p:nvSpPr>
        <p:spPr>
          <a:xfrm>
            <a:off x="4331330" y="5067040"/>
            <a:ext cx="11624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err="1"/>
              <a:t>KubeConfig</a:t>
            </a:r>
            <a:r>
              <a:rPr lang="en-US" altLang="ko-KR" sz="1000" dirty="0"/>
              <a:t> </a:t>
            </a:r>
            <a:r>
              <a:rPr lang="ko-KR" altLang="en-US" sz="1000" dirty="0"/>
              <a:t>등록</a:t>
            </a:r>
          </a:p>
        </p:txBody>
      </p:sp>
    </p:spTree>
    <p:extLst>
      <p:ext uri="{BB962C8B-B14F-4D97-AF65-F5344CB8AC3E}">
        <p14:creationId xmlns:p14="http://schemas.microsoft.com/office/powerpoint/2010/main" val="42733372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CD5026E-B85E-4807-BD7D-2334E7D609A1}"/>
              </a:ext>
            </a:extLst>
          </p:cNvPr>
          <p:cNvSpPr/>
          <p:nvPr/>
        </p:nvSpPr>
        <p:spPr>
          <a:xfrm>
            <a:off x="1219383" y="3013859"/>
            <a:ext cx="2596530" cy="1984861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CMP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49FBBBA-7161-48D9-920C-A487071A96CD}"/>
              </a:ext>
            </a:extLst>
          </p:cNvPr>
          <p:cNvSpPr/>
          <p:nvPr/>
        </p:nvSpPr>
        <p:spPr>
          <a:xfrm>
            <a:off x="4797735" y="3013859"/>
            <a:ext cx="2596530" cy="1984861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PaaS Portal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B0D2AA7-583A-4B24-844D-0B54F8002B07}"/>
              </a:ext>
            </a:extLst>
          </p:cNvPr>
          <p:cNvSpPr/>
          <p:nvPr/>
        </p:nvSpPr>
        <p:spPr>
          <a:xfrm>
            <a:off x="8376087" y="3013859"/>
            <a:ext cx="2596530" cy="1984861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DevOps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D6884F7-8D6F-4318-80D2-911730F6C4EC}"/>
              </a:ext>
            </a:extLst>
          </p:cNvPr>
          <p:cNvSpPr/>
          <p:nvPr/>
        </p:nvSpPr>
        <p:spPr>
          <a:xfrm>
            <a:off x="4950227" y="3502730"/>
            <a:ext cx="2300782" cy="81747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192695E-B741-4CE8-B9B2-1D48EBEC48C8}"/>
              </a:ext>
            </a:extLst>
          </p:cNvPr>
          <p:cNvSpPr/>
          <p:nvPr/>
        </p:nvSpPr>
        <p:spPr>
          <a:xfrm>
            <a:off x="8523961" y="3473056"/>
            <a:ext cx="2300782" cy="87904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Organization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BED5B6F-55A5-42A9-9655-CD1E4F86D2C6}"/>
              </a:ext>
            </a:extLst>
          </p:cNvPr>
          <p:cNvSpPr/>
          <p:nvPr/>
        </p:nvSpPr>
        <p:spPr>
          <a:xfrm>
            <a:off x="1359847" y="3502137"/>
            <a:ext cx="2300782" cy="81747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서비스 그룹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B5E963F-6FAD-484A-A8FC-403F8CC993AF}"/>
              </a:ext>
            </a:extLst>
          </p:cNvPr>
          <p:cNvGrpSpPr/>
          <p:nvPr/>
        </p:nvGrpSpPr>
        <p:grpSpPr>
          <a:xfrm>
            <a:off x="9674352" y="3768586"/>
            <a:ext cx="1005134" cy="506923"/>
            <a:chOff x="10606289" y="5056428"/>
            <a:chExt cx="1005134" cy="50692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88EE252-54AA-44FF-9EF8-03BEE459E8A6}"/>
                </a:ext>
              </a:extLst>
            </p:cNvPr>
            <p:cNvSpPr/>
            <p:nvPr/>
          </p:nvSpPr>
          <p:spPr>
            <a:xfrm>
              <a:off x="10824743" y="5056428"/>
              <a:ext cx="786680" cy="2888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4192B0E-29BD-42F7-A867-8A1BF7DED39E}"/>
                </a:ext>
              </a:extLst>
            </p:cNvPr>
            <p:cNvSpPr/>
            <p:nvPr/>
          </p:nvSpPr>
          <p:spPr>
            <a:xfrm>
              <a:off x="10715516" y="5155024"/>
              <a:ext cx="786680" cy="2888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88FCDEA-6C60-4B8A-8685-643D6F7338CE}"/>
                </a:ext>
              </a:extLst>
            </p:cNvPr>
            <p:cNvSpPr/>
            <p:nvPr/>
          </p:nvSpPr>
          <p:spPr>
            <a:xfrm>
              <a:off x="10606289" y="5274548"/>
              <a:ext cx="786680" cy="2888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Project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F980B5-0202-4BC7-85CA-C72373096F34}"/>
              </a:ext>
            </a:extLst>
          </p:cNvPr>
          <p:cNvSpPr/>
          <p:nvPr/>
        </p:nvSpPr>
        <p:spPr>
          <a:xfrm>
            <a:off x="1207011" y="1701211"/>
            <a:ext cx="9765605" cy="49918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SSO(Single Sign-On)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7660112-66A6-4914-9339-CD688A054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188" y="788564"/>
            <a:ext cx="528937" cy="528937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6359C62-FABF-4F35-913E-D9BADA8ECF55}"/>
              </a:ext>
            </a:extLst>
          </p:cNvPr>
          <p:cNvSpPr/>
          <p:nvPr/>
        </p:nvSpPr>
        <p:spPr>
          <a:xfrm>
            <a:off x="1207012" y="5815116"/>
            <a:ext cx="2596530" cy="49104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Private / Public Cloud</a:t>
            </a:r>
          </a:p>
          <a:p>
            <a:pPr algn="ctr"/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IaaS Resource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BD49C1A-70CE-479C-BE69-DD75AA26885A}"/>
              </a:ext>
            </a:extLst>
          </p:cNvPr>
          <p:cNvSpPr/>
          <p:nvPr/>
        </p:nvSpPr>
        <p:spPr>
          <a:xfrm>
            <a:off x="4797734" y="5815116"/>
            <a:ext cx="2596530" cy="49104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Kubernetes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Cluster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470F34EC-920F-4DF4-BD00-0272249F96A3}"/>
              </a:ext>
            </a:extLst>
          </p:cNvPr>
          <p:cNvCxnSpPr>
            <a:cxnSpLocks/>
            <a:stCxn id="14" idx="2"/>
            <a:endCxn id="4" idx="0"/>
          </p:cNvCxnSpPr>
          <p:nvPr/>
        </p:nvCxnSpPr>
        <p:spPr>
          <a:xfrm rot="5400000">
            <a:off x="3897000" y="821045"/>
            <a:ext cx="813462" cy="3572166"/>
          </a:xfrm>
          <a:prstGeom prst="curvedConnector3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0D40529A-C354-4B85-9C64-019EE5721390}"/>
              </a:ext>
            </a:extLst>
          </p:cNvPr>
          <p:cNvCxnSpPr>
            <a:cxnSpLocks/>
            <a:stCxn id="14" idx="2"/>
            <a:endCxn id="6" idx="0"/>
          </p:cNvCxnSpPr>
          <p:nvPr/>
        </p:nvCxnSpPr>
        <p:spPr>
          <a:xfrm rot="16200000" flipH="1">
            <a:off x="7475352" y="814859"/>
            <a:ext cx="813462" cy="3584538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DAB5268-F2A2-47B3-898B-18C12EA3502B}"/>
              </a:ext>
            </a:extLst>
          </p:cNvPr>
          <p:cNvCxnSpPr>
            <a:cxnSpLocks/>
            <a:stCxn id="14" idx="2"/>
            <a:endCxn id="5" idx="0"/>
          </p:cNvCxnSpPr>
          <p:nvPr/>
        </p:nvCxnSpPr>
        <p:spPr>
          <a:xfrm>
            <a:off x="6089814" y="2200397"/>
            <a:ext cx="6186" cy="813462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D9A0910-6E7A-478F-BE2E-9D106DAEE5C7}"/>
              </a:ext>
            </a:extLst>
          </p:cNvPr>
          <p:cNvCxnSpPr>
            <a:cxnSpLocks/>
            <a:stCxn id="15" idx="2"/>
            <a:endCxn id="14" idx="0"/>
          </p:cNvCxnSpPr>
          <p:nvPr/>
        </p:nvCxnSpPr>
        <p:spPr>
          <a:xfrm flipH="1">
            <a:off x="6089814" y="1317501"/>
            <a:ext cx="3843" cy="38371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1737D0F6-3F48-47B2-BF8D-DA6790801C84}"/>
              </a:ext>
            </a:extLst>
          </p:cNvPr>
          <p:cNvSpPr/>
          <p:nvPr/>
        </p:nvSpPr>
        <p:spPr>
          <a:xfrm rot="5400000">
            <a:off x="2259756" y="5177350"/>
            <a:ext cx="491042" cy="49104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CACCD8A-C5D4-480B-960E-36BB4116E73B}"/>
              </a:ext>
            </a:extLst>
          </p:cNvPr>
          <p:cNvSpPr/>
          <p:nvPr/>
        </p:nvSpPr>
        <p:spPr>
          <a:xfrm>
            <a:off x="8376087" y="5815116"/>
            <a:ext cx="2596530" cy="49104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CI/CD Pipeline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4F4A9C40-5E88-4EB3-A825-BCCA3EDD68DF}"/>
              </a:ext>
            </a:extLst>
          </p:cNvPr>
          <p:cNvSpPr/>
          <p:nvPr/>
        </p:nvSpPr>
        <p:spPr>
          <a:xfrm rot="5400000">
            <a:off x="5850478" y="5177350"/>
            <a:ext cx="491042" cy="49104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DA6233B1-7D66-4173-92B8-33FA8E6233ED}"/>
              </a:ext>
            </a:extLst>
          </p:cNvPr>
          <p:cNvSpPr/>
          <p:nvPr/>
        </p:nvSpPr>
        <p:spPr>
          <a:xfrm rot="5400000">
            <a:off x="9451347" y="5177350"/>
            <a:ext cx="491042" cy="49104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FFE6F99-E258-4FE1-9234-B0462FD79731}"/>
              </a:ext>
            </a:extLst>
          </p:cNvPr>
          <p:cNvCxnSpPr>
            <a:stCxn id="17" idx="3"/>
            <a:endCxn id="23" idx="1"/>
          </p:cNvCxnSpPr>
          <p:nvPr/>
        </p:nvCxnSpPr>
        <p:spPr>
          <a:xfrm>
            <a:off x="7394264" y="6060637"/>
            <a:ext cx="981823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5886DC3-CF3B-4A56-AE4A-90D378591577}"/>
              </a:ext>
            </a:extLst>
          </p:cNvPr>
          <p:cNvSpPr txBox="1"/>
          <p:nvPr/>
        </p:nvSpPr>
        <p:spPr>
          <a:xfrm>
            <a:off x="7341597" y="5838074"/>
            <a:ext cx="10871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Deploy Target </a:t>
            </a:r>
            <a:r>
              <a:rPr lang="ko-KR" altLang="en-US" sz="800" dirty="0"/>
              <a:t>제공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38C5B339-A52F-421F-84C2-358F60A6B3CE}"/>
              </a:ext>
            </a:extLst>
          </p:cNvPr>
          <p:cNvCxnSpPr/>
          <p:nvPr/>
        </p:nvCxnSpPr>
        <p:spPr>
          <a:xfrm>
            <a:off x="3815913" y="6064260"/>
            <a:ext cx="981823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7A95CFD-027F-4742-A8E7-C1BBD796951E}"/>
              </a:ext>
            </a:extLst>
          </p:cNvPr>
          <p:cNvSpPr txBox="1"/>
          <p:nvPr/>
        </p:nvSpPr>
        <p:spPr>
          <a:xfrm>
            <a:off x="3768384" y="5845193"/>
            <a:ext cx="10743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IaaS Resource </a:t>
            </a:r>
            <a:r>
              <a:rPr lang="ko-KR" altLang="en-US" sz="800" dirty="0"/>
              <a:t>제공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B55EE8C-1E43-41F5-8190-4893E18DF231}"/>
              </a:ext>
            </a:extLst>
          </p:cNvPr>
          <p:cNvGrpSpPr/>
          <p:nvPr/>
        </p:nvGrpSpPr>
        <p:grpSpPr>
          <a:xfrm>
            <a:off x="6113162" y="3734064"/>
            <a:ext cx="1005134" cy="506923"/>
            <a:chOff x="10606289" y="5056428"/>
            <a:chExt cx="1005134" cy="50692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21DF6F9-6EE0-46C7-BF12-07420AA1969C}"/>
                </a:ext>
              </a:extLst>
            </p:cNvPr>
            <p:cNvSpPr/>
            <p:nvPr/>
          </p:nvSpPr>
          <p:spPr>
            <a:xfrm>
              <a:off x="10824743" y="5056428"/>
              <a:ext cx="786680" cy="2888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CAF5B2A-2B3A-49F0-BC91-227B0057B8B1}"/>
                </a:ext>
              </a:extLst>
            </p:cNvPr>
            <p:cNvSpPr/>
            <p:nvPr/>
          </p:nvSpPr>
          <p:spPr>
            <a:xfrm>
              <a:off x="10715516" y="5155024"/>
              <a:ext cx="786680" cy="2888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8CC9A6F-AF9C-448D-B13E-DE65D757A085}"/>
                </a:ext>
              </a:extLst>
            </p:cNvPr>
            <p:cNvSpPr/>
            <p:nvPr/>
          </p:nvSpPr>
          <p:spPr>
            <a:xfrm>
              <a:off x="10606289" y="5274548"/>
              <a:ext cx="786680" cy="2888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Cluster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201BEB9-8F3C-4B9B-A31E-C34C47ABF480}"/>
              </a:ext>
            </a:extLst>
          </p:cNvPr>
          <p:cNvGrpSpPr/>
          <p:nvPr/>
        </p:nvGrpSpPr>
        <p:grpSpPr>
          <a:xfrm>
            <a:off x="2530500" y="3752532"/>
            <a:ext cx="1005134" cy="506923"/>
            <a:chOff x="10606289" y="5056428"/>
            <a:chExt cx="1005134" cy="50692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DF0873D-0BE0-404B-9A2E-69532D66E25F}"/>
                </a:ext>
              </a:extLst>
            </p:cNvPr>
            <p:cNvSpPr/>
            <p:nvPr/>
          </p:nvSpPr>
          <p:spPr>
            <a:xfrm>
              <a:off x="10824743" y="5056428"/>
              <a:ext cx="786680" cy="2888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B11EDF2-EADA-4B87-8DFE-AD47DC248867}"/>
                </a:ext>
              </a:extLst>
            </p:cNvPr>
            <p:cNvSpPr/>
            <p:nvPr/>
          </p:nvSpPr>
          <p:spPr>
            <a:xfrm>
              <a:off x="10715516" y="5155024"/>
              <a:ext cx="786680" cy="2888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C9C68F5-44ED-434E-A078-25B1625FB4C0}"/>
                </a:ext>
              </a:extLst>
            </p:cNvPr>
            <p:cNvSpPr/>
            <p:nvPr/>
          </p:nvSpPr>
          <p:spPr>
            <a:xfrm>
              <a:off x="10606289" y="5274548"/>
              <a:ext cx="786680" cy="2888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IaaS</a:t>
              </a: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Resource</a:t>
              </a:r>
            </a:p>
          </p:txBody>
        </p:sp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CD1D36C-58B9-47AC-A6E2-0B0C1F1EEE99}"/>
              </a:ext>
            </a:extLst>
          </p:cNvPr>
          <p:cNvSpPr/>
          <p:nvPr/>
        </p:nvSpPr>
        <p:spPr>
          <a:xfrm>
            <a:off x="1354886" y="4416820"/>
            <a:ext cx="2300782" cy="350044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 세부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권한 관리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CBF3B32-C42B-46F1-8B27-B96B23F3B8F9}"/>
              </a:ext>
            </a:extLst>
          </p:cNvPr>
          <p:cNvSpPr/>
          <p:nvPr/>
        </p:nvSpPr>
        <p:spPr>
          <a:xfrm>
            <a:off x="4946692" y="4437603"/>
            <a:ext cx="2300782" cy="350044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 세부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권한 관리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14B95246-7C05-4513-8E3E-AF0F75FE46DD}"/>
              </a:ext>
            </a:extLst>
          </p:cNvPr>
          <p:cNvSpPr/>
          <p:nvPr/>
        </p:nvSpPr>
        <p:spPr>
          <a:xfrm>
            <a:off x="8523961" y="4432478"/>
            <a:ext cx="2300782" cy="350044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 세부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권한 관리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99599AB0-E6C6-422D-9E51-56D95D654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694" y="4369433"/>
            <a:ext cx="485849" cy="485849"/>
          </a:xfrm>
          <a:prstGeom prst="rect">
            <a:avLst/>
          </a:prstGeom>
        </p:spPr>
      </p:pic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CDE1E53-2995-4877-9BF1-3E9993FEC2D0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10824743" y="4607500"/>
            <a:ext cx="304951" cy="485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D8D1CAF-66C6-43E9-8F39-ECA79DBE746F}"/>
              </a:ext>
            </a:extLst>
          </p:cNvPr>
          <p:cNvSpPr txBox="1"/>
          <p:nvPr/>
        </p:nvSpPr>
        <p:spPr>
          <a:xfrm>
            <a:off x="3840872" y="5188667"/>
            <a:ext cx="12186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accent5">
                    <a:lumMod val="75000"/>
                  </a:schemeClr>
                </a:solidFill>
              </a:rPr>
              <a:t>그룹 별 사용자 동기화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CAEC9802-C22A-4066-A886-A5B4CA37F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139" y="4350476"/>
            <a:ext cx="485849" cy="485849"/>
          </a:xfrm>
          <a:prstGeom prst="rect">
            <a:avLst/>
          </a:prstGeom>
        </p:spPr>
      </p:pic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C3C370D-AEAD-4CAF-8855-2FFA008A570B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7237188" y="4588543"/>
            <a:ext cx="304951" cy="485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id="{E7A263C0-C84E-482D-ADF5-5763FECBD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325" y="4339756"/>
            <a:ext cx="485849" cy="485849"/>
          </a:xfrm>
          <a:prstGeom prst="rect">
            <a:avLst/>
          </a:prstGeom>
        </p:spPr>
      </p:pic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9F2CD6A-C1B7-4953-BDDF-D562C53B42F4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3659374" y="4577823"/>
            <a:ext cx="304951" cy="485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0A84BC5-61FD-4AA4-A653-134AB005AD9F}"/>
              </a:ext>
            </a:extLst>
          </p:cNvPr>
          <p:cNvGrpSpPr/>
          <p:nvPr/>
        </p:nvGrpSpPr>
        <p:grpSpPr>
          <a:xfrm>
            <a:off x="1517716" y="3625335"/>
            <a:ext cx="616412" cy="616412"/>
            <a:chOff x="1517716" y="3625335"/>
            <a:chExt cx="616412" cy="616412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9E83594F-A5E0-47F1-825D-E465F2086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6642" y="3727199"/>
              <a:ext cx="414660" cy="414660"/>
            </a:xfrm>
            <a:prstGeom prst="rect">
              <a:avLst/>
            </a:prstGeom>
          </p:spPr>
        </p:pic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1990DC9E-1F94-4CF6-A0F5-E34D3980CC51}"/>
                </a:ext>
              </a:extLst>
            </p:cNvPr>
            <p:cNvSpPr/>
            <p:nvPr/>
          </p:nvSpPr>
          <p:spPr>
            <a:xfrm>
              <a:off x="1517716" y="3625335"/>
              <a:ext cx="616412" cy="61641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579DAAA4-1200-4A96-A53A-B053824E65FB}"/>
              </a:ext>
            </a:extLst>
          </p:cNvPr>
          <p:cNvGrpSpPr/>
          <p:nvPr/>
        </p:nvGrpSpPr>
        <p:grpSpPr>
          <a:xfrm>
            <a:off x="5082940" y="3620761"/>
            <a:ext cx="616412" cy="616412"/>
            <a:chOff x="1517716" y="3625335"/>
            <a:chExt cx="616412" cy="616412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0F51F25C-7094-4F8A-864A-84A6E96BE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6642" y="3727199"/>
              <a:ext cx="414660" cy="414660"/>
            </a:xfrm>
            <a:prstGeom prst="rect">
              <a:avLst/>
            </a:prstGeom>
          </p:spPr>
        </p:pic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8F7F814A-F07E-4CA7-B7F7-FDAAAA035AD0}"/>
                </a:ext>
              </a:extLst>
            </p:cNvPr>
            <p:cNvSpPr/>
            <p:nvPr/>
          </p:nvSpPr>
          <p:spPr>
            <a:xfrm>
              <a:off x="1517716" y="3625335"/>
              <a:ext cx="616412" cy="61641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04A699CE-A6B3-4518-B287-D640CBF7606C}"/>
              </a:ext>
            </a:extLst>
          </p:cNvPr>
          <p:cNvGrpSpPr/>
          <p:nvPr/>
        </p:nvGrpSpPr>
        <p:grpSpPr>
          <a:xfrm>
            <a:off x="8676256" y="3625819"/>
            <a:ext cx="616412" cy="616412"/>
            <a:chOff x="1517716" y="3625335"/>
            <a:chExt cx="616412" cy="616412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209CD030-4223-460B-B5F0-CD4653AC3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6642" y="3727199"/>
              <a:ext cx="414660" cy="414660"/>
            </a:xfrm>
            <a:prstGeom prst="rect">
              <a:avLst/>
            </a:prstGeom>
          </p:spPr>
        </p:pic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73633E46-F937-4597-9202-C47F39EC86C8}"/>
                </a:ext>
              </a:extLst>
            </p:cNvPr>
            <p:cNvSpPr/>
            <p:nvPr/>
          </p:nvSpPr>
          <p:spPr>
            <a:xfrm>
              <a:off x="1517716" y="3625335"/>
              <a:ext cx="616412" cy="61641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7" name="연결선: 구부러짐 56">
            <a:extLst>
              <a:ext uri="{FF2B5EF4-FFF2-40B4-BE49-F238E27FC236}">
                <a16:creationId xmlns:a16="http://schemas.microsoft.com/office/drawing/2014/main" id="{AD2B2D23-5C8B-478E-BAEE-92A5DED7A261}"/>
              </a:ext>
            </a:extLst>
          </p:cNvPr>
          <p:cNvCxnSpPr>
            <a:cxnSpLocks/>
            <a:stCxn id="50" idx="4"/>
            <a:endCxn id="53" idx="4"/>
          </p:cNvCxnSpPr>
          <p:nvPr/>
        </p:nvCxnSpPr>
        <p:spPr>
          <a:xfrm rot="5400000" flipH="1" flipV="1">
            <a:off x="3606247" y="2456848"/>
            <a:ext cx="4574" cy="3565224"/>
          </a:xfrm>
          <a:prstGeom prst="curvedConnector3">
            <a:avLst>
              <a:gd name="adj1" fmla="val -19991255"/>
            </a:avLst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구부러짐 57">
            <a:extLst>
              <a:ext uri="{FF2B5EF4-FFF2-40B4-BE49-F238E27FC236}">
                <a16:creationId xmlns:a16="http://schemas.microsoft.com/office/drawing/2014/main" id="{B590D47D-0738-4276-884F-15CBD473CFD1}"/>
              </a:ext>
            </a:extLst>
          </p:cNvPr>
          <p:cNvCxnSpPr>
            <a:cxnSpLocks/>
            <a:stCxn id="50" idx="4"/>
            <a:endCxn id="56" idx="4"/>
          </p:cNvCxnSpPr>
          <p:nvPr/>
        </p:nvCxnSpPr>
        <p:spPr>
          <a:xfrm rot="16200000" flipH="1">
            <a:off x="5404950" y="662719"/>
            <a:ext cx="484" cy="7158540"/>
          </a:xfrm>
          <a:prstGeom prst="curvedConnector3">
            <a:avLst>
              <a:gd name="adj1" fmla="val 263601653"/>
            </a:avLst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184E39CE-0970-486E-94D0-97A7CEE067F6}"/>
              </a:ext>
            </a:extLst>
          </p:cNvPr>
          <p:cNvSpPr txBox="1"/>
          <p:nvPr/>
        </p:nvSpPr>
        <p:spPr>
          <a:xfrm>
            <a:off x="9026595" y="1769201"/>
            <a:ext cx="18698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Role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관리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r>
              <a:rPr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Keycloak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or Oauth2</a:t>
            </a: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E190DE08-7EF1-4CB4-BE1B-59B358AEC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694" y="1710631"/>
            <a:ext cx="485849" cy="485849"/>
          </a:xfrm>
          <a:prstGeom prst="rect">
            <a:avLst/>
          </a:prstGeom>
        </p:spPr>
      </p:pic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236573CB-ECAB-4B21-BC86-8CE6F79C12E1}"/>
              </a:ext>
            </a:extLst>
          </p:cNvPr>
          <p:cNvCxnSpPr>
            <a:cxnSpLocks/>
            <a:stCxn id="14" idx="3"/>
            <a:endCxn id="60" idx="1"/>
          </p:cNvCxnSpPr>
          <p:nvPr/>
        </p:nvCxnSpPr>
        <p:spPr>
          <a:xfrm>
            <a:off x="10972616" y="1950804"/>
            <a:ext cx="157078" cy="2752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제목 3">
            <a:extLst>
              <a:ext uri="{FF2B5EF4-FFF2-40B4-BE49-F238E27FC236}">
                <a16:creationId xmlns:a16="http://schemas.microsoft.com/office/drawing/2014/main" id="{75FB3BB7-F95B-4F70-B68B-1DAF65CD7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31" y="133455"/>
            <a:ext cx="9052171" cy="529912"/>
          </a:xfrm>
        </p:spPr>
        <p:txBody>
          <a:bodyPr/>
          <a:lstStyle/>
          <a:p>
            <a:r>
              <a:rPr kumimoji="1" lang="en-US" altLang="ko-KR" sz="1600" dirty="0">
                <a:latin typeface="+mn-ea"/>
              </a:rPr>
              <a:t>SSO Architecture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3948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CDC4C2-6A7C-407F-ACD2-02CAA36A1612}"/>
              </a:ext>
            </a:extLst>
          </p:cNvPr>
          <p:cNvSpPr txBox="1"/>
          <p:nvPr/>
        </p:nvSpPr>
        <p:spPr>
          <a:xfrm>
            <a:off x="429002" y="817011"/>
            <a:ext cx="1133399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/>
              <a:t>Agent less – </a:t>
            </a:r>
            <a:r>
              <a:rPr lang="ko-KR" altLang="en-US" dirty="0"/>
              <a:t>타 자동화 도구들은 타겟 대상들에 </a:t>
            </a:r>
            <a:r>
              <a:rPr lang="en-US" altLang="ko-KR" dirty="0"/>
              <a:t>Agent </a:t>
            </a:r>
            <a:r>
              <a:rPr lang="ko-KR" altLang="en-US" dirty="0"/>
              <a:t>설치 기반 </a:t>
            </a:r>
            <a:r>
              <a:rPr lang="en-US" altLang="ko-KR" dirty="0"/>
              <a:t>PULL </a:t>
            </a:r>
            <a:r>
              <a:rPr lang="ko-KR" altLang="en-US" dirty="0"/>
              <a:t>방식으로 동작 하는 것에 비해 </a:t>
            </a:r>
            <a:r>
              <a:rPr lang="en-US" altLang="ko-KR" dirty="0"/>
              <a:t>Ansible</a:t>
            </a:r>
            <a:r>
              <a:rPr lang="ko-KR" altLang="en-US" dirty="0"/>
              <a:t>은 타겟 대상들에 </a:t>
            </a:r>
            <a:r>
              <a:rPr lang="en-US" altLang="ko-KR" dirty="0"/>
              <a:t>Agentless </a:t>
            </a:r>
            <a:r>
              <a:rPr lang="ko-KR" altLang="en-US" dirty="0"/>
              <a:t>기반의 </a:t>
            </a:r>
            <a:r>
              <a:rPr lang="en-US" altLang="ko-KR" dirty="0"/>
              <a:t>PUSH </a:t>
            </a:r>
            <a:r>
              <a:rPr lang="ko-KR" altLang="en-US" dirty="0"/>
              <a:t>방식으로 동작하기 때문에 기술적</a:t>
            </a:r>
            <a:r>
              <a:rPr lang="en-US" altLang="ko-KR" dirty="0"/>
              <a:t>, </a:t>
            </a:r>
            <a:r>
              <a:rPr lang="ko-KR" altLang="en-US" dirty="0"/>
              <a:t>지리적 제한이 보다 넓다는 장점이 있습니다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/>
              <a:t>YAML </a:t>
            </a:r>
            <a:r>
              <a:rPr lang="ko-KR" altLang="en-US" dirty="0"/>
              <a:t>문법으로 작업을 실행</a:t>
            </a:r>
            <a:endParaRPr lang="en-US" altLang="ko-KR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 err="1"/>
              <a:t>멱등성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같은 조작을 반복해서 수행하더라도 결과가 달라지지 않음</a:t>
            </a:r>
            <a:endParaRPr lang="en-US" altLang="ko-KR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/>
              <a:t>Play book</a:t>
            </a:r>
            <a:r>
              <a:rPr lang="ko-KR" altLang="en-US" dirty="0"/>
              <a:t>을 사용하여 여러 </a:t>
            </a:r>
            <a:r>
              <a:rPr lang="en-US" altLang="ko-KR" dirty="0"/>
              <a:t>Host</a:t>
            </a:r>
            <a:r>
              <a:rPr lang="ko-KR" altLang="en-US" dirty="0"/>
              <a:t>에 정의된 </a:t>
            </a:r>
            <a:r>
              <a:rPr lang="en-US" altLang="ko-KR" dirty="0"/>
              <a:t>Role</a:t>
            </a:r>
            <a:r>
              <a:rPr lang="ko-KR" altLang="en-US" dirty="0"/>
              <a:t>과 </a:t>
            </a:r>
            <a:r>
              <a:rPr lang="en-US" altLang="ko-KR" dirty="0"/>
              <a:t>Task</a:t>
            </a:r>
            <a:r>
              <a:rPr lang="ko-KR" altLang="en-US" dirty="0"/>
              <a:t>를 </a:t>
            </a:r>
            <a:r>
              <a:rPr lang="ko-KR" altLang="en-US" dirty="0" err="1"/>
              <a:t>맵핑하여</a:t>
            </a:r>
            <a:r>
              <a:rPr lang="ko-KR" altLang="en-US" dirty="0"/>
              <a:t> 실행</a:t>
            </a:r>
            <a:endParaRPr lang="en-US" altLang="ko-KR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/>
              <a:t>Play book</a:t>
            </a:r>
            <a:r>
              <a:rPr lang="ko-KR" altLang="en-US" dirty="0"/>
              <a:t>을 사용하지 않더라도 </a:t>
            </a:r>
            <a:r>
              <a:rPr lang="en-US" altLang="ko-KR" dirty="0"/>
              <a:t>Ansible </a:t>
            </a:r>
            <a:r>
              <a:rPr lang="ko-KR" altLang="en-US" dirty="0"/>
              <a:t>명령을 통해 </a:t>
            </a:r>
            <a:r>
              <a:rPr lang="en-US" altLang="ko-KR" dirty="0"/>
              <a:t>Host</a:t>
            </a:r>
            <a:r>
              <a:rPr lang="ko-KR" altLang="en-US" dirty="0"/>
              <a:t>에서 작업 실행 가능</a:t>
            </a:r>
            <a:endParaRPr lang="en-US" altLang="ko-KR" dirty="0"/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Ansible</a:t>
            </a:r>
            <a:r>
              <a:rPr lang="en-US" altLang="ko-KR" dirty="0"/>
              <a:t> </a:t>
            </a:r>
            <a:r>
              <a:rPr lang="ko-KR" altLang="en-US"/>
              <a:t>특징</a:t>
            </a:r>
          </a:p>
        </p:txBody>
      </p:sp>
    </p:spTree>
    <p:extLst>
      <p:ext uri="{BB962C8B-B14F-4D97-AF65-F5344CB8AC3E}">
        <p14:creationId xmlns:p14="http://schemas.microsoft.com/office/powerpoint/2010/main" val="10494756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BF060-9B42-4478-9690-B9FFC957E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Outer </a:t>
            </a:r>
            <a:r>
              <a:rPr kumimoji="1" lang="en-US" altLang="ko-KR" sz="1400" dirty="0">
                <a:latin typeface="+mn-ea"/>
              </a:rPr>
              <a:t>Architecture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9A675D5-E53C-47BB-B07D-B96979AA8DDD}"/>
              </a:ext>
            </a:extLst>
          </p:cNvPr>
          <p:cNvSpPr/>
          <p:nvPr/>
        </p:nvSpPr>
        <p:spPr>
          <a:xfrm>
            <a:off x="1251339" y="1288370"/>
            <a:ext cx="9888108" cy="4937057"/>
          </a:xfrm>
          <a:prstGeom prst="rect">
            <a:avLst/>
          </a:prstGeom>
          <a:noFill/>
          <a:ln w="1270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CF1F12A-0C7F-4501-901D-60059E753CCA}"/>
              </a:ext>
            </a:extLst>
          </p:cNvPr>
          <p:cNvGrpSpPr/>
          <p:nvPr/>
        </p:nvGrpSpPr>
        <p:grpSpPr>
          <a:xfrm>
            <a:off x="9116251" y="3492134"/>
            <a:ext cx="1402926" cy="659144"/>
            <a:chOff x="9688254" y="1612763"/>
            <a:chExt cx="1402926" cy="65914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A20AB65-3413-4508-B3E5-21AF99B9FD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88254" y="1612763"/>
              <a:ext cx="659144" cy="659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327D0AD-1CA1-4929-9D39-9D7ABA8418B5}"/>
                </a:ext>
              </a:extLst>
            </p:cNvPr>
            <p:cNvSpPr txBox="1"/>
            <p:nvPr/>
          </p:nvSpPr>
          <p:spPr>
            <a:xfrm>
              <a:off x="10217223" y="1817004"/>
              <a:ext cx="87395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/>
                <a:t>분산 로그 추적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4E244C4-DC7D-43BA-9793-6F1564039018}"/>
              </a:ext>
            </a:extLst>
          </p:cNvPr>
          <p:cNvGrpSpPr/>
          <p:nvPr/>
        </p:nvGrpSpPr>
        <p:grpSpPr>
          <a:xfrm>
            <a:off x="1446928" y="3487063"/>
            <a:ext cx="1740916" cy="566890"/>
            <a:chOff x="8873517" y="471368"/>
            <a:chExt cx="1740916" cy="566890"/>
          </a:xfrm>
        </p:grpSpPr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2BA5F5D8-F621-4E86-A925-308267ED5BB3}"/>
                </a:ext>
              </a:extLst>
            </p:cNvPr>
            <p:cNvSpPr/>
            <p:nvPr/>
          </p:nvSpPr>
          <p:spPr>
            <a:xfrm>
              <a:off x="8873517" y="471368"/>
              <a:ext cx="1721103" cy="56689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8754F41F-88B1-4CDB-8DA3-506AD840F994}"/>
                </a:ext>
              </a:extLst>
            </p:cNvPr>
            <p:cNvSpPr txBox="1"/>
            <p:nvPr/>
          </p:nvSpPr>
          <p:spPr>
            <a:xfrm>
              <a:off x="9238873" y="540414"/>
              <a:ext cx="121860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Ingress Controller</a:t>
              </a:r>
              <a:endParaRPr lang="ko-KR" altLang="en-US" sz="1000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215460CB-291F-423F-90BA-DCA2783D66C6}"/>
                </a:ext>
              </a:extLst>
            </p:cNvPr>
            <p:cNvSpPr txBox="1"/>
            <p:nvPr/>
          </p:nvSpPr>
          <p:spPr>
            <a:xfrm>
              <a:off x="9240339" y="745886"/>
              <a:ext cx="13740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err="1">
                  <a:solidFill>
                    <a:schemeClr val="bg1">
                      <a:lumMod val="50000"/>
                    </a:schemeClr>
                  </a:solidFill>
                </a:rPr>
                <a:t>istio-ingressgateway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D6FC6FEB-6EED-4B0B-A4AE-6BB2A6C28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87682" y="565445"/>
              <a:ext cx="373940" cy="378735"/>
            </a:xfrm>
            <a:prstGeom prst="rect">
              <a:avLst/>
            </a:prstGeom>
          </p:spPr>
        </p:pic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64FEE3D-0DB3-466D-A726-4BB542297A77}"/>
              </a:ext>
            </a:extLst>
          </p:cNvPr>
          <p:cNvCxnSpPr>
            <a:cxnSpLocks/>
            <a:endCxn id="136" idx="1"/>
          </p:cNvCxnSpPr>
          <p:nvPr/>
        </p:nvCxnSpPr>
        <p:spPr>
          <a:xfrm>
            <a:off x="1052554" y="3770508"/>
            <a:ext cx="394374" cy="0"/>
          </a:xfrm>
          <a:prstGeom prst="line">
            <a:avLst/>
          </a:prstGeom>
          <a:ln w="2540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60CC1AE-C152-4C3C-9732-A6E965A2414A}"/>
              </a:ext>
            </a:extLst>
          </p:cNvPr>
          <p:cNvCxnSpPr/>
          <p:nvPr/>
        </p:nvCxnSpPr>
        <p:spPr>
          <a:xfrm>
            <a:off x="273326" y="3768591"/>
            <a:ext cx="667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C8319D1F-FAEF-4A54-BCC2-A174F2BD42B1}"/>
              </a:ext>
            </a:extLst>
          </p:cNvPr>
          <p:cNvSpPr txBox="1"/>
          <p:nvPr/>
        </p:nvSpPr>
        <p:spPr>
          <a:xfrm>
            <a:off x="241175" y="3479452"/>
            <a:ext cx="10330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EXTERNAL-IP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4CF8311-8352-4C11-B55A-42E90C05FC97}"/>
              </a:ext>
            </a:extLst>
          </p:cNvPr>
          <p:cNvSpPr/>
          <p:nvPr/>
        </p:nvSpPr>
        <p:spPr>
          <a:xfrm>
            <a:off x="5578731" y="3475279"/>
            <a:ext cx="1721103" cy="56689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PaaS Portal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983DC29-4FAA-4D69-9255-2119DDEB27D7}"/>
              </a:ext>
            </a:extLst>
          </p:cNvPr>
          <p:cNvSpPr/>
          <p:nvPr/>
        </p:nvSpPr>
        <p:spPr>
          <a:xfrm>
            <a:off x="5578731" y="5084174"/>
            <a:ext cx="1721103" cy="56689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DevOps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7046794-5615-4E50-BFC6-529F39A424EE}"/>
              </a:ext>
            </a:extLst>
          </p:cNvPr>
          <p:cNvGrpSpPr/>
          <p:nvPr/>
        </p:nvGrpSpPr>
        <p:grpSpPr>
          <a:xfrm>
            <a:off x="3476125" y="3482978"/>
            <a:ext cx="1425262" cy="566890"/>
            <a:chOff x="2814756" y="4936953"/>
            <a:chExt cx="1425262" cy="566890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87AE79C-E76A-4A54-BDED-8F032EB385A1}"/>
                </a:ext>
              </a:extLst>
            </p:cNvPr>
            <p:cNvSpPr/>
            <p:nvPr/>
          </p:nvSpPr>
          <p:spPr>
            <a:xfrm>
              <a:off x="2814756" y="4936953"/>
              <a:ext cx="1425262" cy="56689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F012CCE-BBFF-44F8-AA93-785B282B077D}"/>
                </a:ext>
              </a:extLst>
            </p:cNvPr>
            <p:cNvSpPr txBox="1"/>
            <p:nvPr/>
          </p:nvSpPr>
          <p:spPr>
            <a:xfrm>
              <a:off x="3180111" y="5005999"/>
              <a:ext cx="10599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Single Sign-On</a:t>
              </a:r>
              <a:endParaRPr lang="ko-KR" altLang="en-US" sz="10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E4F6A17-FD5B-4FF1-851F-0B95D0F69BAB}"/>
                </a:ext>
              </a:extLst>
            </p:cNvPr>
            <p:cNvSpPr txBox="1"/>
            <p:nvPr/>
          </p:nvSpPr>
          <p:spPr>
            <a:xfrm>
              <a:off x="3181577" y="5211471"/>
              <a:ext cx="71365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err="1">
                  <a:solidFill>
                    <a:schemeClr val="bg1">
                      <a:lumMod val="50000"/>
                    </a:schemeClr>
                  </a:solidFill>
                </a:rPr>
                <a:t>KeyCloak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60" name="Picture 4" descr="image">
              <a:extLst>
                <a:ext uri="{FF2B5EF4-FFF2-40B4-BE49-F238E27FC236}">
                  <a16:creationId xmlns:a16="http://schemas.microsoft.com/office/drawing/2014/main" id="{DFE8D193-68DB-4B3D-9155-49E2691560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5094" y="5072965"/>
              <a:ext cx="338187" cy="338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C1A8915-8CF4-4328-804D-573E9DAD69DA}"/>
              </a:ext>
            </a:extLst>
          </p:cNvPr>
          <p:cNvCxnSpPr>
            <a:cxnSpLocks/>
            <a:stCxn id="136" idx="3"/>
            <a:endCxn id="56" idx="1"/>
          </p:cNvCxnSpPr>
          <p:nvPr/>
        </p:nvCxnSpPr>
        <p:spPr>
          <a:xfrm flipV="1">
            <a:off x="3168031" y="3766423"/>
            <a:ext cx="308094" cy="4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구부러짐 7">
            <a:extLst>
              <a:ext uri="{FF2B5EF4-FFF2-40B4-BE49-F238E27FC236}">
                <a16:creationId xmlns:a16="http://schemas.microsoft.com/office/drawing/2014/main" id="{5F80458C-B1A7-4EA9-BBB4-E7E2D792A017}"/>
              </a:ext>
            </a:extLst>
          </p:cNvPr>
          <p:cNvCxnSpPr>
            <a:cxnSpLocks/>
            <a:stCxn id="56" idx="3"/>
            <a:endCxn id="42" idx="1"/>
          </p:cNvCxnSpPr>
          <p:nvPr/>
        </p:nvCxnSpPr>
        <p:spPr>
          <a:xfrm flipV="1">
            <a:off x="4901387" y="2188426"/>
            <a:ext cx="677345" cy="157799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C07CFFD3-F5E0-41E6-A3AB-0FBBAB004C19}"/>
              </a:ext>
            </a:extLst>
          </p:cNvPr>
          <p:cNvCxnSpPr>
            <a:cxnSpLocks/>
            <a:stCxn id="56" idx="3"/>
            <a:endCxn id="84" idx="1"/>
          </p:cNvCxnSpPr>
          <p:nvPr/>
        </p:nvCxnSpPr>
        <p:spPr>
          <a:xfrm>
            <a:off x="4901387" y="3766423"/>
            <a:ext cx="677344" cy="160119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E55905A-F8AC-4A4D-A9EA-45888B7C6AE6}"/>
              </a:ext>
            </a:extLst>
          </p:cNvPr>
          <p:cNvCxnSpPr>
            <a:cxnSpLocks/>
            <a:stCxn id="56" idx="3"/>
            <a:endCxn id="83" idx="1"/>
          </p:cNvCxnSpPr>
          <p:nvPr/>
        </p:nvCxnSpPr>
        <p:spPr>
          <a:xfrm flipV="1">
            <a:off x="4901387" y="3758724"/>
            <a:ext cx="677344" cy="7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967DBBB4-8F69-4212-838B-FCFD76DDAC09}"/>
              </a:ext>
            </a:extLst>
          </p:cNvPr>
          <p:cNvCxnSpPr>
            <a:cxnSpLocks/>
          </p:cNvCxnSpPr>
          <p:nvPr/>
        </p:nvCxnSpPr>
        <p:spPr>
          <a:xfrm>
            <a:off x="6381750" y="4097502"/>
            <a:ext cx="0" cy="938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53BD2872-AE21-4994-ADC4-4D012E523062}"/>
              </a:ext>
            </a:extLst>
          </p:cNvPr>
          <p:cNvCxnSpPr>
            <a:cxnSpLocks/>
          </p:cNvCxnSpPr>
          <p:nvPr/>
        </p:nvCxnSpPr>
        <p:spPr>
          <a:xfrm flipV="1">
            <a:off x="6496050" y="4070744"/>
            <a:ext cx="0" cy="965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FC04B2FB-498D-4E54-BF0B-B38E86B1129B}"/>
              </a:ext>
            </a:extLst>
          </p:cNvPr>
          <p:cNvSpPr txBox="1"/>
          <p:nvPr/>
        </p:nvSpPr>
        <p:spPr>
          <a:xfrm>
            <a:off x="6439282" y="2947851"/>
            <a:ext cx="1217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Feign Client - API Call</a:t>
            </a:r>
          </a:p>
          <a:p>
            <a:r>
              <a:rPr lang="en-US" altLang="ko-KR" sz="800" dirty="0" err="1"/>
              <a:t>KeyCloak</a:t>
            </a:r>
            <a:r>
              <a:rPr lang="en-US" altLang="ko-KR" sz="800" dirty="0"/>
              <a:t> – </a:t>
            </a:r>
            <a:r>
              <a:rPr lang="ko-KR" altLang="en-US" sz="800" dirty="0"/>
              <a:t>인증</a:t>
            </a:r>
            <a:r>
              <a:rPr lang="en-US" altLang="ko-KR" sz="800" dirty="0"/>
              <a:t>, </a:t>
            </a:r>
            <a:r>
              <a:rPr lang="ko-KR" altLang="en-US" sz="800" dirty="0"/>
              <a:t>인가</a:t>
            </a:r>
          </a:p>
        </p:txBody>
      </p:sp>
      <p:cxnSp>
        <p:nvCxnSpPr>
          <p:cNvPr id="80" name="연결선: 구부러짐 79">
            <a:extLst>
              <a:ext uri="{FF2B5EF4-FFF2-40B4-BE49-F238E27FC236}">
                <a16:creationId xmlns:a16="http://schemas.microsoft.com/office/drawing/2014/main" id="{065A9EA4-D942-49FF-B107-CC61FCAE3DC2}"/>
              </a:ext>
            </a:extLst>
          </p:cNvPr>
          <p:cNvCxnSpPr>
            <a:cxnSpLocks/>
            <a:stCxn id="42" idx="3"/>
            <a:endCxn id="1026" idx="1"/>
          </p:cNvCxnSpPr>
          <p:nvPr/>
        </p:nvCxnSpPr>
        <p:spPr>
          <a:xfrm>
            <a:off x="7299835" y="2188426"/>
            <a:ext cx="1816416" cy="163328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893C1777-254E-441F-99B8-84BDFF2B1F84}"/>
              </a:ext>
            </a:extLst>
          </p:cNvPr>
          <p:cNvCxnSpPr>
            <a:cxnSpLocks/>
            <a:stCxn id="1026" idx="2"/>
          </p:cNvCxnSpPr>
          <p:nvPr/>
        </p:nvCxnSpPr>
        <p:spPr>
          <a:xfrm>
            <a:off x="9445823" y="4151278"/>
            <a:ext cx="1710" cy="901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9B8EEC4-0FBC-48E2-9005-0C373E3C1019}"/>
              </a:ext>
            </a:extLst>
          </p:cNvPr>
          <p:cNvSpPr txBox="1"/>
          <p:nvPr/>
        </p:nvSpPr>
        <p:spPr>
          <a:xfrm>
            <a:off x="9498710" y="4520552"/>
            <a:ext cx="6319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로그</a:t>
            </a:r>
            <a:r>
              <a:rPr lang="en-US" altLang="ko-KR" sz="800" dirty="0"/>
              <a:t> </a:t>
            </a:r>
            <a:r>
              <a:rPr lang="ko-KR" altLang="en-US" sz="800" dirty="0"/>
              <a:t>저장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E6033767-BAE3-410D-887C-2295A2D4CD4F}"/>
              </a:ext>
            </a:extLst>
          </p:cNvPr>
          <p:cNvCxnSpPr>
            <a:cxnSpLocks/>
          </p:cNvCxnSpPr>
          <p:nvPr/>
        </p:nvCxnSpPr>
        <p:spPr>
          <a:xfrm>
            <a:off x="6372225" y="2830859"/>
            <a:ext cx="0" cy="545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31117B8-463F-4038-BF46-6F7FBFBD0906}"/>
              </a:ext>
            </a:extLst>
          </p:cNvPr>
          <p:cNvCxnSpPr>
            <a:cxnSpLocks/>
          </p:cNvCxnSpPr>
          <p:nvPr/>
        </p:nvCxnSpPr>
        <p:spPr>
          <a:xfrm flipV="1">
            <a:off x="6477000" y="2816444"/>
            <a:ext cx="0" cy="554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그림 117">
            <a:extLst>
              <a:ext uri="{FF2B5EF4-FFF2-40B4-BE49-F238E27FC236}">
                <a16:creationId xmlns:a16="http://schemas.microsoft.com/office/drawing/2014/main" id="{B44ECB9F-EDB1-442F-9128-B84F4CCBD0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338" y="5042664"/>
            <a:ext cx="532474" cy="532474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A452C5E6-92D8-4C63-A6E2-AA91A1FB8E98}"/>
              </a:ext>
            </a:extLst>
          </p:cNvPr>
          <p:cNvSpPr txBox="1"/>
          <p:nvPr/>
        </p:nvSpPr>
        <p:spPr>
          <a:xfrm>
            <a:off x="9661530" y="5575635"/>
            <a:ext cx="9156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/>
              <a:t>Elasticsearch</a:t>
            </a:r>
            <a:endParaRPr lang="ko-KR" altLang="en-US" sz="1000" dirty="0"/>
          </a:p>
        </p:txBody>
      </p:sp>
      <p:pic>
        <p:nvPicPr>
          <p:cNvPr id="120" name="Picture 2" descr="MySQL 이모저모">
            <a:extLst>
              <a:ext uri="{FF2B5EF4-FFF2-40B4-BE49-F238E27FC236}">
                <a16:creationId xmlns:a16="http://schemas.microsoft.com/office/drawing/2014/main" id="{9D7434B7-7822-4F94-902D-C3545BA7F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5986" y="5042664"/>
            <a:ext cx="1079404" cy="71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B92DA642-E3D5-448E-AEBD-D6C23FE0615B}"/>
              </a:ext>
            </a:extLst>
          </p:cNvPr>
          <p:cNvSpPr txBox="1"/>
          <p:nvPr/>
        </p:nvSpPr>
        <p:spPr>
          <a:xfrm>
            <a:off x="9245390" y="5145499"/>
            <a:ext cx="3674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/>
              <a:t>or</a:t>
            </a:r>
            <a:endParaRPr lang="ko-KR" altLang="en-US" sz="15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500E8E9-E0AC-4FE9-831B-88F75A02B115}"/>
              </a:ext>
            </a:extLst>
          </p:cNvPr>
          <p:cNvSpPr txBox="1"/>
          <p:nvPr/>
        </p:nvSpPr>
        <p:spPr>
          <a:xfrm>
            <a:off x="9612798" y="5770815"/>
            <a:ext cx="13946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chemeClr val="accent1">
                    <a:lumMod val="75000"/>
                  </a:schemeClr>
                </a:solidFill>
              </a:rPr>
              <a:t>- </a:t>
            </a:r>
            <a:r>
              <a:rPr lang="ko-KR" altLang="en-US" sz="800" dirty="0" err="1">
                <a:solidFill>
                  <a:schemeClr val="accent1">
                    <a:lumMod val="75000"/>
                  </a:schemeClr>
                </a:solidFill>
              </a:rPr>
              <a:t>Master</a:t>
            </a:r>
            <a:r>
              <a:rPr lang="en-US" altLang="ko-KR" sz="800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ko-KR" altLang="en-US" sz="800" dirty="0">
                <a:solidFill>
                  <a:schemeClr val="accent1">
                    <a:lumMod val="75000"/>
                  </a:schemeClr>
                </a:solidFill>
              </a:rPr>
              <a:t> 4core, 8GB x1</a:t>
            </a:r>
          </a:p>
          <a:p>
            <a:r>
              <a:rPr lang="en-US" altLang="ko-KR" sz="800" dirty="0">
                <a:solidFill>
                  <a:schemeClr val="accent1">
                    <a:lumMod val="75000"/>
                  </a:schemeClr>
                </a:solidFill>
              </a:rPr>
              <a:t>- </a:t>
            </a:r>
            <a:r>
              <a:rPr lang="ko-KR" altLang="en-US" sz="800" dirty="0">
                <a:solidFill>
                  <a:schemeClr val="accent1">
                    <a:lumMod val="75000"/>
                  </a:schemeClr>
                </a:solidFill>
              </a:rPr>
              <a:t>Data</a:t>
            </a:r>
            <a:r>
              <a:rPr lang="en-US" altLang="ko-KR" sz="800" dirty="0">
                <a:solidFill>
                  <a:schemeClr val="accent1">
                    <a:lumMod val="75000"/>
                  </a:schemeClr>
                </a:solidFill>
              </a:rPr>
              <a:t>:   </a:t>
            </a:r>
            <a:r>
              <a:rPr lang="ko-KR" altLang="en-US" sz="800" dirty="0">
                <a:solidFill>
                  <a:schemeClr val="accent1">
                    <a:lumMod val="75000"/>
                  </a:schemeClr>
                </a:solidFill>
              </a:rPr>
              <a:t> 8core, 16GB x2</a:t>
            </a: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B46B56FD-8FEA-433E-BD9B-2561B80135F1}"/>
              </a:ext>
            </a:extLst>
          </p:cNvPr>
          <p:cNvGrpSpPr/>
          <p:nvPr/>
        </p:nvGrpSpPr>
        <p:grpSpPr>
          <a:xfrm>
            <a:off x="9696576" y="1795683"/>
            <a:ext cx="498855" cy="694721"/>
            <a:chOff x="9869919" y="1706320"/>
            <a:chExt cx="498855" cy="694721"/>
          </a:xfrm>
        </p:grpSpPr>
        <p:pic>
          <p:nvPicPr>
            <p:cNvPr id="123" name="Picture 2">
              <a:extLst>
                <a:ext uri="{FF2B5EF4-FFF2-40B4-BE49-F238E27FC236}">
                  <a16:creationId xmlns:a16="http://schemas.microsoft.com/office/drawing/2014/main" id="{6F4A7EBE-D7F6-4B37-8101-9E0DFC4C1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77677" y="1706320"/>
              <a:ext cx="269796" cy="437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8DCF4AF6-6C28-49CD-8C86-106998F98A98}"/>
                </a:ext>
              </a:extLst>
            </p:cNvPr>
            <p:cNvSpPr txBox="1"/>
            <p:nvPr/>
          </p:nvSpPr>
          <p:spPr>
            <a:xfrm>
              <a:off x="9869919" y="2154820"/>
              <a:ext cx="4988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/>
                <a:t>Kafka</a:t>
              </a:r>
              <a:endParaRPr lang="ko-KR" altLang="en-US" sz="1000" dirty="0"/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A86BCC2C-BC2E-4F6D-88F3-3AF615F6A7AB}"/>
              </a:ext>
            </a:extLst>
          </p:cNvPr>
          <p:cNvSpPr txBox="1"/>
          <p:nvPr/>
        </p:nvSpPr>
        <p:spPr>
          <a:xfrm>
            <a:off x="9482602" y="2408261"/>
            <a:ext cx="119830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chemeClr val="accent1">
                    <a:lumMod val="75000"/>
                  </a:schemeClr>
                </a:solidFill>
              </a:rPr>
              <a:t>4core/8GB/1TB x3</a:t>
            </a:r>
            <a:endParaRPr lang="ko-KR" altLang="en-US" sz="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B53D182-085F-4521-983A-EFC1D502700F}"/>
              </a:ext>
            </a:extLst>
          </p:cNvPr>
          <p:cNvSpPr txBox="1"/>
          <p:nvPr/>
        </p:nvSpPr>
        <p:spPr>
          <a:xfrm>
            <a:off x="9242805" y="1847537"/>
            <a:ext cx="3674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/>
              <a:t>or</a:t>
            </a:r>
            <a:endParaRPr lang="ko-KR" altLang="en-US" sz="1500" dirty="0"/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4AB5FC82-C232-48A0-8230-5ACB36985AB3}"/>
              </a:ext>
            </a:extLst>
          </p:cNvPr>
          <p:cNvGrpSpPr/>
          <p:nvPr/>
        </p:nvGrpSpPr>
        <p:grpSpPr>
          <a:xfrm>
            <a:off x="5578732" y="1618732"/>
            <a:ext cx="1721103" cy="1139387"/>
            <a:chOff x="5578732" y="1952107"/>
            <a:chExt cx="1721103" cy="1139387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FB28C9A-4A9E-4819-B9B5-3682153B12F4}"/>
                </a:ext>
              </a:extLst>
            </p:cNvPr>
            <p:cNvSpPr/>
            <p:nvPr/>
          </p:nvSpPr>
          <p:spPr>
            <a:xfrm>
              <a:off x="5578732" y="1952107"/>
              <a:ext cx="1721103" cy="113938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CMP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9B56B4D6-9C5B-4887-B2EA-A80C92E12AB4}"/>
                </a:ext>
              </a:extLst>
            </p:cNvPr>
            <p:cNvSpPr/>
            <p:nvPr/>
          </p:nvSpPr>
          <p:spPr>
            <a:xfrm>
              <a:off x="5685079" y="2190669"/>
              <a:ext cx="716455" cy="22248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Sleuth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836B4B87-0931-414F-965C-3423E0C65376}"/>
                </a:ext>
              </a:extLst>
            </p:cNvPr>
            <p:cNvSpPr/>
            <p:nvPr/>
          </p:nvSpPr>
          <p:spPr>
            <a:xfrm>
              <a:off x="6477033" y="2190669"/>
              <a:ext cx="716455" cy="22248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err="1">
                  <a:solidFill>
                    <a:schemeClr val="tx1"/>
                  </a:solidFill>
                </a:rPr>
                <a:t>Zipkin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B74C73CB-FDAC-4871-8028-6F317D17C72F}"/>
                </a:ext>
              </a:extLst>
            </p:cNvPr>
            <p:cNvSpPr/>
            <p:nvPr/>
          </p:nvSpPr>
          <p:spPr>
            <a:xfrm>
              <a:off x="5685854" y="2488244"/>
              <a:ext cx="716455" cy="22248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Feign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32C7D978-E9CE-4C88-87B8-7BD318CA8103}"/>
                </a:ext>
              </a:extLst>
            </p:cNvPr>
            <p:cNvSpPr/>
            <p:nvPr/>
          </p:nvSpPr>
          <p:spPr>
            <a:xfrm>
              <a:off x="6476258" y="2488808"/>
              <a:ext cx="716455" cy="22248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err="1">
                  <a:solidFill>
                    <a:schemeClr val="tx1"/>
                  </a:solidFill>
                </a:rPr>
                <a:t>KeyCloak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4B70FB19-5DB4-41F5-95F4-836C1F6AB670}"/>
                </a:ext>
              </a:extLst>
            </p:cNvPr>
            <p:cNvSpPr/>
            <p:nvPr/>
          </p:nvSpPr>
          <p:spPr>
            <a:xfrm>
              <a:off x="5685943" y="2784236"/>
              <a:ext cx="716455" cy="22248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Async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F5BAD781-9D15-4292-85BD-DC8CD0BB6CB4}"/>
              </a:ext>
            </a:extLst>
          </p:cNvPr>
          <p:cNvGrpSpPr/>
          <p:nvPr/>
        </p:nvGrpSpPr>
        <p:grpSpPr>
          <a:xfrm>
            <a:off x="8518905" y="1809816"/>
            <a:ext cx="724878" cy="663440"/>
            <a:chOff x="8728455" y="1895541"/>
            <a:chExt cx="724878" cy="663440"/>
          </a:xfrm>
        </p:grpSpPr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id="{41FE296C-8368-4D3B-B360-9205B48DF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5242" y="1895541"/>
              <a:ext cx="416409" cy="416409"/>
            </a:xfrm>
            <a:prstGeom prst="rect">
              <a:avLst/>
            </a:prstGeom>
          </p:spPr>
        </p:pic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66F59374-160D-42AE-B8E5-6CF97835A32A}"/>
                </a:ext>
              </a:extLst>
            </p:cNvPr>
            <p:cNvSpPr txBox="1"/>
            <p:nvPr/>
          </p:nvSpPr>
          <p:spPr>
            <a:xfrm>
              <a:off x="8728455" y="2312760"/>
              <a:ext cx="7248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/>
                <a:t>Database</a:t>
              </a:r>
              <a:endParaRPr lang="ko-KR" altLang="en-US" sz="1000" dirty="0"/>
            </a:p>
          </p:txBody>
        </p:sp>
      </p:grpSp>
      <p:cxnSp>
        <p:nvCxnSpPr>
          <p:cNvPr id="142" name="연결선: 구부러짐 141">
            <a:extLst>
              <a:ext uri="{FF2B5EF4-FFF2-40B4-BE49-F238E27FC236}">
                <a16:creationId xmlns:a16="http://schemas.microsoft.com/office/drawing/2014/main" id="{5AE00BC4-BBB2-4A47-A3B4-755DAE680E09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7299835" y="2154869"/>
            <a:ext cx="1282425" cy="3355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CA3E4DFE-945D-435C-A015-1AA6EBAD681D}"/>
              </a:ext>
            </a:extLst>
          </p:cNvPr>
          <p:cNvSpPr txBox="1"/>
          <p:nvPr/>
        </p:nvSpPr>
        <p:spPr>
          <a:xfrm>
            <a:off x="8560809" y="1408492"/>
            <a:ext cx="9396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Async </a:t>
            </a:r>
            <a:r>
              <a:rPr lang="ko-KR" altLang="en-US" sz="800" dirty="0"/>
              <a:t>거래 처리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2FB28E-7B34-49EF-AED1-FAEA2727C1C9}"/>
              </a:ext>
            </a:extLst>
          </p:cNvPr>
          <p:cNvSpPr txBox="1"/>
          <p:nvPr/>
        </p:nvSpPr>
        <p:spPr>
          <a:xfrm>
            <a:off x="1249741" y="965693"/>
            <a:ext cx="9902437" cy="333020"/>
          </a:xfrm>
          <a:prstGeom prst="rect">
            <a:avLst/>
          </a:prstGeom>
          <a:solidFill>
            <a:srgbClr val="3333FF"/>
          </a:solidFill>
        </p:spPr>
        <p:txBody>
          <a:bodyPr vert="horz" wrap="none" lIns="0" tIns="43200" r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Kubernetes Cluster</a:t>
            </a:r>
            <a:endParaRPr kumimoji="0" lang="ko-KR" altLang="en-US" sz="11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03879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BF060-9B42-4478-9690-B9FFC957E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Outer </a:t>
            </a:r>
            <a:r>
              <a:rPr kumimoji="1" lang="en-US" altLang="ko-KR" sz="1400" dirty="0">
                <a:latin typeface="+mn-ea"/>
              </a:rPr>
              <a:t>Architecture (CMP Service)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9A675D5-E53C-47BB-B07D-B96979AA8DDD}"/>
              </a:ext>
            </a:extLst>
          </p:cNvPr>
          <p:cNvSpPr/>
          <p:nvPr/>
        </p:nvSpPr>
        <p:spPr>
          <a:xfrm>
            <a:off x="1251339" y="1288370"/>
            <a:ext cx="9888108" cy="4937057"/>
          </a:xfrm>
          <a:prstGeom prst="rect">
            <a:avLst/>
          </a:prstGeom>
          <a:noFill/>
          <a:ln w="1270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CF1F12A-0C7F-4501-901D-60059E753CCA}"/>
              </a:ext>
            </a:extLst>
          </p:cNvPr>
          <p:cNvGrpSpPr/>
          <p:nvPr/>
        </p:nvGrpSpPr>
        <p:grpSpPr>
          <a:xfrm>
            <a:off x="9249601" y="3015884"/>
            <a:ext cx="1402926" cy="659144"/>
            <a:chOff x="9688254" y="1612763"/>
            <a:chExt cx="1402926" cy="65914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A20AB65-3413-4508-B3E5-21AF99B9FD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88254" y="1612763"/>
              <a:ext cx="659144" cy="659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327D0AD-1CA1-4929-9D39-9D7ABA8418B5}"/>
                </a:ext>
              </a:extLst>
            </p:cNvPr>
            <p:cNvSpPr txBox="1"/>
            <p:nvPr/>
          </p:nvSpPr>
          <p:spPr>
            <a:xfrm>
              <a:off x="10217223" y="1817004"/>
              <a:ext cx="87395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/>
                <a:t>분산 로그 추적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4E244C4-DC7D-43BA-9793-6F1564039018}"/>
              </a:ext>
            </a:extLst>
          </p:cNvPr>
          <p:cNvGrpSpPr/>
          <p:nvPr/>
        </p:nvGrpSpPr>
        <p:grpSpPr>
          <a:xfrm>
            <a:off x="1446928" y="3487063"/>
            <a:ext cx="1740916" cy="566890"/>
            <a:chOff x="8873517" y="471368"/>
            <a:chExt cx="1740916" cy="566890"/>
          </a:xfrm>
        </p:grpSpPr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2BA5F5D8-F621-4E86-A925-308267ED5BB3}"/>
                </a:ext>
              </a:extLst>
            </p:cNvPr>
            <p:cNvSpPr/>
            <p:nvPr/>
          </p:nvSpPr>
          <p:spPr>
            <a:xfrm>
              <a:off x="8873517" y="471368"/>
              <a:ext cx="1721103" cy="56689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8754F41F-88B1-4CDB-8DA3-506AD840F994}"/>
                </a:ext>
              </a:extLst>
            </p:cNvPr>
            <p:cNvSpPr txBox="1"/>
            <p:nvPr/>
          </p:nvSpPr>
          <p:spPr>
            <a:xfrm>
              <a:off x="9238873" y="540414"/>
              <a:ext cx="121860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Ingress Controller</a:t>
              </a:r>
              <a:endParaRPr lang="ko-KR" altLang="en-US" sz="1000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215460CB-291F-423F-90BA-DCA2783D66C6}"/>
                </a:ext>
              </a:extLst>
            </p:cNvPr>
            <p:cNvSpPr txBox="1"/>
            <p:nvPr/>
          </p:nvSpPr>
          <p:spPr>
            <a:xfrm>
              <a:off x="9240339" y="745886"/>
              <a:ext cx="13740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err="1">
                  <a:solidFill>
                    <a:schemeClr val="bg1">
                      <a:lumMod val="50000"/>
                    </a:schemeClr>
                  </a:solidFill>
                </a:rPr>
                <a:t>istio-ingressgateway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D6FC6FEB-6EED-4B0B-A4AE-6BB2A6C28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87682" y="565445"/>
              <a:ext cx="373940" cy="378735"/>
            </a:xfrm>
            <a:prstGeom prst="rect">
              <a:avLst/>
            </a:prstGeom>
          </p:spPr>
        </p:pic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64FEE3D-0DB3-466D-A726-4BB542297A77}"/>
              </a:ext>
            </a:extLst>
          </p:cNvPr>
          <p:cNvCxnSpPr>
            <a:cxnSpLocks/>
            <a:endCxn id="136" idx="1"/>
          </p:cNvCxnSpPr>
          <p:nvPr/>
        </p:nvCxnSpPr>
        <p:spPr>
          <a:xfrm>
            <a:off x="1052554" y="3770508"/>
            <a:ext cx="394374" cy="0"/>
          </a:xfrm>
          <a:prstGeom prst="line">
            <a:avLst/>
          </a:prstGeom>
          <a:ln w="2540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60CC1AE-C152-4C3C-9732-A6E965A2414A}"/>
              </a:ext>
            </a:extLst>
          </p:cNvPr>
          <p:cNvCxnSpPr/>
          <p:nvPr/>
        </p:nvCxnSpPr>
        <p:spPr>
          <a:xfrm>
            <a:off x="273326" y="3768591"/>
            <a:ext cx="667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C8319D1F-FAEF-4A54-BCC2-A174F2BD42B1}"/>
              </a:ext>
            </a:extLst>
          </p:cNvPr>
          <p:cNvSpPr txBox="1"/>
          <p:nvPr/>
        </p:nvSpPr>
        <p:spPr>
          <a:xfrm>
            <a:off x="241175" y="3479452"/>
            <a:ext cx="10330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EXTERNAL-IP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4CF8311-8352-4C11-B55A-42E90C05FC97}"/>
              </a:ext>
            </a:extLst>
          </p:cNvPr>
          <p:cNvSpPr/>
          <p:nvPr/>
        </p:nvSpPr>
        <p:spPr>
          <a:xfrm>
            <a:off x="5860779" y="1961249"/>
            <a:ext cx="1721103" cy="37998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CMP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Frontend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7046794-5615-4E50-BFC6-529F39A424EE}"/>
              </a:ext>
            </a:extLst>
          </p:cNvPr>
          <p:cNvGrpSpPr/>
          <p:nvPr/>
        </p:nvGrpSpPr>
        <p:grpSpPr>
          <a:xfrm>
            <a:off x="3476125" y="3482978"/>
            <a:ext cx="1425262" cy="566890"/>
            <a:chOff x="2814756" y="4936953"/>
            <a:chExt cx="1425262" cy="566890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87AE79C-E76A-4A54-BDED-8F032EB385A1}"/>
                </a:ext>
              </a:extLst>
            </p:cNvPr>
            <p:cNvSpPr/>
            <p:nvPr/>
          </p:nvSpPr>
          <p:spPr>
            <a:xfrm>
              <a:off x="2814756" y="4936953"/>
              <a:ext cx="1425262" cy="56689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F012CCE-BBFF-44F8-AA93-785B282B077D}"/>
                </a:ext>
              </a:extLst>
            </p:cNvPr>
            <p:cNvSpPr txBox="1"/>
            <p:nvPr/>
          </p:nvSpPr>
          <p:spPr>
            <a:xfrm>
              <a:off x="3180111" y="5005999"/>
              <a:ext cx="10599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Single Sign-On</a:t>
              </a:r>
              <a:endParaRPr lang="ko-KR" altLang="en-US" sz="10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E4F6A17-FD5B-4FF1-851F-0B95D0F69BAB}"/>
                </a:ext>
              </a:extLst>
            </p:cNvPr>
            <p:cNvSpPr txBox="1"/>
            <p:nvPr/>
          </p:nvSpPr>
          <p:spPr>
            <a:xfrm>
              <a:off x="3181577" y="5211471"/>
              <a:ext cx="71365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err="1">
                  <a:solidFill>
                    <a:schemeClr val="bg1">
                      <a:lumMod val="50000"/>
                    </a:schemeClr>
                  </a:solidFill>
                </a:rPr>
                <a:t>KeyCloak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60" name="Picture 4" descr="image">
              <a:extLst>
                <a:ext uri="{FF2B5EF4-FFF2-40B4-BE49-F238E27FC236}">
                  <a16:creationId xmlns:a16="http://schemas.microsoft.com/office/drawing/2014/main" id="{DFE8D193-68DB-4B3D-9155-49E2691560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5094" y="5072965"/>
              <a:ext cx="338187" cy="338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C1A8915-8CF4-4328-804D-573E9DAD69DA}"/>
              </a:ext>
            </a:extLst>
          </p:cNvPr>
          <p:cNvCxnSpPr>
            <a:cxnSpLocks/>
            <a:stCxn id="136" idx="3"/>
            <a:endCxn id="56" idx="1"/>
          </p:cNvCxnSpPr>
          <p:nvPr/>
        </p:nvCxnSpPr>
        <p:spPr>
          <a:xfrm flipV="1">
            <a:off x="3168031" y="3766423"/>
            <a:ext cx="308094" cy="4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구부러짐 7">
            <a:extLst>
              <a:ext uri="{FF2B5EF4-FFF2-40B4-BE49-F238E27FC236}">
                <a16:creationId xmlns:a16="http://schemas.microsoft.com/office/drawing/2014/main" id="{5F80458C-B1A7-4EA9-BBB4-E7E2D792A017}"/>
              </a:ext>
            </a:extLst>
          </p:cNvPr>
          <p:cNvCxnSpPr>
            <a:cxnSpLocks/>
            <a:stCxn id="56" idx="3"/>
            <a:endCxn id="83" idx="1"/>
          </p:cNvCxnSpPr>
          <p:nvPr/>
        </p:nvCxnSpPr>
        <p:spPr>
          <a:xfrm flipV="1">
            <a:off x="4901387" y="2151241"/>
            <a:ext cx="959392" cy="161518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C07CFFD3-F5E0-41E6-A3AB-0FBBAB004C19}"/>
              </a:ext>
            </a:extLst>
          </p:cNvPr>
          <p:cNvCxnSpPr>
            <a:cxnSpLocks/>
            <a:stCxn id="56" idx="3"/>
            <a:endCxn id="78" idx="1"/>
          </p:cNvCxnSpPr>
          <p:nvPr/>
        </p:nvCxnSpPr>
        <p:spPr>
          <a:xfrm>
            <a:off x="4901387" y="3766423"/>
            <a:ext cx="959393" cy="162088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893C1777-254E-441F-99B8-84BDFF2B1F84}"/>
              </a:ext>
            </a:extLst>
          </p:cNvPr>
          <p:cNvCxnSpPr>
            <a:cxnSpLocks/>
            <a:stCxn id="1026" idx="2"/>
          </p:cNvCxnSpPr>
          <p:nvPr/>
        </p:nvCxnSpPr>
        <p:spPr>
          <a:xfrm>
            <a:off x="9579173" y="3675028"/>
            <a:ext cx="1710" cy="901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9B8EEC4-0FBC-48E2-9005-0C373E3C1019}"/>
              </a:ext>
            </a:extLst>
          </p:cNvPr>
          <p:cNvSpPr txBox="1"/>
          <p:nvPr/>
        </p:nvSpPr>
        <p:spPr>
          <a:xfrm>
            <a:off x="9632060" y="4044302"/>
            <a:ext cx="6319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로그</a:t>
            </a:r>
            <a:r>
              <a:rPr lang="en-US" altLang="ko-KR" sz="800" dirty="0"/>
              <a:t> </a:t>
            </a:r>
            <a:r>
              <a:rPr lang="ko-KR" altLang="en-US" sz="800" dirty="0"/>
              <a:t>저장</a:t>
            </a: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id="{B44ECB9F-EDB1-442F-9128-B84F4CCBD0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688" y="4566414"/>
            <a:ext cx="532474" cy="532474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A452C5E6-92D8-4C63-A6E2-AA91A1FB8E98}"/>
              </a:ext>
            </a:extLst>
          </p:cNvPr>
          <p:cNvSpPr txBox="1"/>
          <p:nvPr/>
        </p:nvSpPr>
        <p:spPr>
          <a:xfrm>
            <a:off x="9794880" y="5099385"/>
            <a:ext cx="9156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/>
              <a:t>Elasticsearch</a:t>
            </a:r>
            <a:endParaRPr lang="ko-KR" altLang="en-US" sz="1000" dirty="0"/>
          </a:p>
        </p:txBody>
      </p:sp>
      <p:pic>
        <p:nvPicPr>
          <p:cNvPr id="120" name="Picture 2" descr="MySQL 이모저모">
            <a:extLst>
              <a:ext uri="{FF2B5EF4-FFF2-40B4-BE49-F238E27FC236}">
                <a16:creationId xmlns:a16="http://schemas.microsoft.com/office/drawing/2014/main" id="{9D7434B7-7822-4F94-902D-C3545BA7F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336" y="4566414"/>
            <a:ext cx="1079404" cy="71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B92DA642-E3D5-448E-AEBD-D6C23FE0615B}"/>
              </a:ext>
            </a:extLst>
          </p:cNvPr>
          <p:cNvSpPr txBox="1"/>
          <p:nvPr/>
        </p:nvSpPr>
        <p:spPr>
          <a:xfrm>
            <a:off x="9378740" y="4669249"/>
            <a:ext cx="3674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/>
              <a:t>or</a:t>
            </a:r>
            <a:endParaRPr lang="ko-KR" altLang="en-US" sz="15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500E8E9-E0AC-4FE9-831B-88F75A02B115}"/>
              </a:ext>
            </a:extLst>
          </p:cNvPr>
          <p:cNvSpPr txBox="1"/>
          <p:nvPr/>
        </p:nvSpPr>
        <p:spPr>
          <a:xfrm>
            <a:off x="9746148" y="5294565"/>
            <a:ext cx="13946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chemeClr val="accent1">
                    <a:lumMod val="75000"/>
                  </a:schemeClr>
                </a:solidFill>
              </a:rPr>
              <a:t>- </a:t>
            </a:r>
            <a:r>
              <a:rPr lang="ko-KR" altLang="en-US" sz="800" dirty="0" err="1">
                <a:solidFill>
                  <a:schemeClr val="accent1">
                    <a:lumMod val="75000"/>
                  </a:schemeClr>
                </a:solidFill>
              </a:rPr>
              <a:t>Master</a:t>
            </a:r>
            <a:r>
              <a:rPr lang="en-US" altLang="ko-KR" sz="800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ko-KR" altLang="en-US" sz="800" dirty="0">
                <a:solidFill>
                  <a:schemeClr val="accent1">
                    <a:lumMod val="75000"/>
                  </a:schemeClr>
                </a:solidFill>
              </a:rPr>
              <a:t> 4core, 8GB x1</a:t>
            </a:r>
          </a:p>
          <a:p>
            <a:r>
              <a:rPr lang="en-US" altLang="ko-KR" sz="800" dirty="0">
                <a:solidFill>
                  <a:schemeClr val="accent1">
                    <a:lumMod val="75000"/>
                  </a:schemeClr>
                </a:solidFill>
              </a:rPr>
              <a:t>- </a:t>
            </a:r>
            <a:r>
              <a:rPr lang="ko-KR" altLang="en-US" sz="800" dirty="0">
                <a:solidFill>
                  <a:schemeClr val="accent1">
                    <a:lumMod val="75000"/>
                  </a:schemeClr>
                </a:solidFill>
              </a:rPr>
              <a:t>Data</a:t>
            </a:r>
            <a:r>
              <a:rPr lang="en-US" altLang="ko-KR" sz="800" dirty="0">
                <a:solidFill>
                  <a:schemeClr val="accent1">
                    <a:lumMod val="75000"/>
                  </a:schemeClr>
                </a:solidFill>
              </a:rPr>
              <a:t>:   </a:t>
            </a:r>
            <a:r>
              <a:rPr lang="ko-KR" altLang="en-US" sz="800" dirty="0">
                <a:solidFill>
                  <a:schemeClr val="accent1">
                    <a:lumMod val="75000"/>
                  </a:schemeClr>
                </a:solidFill>
              </a:rPr>
              <a:t> 8core, 16GB x2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2FB28E-7B34-49EF-AED1-FAEA2727C1C9}"/>
              </a:ext>
            </a:extLst>
          </p:cNvPr>
          <p:cNvSpPr txBox="1"/>
          <p:nvPr/>
        </p:nvSpPr>
        <p:spPr>
          <a:xfrm>
            <a:off x="1249741" y="965693"/>
            <a:ext cx="9902437" cy="333020"/>
          </a:xfrm>
          <a:prstGeom prst="rect">
            <a:avLst/>
          </a:prstGeom>
          <a:solidFill>
            <a:srgbClr val="3333FF"/>
          </a:solidFill>
        </p:spPr>
        <p:txBody>
          <a:bodyPr vert="horz" wrap="none" lIns="0" tIns="43200" r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Kubernetes Cluster</a:t>
            </a:r>
            <a:endParaRPr kumimoji="0" lang="ko-KR" altLang="en-US" sz="11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CAD0354-BC8E-4CC4-A3CF-BC9A321E4CE4}"/>
              </a:ext>
            </a:extLst>
          </p:cNvPr>
          <p:cNvGrpSpPr/>
          <p:nvPr/>
        </p:nvGrpSpPr>
        <p:grpSpPr>
          <a:xfrm>
            <a:off x="5623917" y="2919141"/>
            <a:ext cx="1957967" cy="617213"/>
            <a:chOff x="5683538" y="4058490"/>
            <a:chExt cx="1957967" cy="617213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6333BFA-5A34-4C1D-9D22-483E6A3EC99F}"/>
                </a:ext>
              </a:extLst>
            </p:cNvPr>
            <p:cNvSpPr/>
            <p:nvPr/>
          </p:nvSpPr>
          <p:spPr>
            <a:xfrm>
              <a:off x="5683538" y="4058490"/>
              <a:ext cx="1721103" cy="379984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CMP</a:t>
              </a:r>
              <a:r>
                <a:rPr lang="ko-KR" altLang="en-US" sz="1000" b="1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Service A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ADE49616-323B-4AF9-9278-A0C42AC89946}"/>
                </a:ext>
              </a:extLst>
            </p:cNvPr>
            <p:cNvSpPr/>
            <p:nvPr/>
          </p:nvSpPr>
          <p:spPr>
            <a:xfrm>
              <a:off x="5790319" y="4175000"/>
              <a:ext cx="1721103" cy="379984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CMP</a:t>
              </a:r>
              <a:r>
                <a:rPr lang="ko-KR" altLang="en-US" sz="1000" b="1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Service A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56C43EA-597B-4537-BF0A-AB25D10BF784}"/>
                </a:ext>
              </a:extLst>
            </p:cNvPr>
            <p:cNvSpPr/>
            <p:nvPr/>
          </p:nvSpPr>
          <p:spPr>
            <a:xfrm>
              <a:off x="5920402" y="4295719"/>
              <a:ext cx="1721103" cy="379984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CMP</a:t>
              </a:r>
              <a:r>
                <a:rPr lang="ko-KR" altLang="en-US" sz="1000" b="1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Service A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C278A65-9554-444C-9511-6118F9ADC572}"/>
              </a:ext>
            </a:extLst>
          </p:cNvPr>
          <p:cNvGrpSpPr/>
          <p:nvPr/>
        </p:nvGrpSpPr>
        <p:grpSpPr>
          <a:xfrm>
            <a:off x="5749445" y="4124618"/>
            <a:ext cx="1849620" cy="493423"/>
            <a:chOff x="5901085" y="4909042"/>
            <a:chExt cx="1849620" cy="493423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C3CD1C8-2C9F-446C-9E5D-755DB5168502}"/>
                </a:ext>
              </a:extLst>
            </p:cNvPr>
            <p:cNvSpPr/>
            <p:nvPr/>
          </p:nvSpPr>
          <p:spPr>
            <a:xfrm>
              <a:off x="5901085" y="4909042"/>
              <a:ext cx="1721103" cy="379984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CMP</a:t>
              </a:r>
              <a:r>
                <a:rPr lang="ko-KR" altLang="en-US" sz="1000" b="1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Service B</a:t>
              </a: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98B906FC-E7C7-40AB-9897-22E6C51EE5DC}"/>
                </a:ext>
              </a:extLst>
            </p:cNvPr>
            <p:cNvSpPr/>
            <p:nvPr/>
          </p:nvSpPr>
          <p:spPr>
            <a:xfrm>
              <a:off x="6029602" y="5022481"/>
              <a:ext cx="1721103" cy="379984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CMP</a:t>
              </a:r>
              <a:r>
                <a:rPr lang="ko-KR" altLang="en-US" sz="1000" b="1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Service B</a:t>
              </a:r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57C3FC0C-4AA8-448E-9176-77ED95AB26B5}"/>
              </a:ext>
            </a:extLst>
          </p:cNvPr>
          <p:cNvSpPr/>
          <p:nvPr/>
        </p:nvSpPr>
        <p:spPr>
          <a:xfrm>
            <a:off x="5860780" y="5197320"/>
            <a:ext cx="1721103" cy="37998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CMP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Service C</a:t>
            </a:r>
          </a:p>
        </p:txBody>
      </p:sp>
      <p:cxnSp>
        <p:nvCxnSpPr>
          <p:cNvPr id="79" name="연결선: 구부러짐 78">
            <a:extLst>
              <a:ext uri="{FF2B5EF4-FFF2-40B4-BE49-F238E27FC236}">
                <a16:creationId xmlns:a16="http://schemas.microsoft.com/office/drawing/2014/main" id="{9115088F-A51C-474C-89F2-0FD3D916A60D}"/>
              </a:ext>
            </a:extLst>
          </p:cNvPr>
          <p:cNvCxnSpPr>
            <a:cxnSpLocks/>
            <a:stCxn id="77" idx="3"/>
            <a:endCxn id="1026" idx="1"/>
          </p:cNvCxnSpPr>
          <p:nvPr/>
        </p:nvCxnSpPr>
        <p:spPr>
          <a:xfrm flipV="1">
            <a:off x="7599065" y="3345456"/>
            <a:ext cx="1650536" cy="108259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구부러짐 80">
            <a:extLst>
              <a:ext uri="{FF2B5EF4-FFF2-40B4-BE49-F238E27FC236}">
                <a16:creationId xmlns:a16="http://schemas.microsoft.com/office/drawing/2014/main" id="{21165F2C-1C4E-4943-BCE2-68634932F2B6}"/>
              </a:ext>
            </a:extLst>
          </p:cNvPr>
          <p:cNvCxnSpPr>
            <a:cxnSpLocks/>
            <a:stCxn id="78" idx="3"/>
            <a:endCxn id="1026" idx="1"/>
          </p:cNvCxnSpPr>
          <p:nvPr/>
        </p:nvCxnSpPr>
        <p:spPr>
          <a:xfrm flipV="1">
            <a:off x="7581883" y="3345456"/>
            <a:ext cx="1667718" cy="204185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56D9CDC1-D20A-4B7B-987E-08308B1BA040}"/>
              </a:ext>
            </a:extLst>
          </p:cNvPr>
          <p:cNvCxnSpPr>
            <a:cxnSpLocks/>
          </p:cNvCxnSpPr>
          <p:nvPr/>
        </p:nvCxnSpPr>
        <p:spPr>
          <a:xfrm>
            <a:off x="6619875" y="3595014"/>
            <a:ext cx="0" cy="454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F70744D0-0324-4879-91A4-7B87FCB10D27}"/>
              </a:ext>
            </a:extLst>
          </p:cNvPr>
          <p:cNvCxnSpPr>
            <a:cxnSpLocks/>
          </p:cNvCxnSpPr>
          <p:nvPr/>
        </p:nvCxnSpPr>
        <p:spPr>
          <a:xfrm flipV="1">
            <a:off x="6724650" y="3580600"/>
            <a:ext cx="0" cy="469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연결선: 구부러짐 94">
            <a:extLst>
              <a:ext uri="{FF2B5EF4-FFF2-40B4-BE49-F238E27FC236}">
                <a16:creationId xmlns:a16="http://schemas.microsoft.com/office/drawing/2014/main" id="{1E430F10-43FB-43F2-ACA1-0C42EC935984}"/>
              </a:ext>
            </a:extLst>
          </p:cNvPr>
          <p:cNvCxnSpPr>
            <a:cxnSpLocks/>
            <a:stCxn id="56" idx="3"/>
            <a:endCxn id="71" idx="1"/>
          </p:cNvCxnSpPr>
          <p:nvPr/>
        </p:nvCxnSpPr>
        <p:spPr>
          <a:xfrm flipV="1">
            <a:off x="4901387" y="3225643"/>
            <a:ext cx="829311" cy="54078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구부러짐 97">
            <a:extLst>
              <a:ext uri="{FF2B5EF4-FFF2-40B4-BE49-F238E27FC236}">
                <a16:creationId xmlns:a16="http://schemas.microsoft.com/office/drawing/2014/main" id="{29665BF6-9A57-4EDF-A650-E3750B75FB8C}"/>
              </a:ext>
            </a:extLst>
          </p:cNvPr>
          <p:cNvCxnSpPr>
            <a:cxnSpLocks/>
            <a:stCxn id="56" idx="3"/>
            <a:endCxn id="73" idx="1"/>
          </p:cNvCxnSpPr>
          <p:nvPr/>
        </p:nvCxnSpPr>
        <p:spPr>
          <a:xfrm>
            <a:off x="4901387" y="3766423"/>
            <a:ext cx="848058" cy="54818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6C84153-28FB-4614-ADBE-CC69C6F91BB7}"/>
              </a:ext>
            </a:extLst>
          </p:cNvPr>
          <p:cNvCxnSpPr>
            <a:cxnSpLocks/>
          </p:cNvCxnSpPr>
          <p:nvPr/>
        </p:nvCxnSpPr>
        <p:spPr>
          <a:xfrm>
            <a:off x="6619875" y="4690645"/>
            <a:ext cx="0" cy="454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2D7E5F5-7BD5-4022-AB52-26722AF53E5E}"/>
              </a:ext>
            </a:extLst>
          </p:cNvPr>
          <p:cNvCxnSpPr>
            <a:cxnSpLocks/>
          </p:cNvCxnSpPr>
          <p:nvPr/>
        </p:nvCxnSpPr>
        <p:spPr>
          <a:xfrm flipV="1">
            <a:off x="6724650" y="4676231"/>
            <a:ext cx="0" cy="469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6E88F40-55C3-430B-8044-D7B022EB4F1D}"/>
              </a:ext>
            </a:extLst>
          </p:cNvPr>
          <p:cNvSpPr txBox="1"/>
          <p:nvPr/>
        </p:nvSpPr>
        <p:spPr>
          <a:xfrm>
            <a:off x="6724649" y="3689754"/>
            <a:ext cx="1217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Feign Client - API Call</a:t>
            </a:r>
          </a:p>
          <a:p>
            <a:r>
              <a:rPr lang="en-US" altLang="ko-KR" sz="800" dirty="0" err="1"/>
              <a:t>KeyCloak</a:t>
            </a:r>
            <a:r>
              <a:rPr lang="en-US" altLang="ko-KR" sz="800" dirty="0"/>
              <a:t> – </a:t>
            </a:r>
            <a:r>
              <a:rPr lang="ko-KR" altLang="en-US" sz="800" dirty="0"/>
              <a:t>인증</a:t>
            </a:r>
            <a:r>
              <a:rPr lang="en-US" altLang="ko-KR" sz="800" dirty="0"/>
              <a:t>, </a:t>
            </a:r>
            <a:r>
              <a:rPr lang="ko-KR" altLang="en-US" sz="800" dirty="0"/>
              <a:t>인가</a:t>
            </a: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841AACD-63CB-4B3F-B1DA-11840AC09DEE}"/>
              </a:ext>
            </a:extLst>
          </p:cNvPr>
          <p:cNvCxnSpPr>
            <a:cxnSpLocks/>
            <a:stCxn id="72" idx="3"/>
            <a:endCxn id="1026" idx="1"/>
          </p:cNvCxnSpPr>
          <p:nvPr/>
        </p:nvCxnSpPr>
        <p:spPr>
          <a:xfrm flipV="1">
            <a:off x="7581884" y="3345456"/>
            <a:ext cx="1667717" cy="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E6F0350-3D4A-49E9-B665-994A71AEECEB}"/>
              </a:ext>
            </a:extLst>
          </p:cNvPr>
          <p:cNvSpPr/>
          <p:nvPr/>
        </p:nvSpPr>
        <p:spPr>
          <a:xfrm>
            <a:off x="8711417" y="1961721"/>
            <a:ext cx="1721103" cy="37998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Other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Service</a:t>
            </a: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4C76898D-FAEB-4E49-BA35-F581AB6B9576}"/>
              </a:ext>
            </a:extLst>
          </p:cNvPr>
          <p:cNvCxnSpPr>
            <a:cxnSpLocks/>
            <a:stCxn id="112" idx="2"/>
            <a:endCxn id="1026" idx="0"/>
          </p:cNvCxnSpPr>
          <p:nvPr/>
        </p:nvCxnSpPr>
        <p:spPr>
          <a:xfrm>
            <a:off x="9571969" y="2341705"/>
            <a:ext cx="7204" cy="674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C8A6A8AA-3286-4DE4-966B-6C1379C019FA}"/>
              </a:ext>
            </a:extLst>
          </p:cNvPr>
          <p:cNvCxnSpPr>
            <a:cxnSpLocks/>
          </p:cNvCxnSpPr>
          <p:nvPr/>
        </p:nvCxnSpPr>
        <p:spPr>
          <a:xfrm flipV="1">
            <a:off x="7594135" y="2366054"/>
            <a:ext cx="1000999" cy="625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C9333B61-6343-451A-9945-C0ECB3399469}"/>
              </a:ext>
            </a:extLst>
          </p:cNvPr>
          <p:cNvCxnSpPr>
            <a:cxnSpLocks/>
          </p:cNvCxnSpPr>
          <p:nvPr/>
        </p:nvCxnSpPr>
        <p:spPr>
          <a:xfrm flipV="1">
            <a:off x="7640390" y="2461050"/>
            <a:ext cx="1000999" cy="625479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ABDB71E9-1735-4D34-BD0F-9769C81C0B74}"/>
              </a:ext>
            </a:extLst>
          </p:cNvPr>
          <p:cNvSpPr txBox="1"/>
          <p:nvPr/>
        </p:nvSpPr>
        <p:spPr>
          <a:xfrm>
            <a:off x="9632060" y="2571072"/>
            <a:ext cx="6319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/>
              <a:t>로그</a:t>
            </a:r>
            <a:r>
              <a:rPr lang="en-US" altLang="ko-KR" sz="800" dirty="0"/>
              <a:t> </a:t>
            </a:r>
            <a:r>
              <a:rPr lang="ko-KR" altLang="en-US" sz="800" dirty="0"/>
              <a:t>전송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5AFD0D5-44D1-4690-A8F5-9310703F12AC}"/>
              </a:ext>
            </a:extLst>
          </p:cNvPr>
          <p:cNvSpPr txBox="1"/>
          <p:nvPr/>
        </p:nvSpPr>
        <p:spPr>
          <a:xfrm>
            <a:off x="8046679" y="3126185"/>
            <a:ext cx="6319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로그</a:t>
            </a:r>
            <a:r>
              <a:rPr lang="en-US" altLang="ko-KR" sz="800" dirty="0"/>
              <a:t> </a:t>
            </a:r>
            <a:r>
              <a:rPr lang="ko-KR" altLang="en-US" sz="800" dirty="0"/>
              <a:t>전송</a:t>
            </a:r>
          </a:p>
        </p:txBody>
      </p:sp>
    </p:spTree>
    <p:extLst>
      <p:ext uri="{BB962C8B-B14F-4D97-AF65-F5344CB8AC3E}">
        <p14:creationId xmlns:p14="http://schemas.microsoft.com/office/powerpoint/2010/main" val="41295151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8BD7B452-3B12-4E86-9A73-C9D516D19595}"/>
              </a:ext>
            </a:extLst>
          </p:cNvPr>
          <p:cNvGrpSpPr/>
          <p:nvPr/>
        </p:nvGrpSpPr>
        <p:grpSpPr>
          <a:xfrm>
            <a:off x="1151634" y="2518613"/>
            <a:ext cx="1039067" cy="772386"/>
            <a:chOff x="1688446" y="4294279"/>
            <a:chExt cx="1039067" cy="772386"/>
          </a:xfrm>
        </p:grpSpPr>
        <p:pic>
          <p:nvPicPr>
            <p:cNvPr id="164" name="그림 163">
              <a:extLst>
                <a:ext uri="{FF2B5EF4-FFF2-40B4-BE49-F238E27FC236}">
                  <a16:creationId xmlns:a16="http://schemas.microsoft.com/office/drawing/2014/main" id="{10825839-E2AE-4AC5-88EC-17559B1F5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9991" y="4294279"/>
              <a:ext cx="580255" cy="580255"/>
            </a:xfrm>
            <a:prstGeom prst="rect">
              <a:avLst/>
            </a:prstGeom>
          </p:spPr>
        </p:pic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55FE21D4-D32D-488F-A245-74C5D7A3030E}"/>
                </a:ext>
              </a:extLst>
            </p:cNvPr>
            <p:cNvSpPr txBox="1"/>
            <p:nvPr/>
          </p:nvSpPr>
          <p:spPr>
            <a:xfrm>
              <a:off x="1688446" y="4820444"/>
              <a:ext cx="10390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/>
                <a:t>CMP Service A</a:t>
              </a:r>
              <a:endParaRPr lang="ko-KR" altLang="en-US" sz="1000" dirty="0"/>
            </a:p>
          </p:txBody>
        </p:sp>
      </p:grpSp>
      <p:pic>
        <p:nvPicPr>
          <p:cNvPr id="154" name="그림 153">
            <a:extLst>
              <a:ext uri="{FF2B5EF4-FFF2-40B4-BE49-F238E27FC236}">
                <a16:creationId xmlns:a16="http://schemas.microsoft.com/office/drawing/2014/main" id="{CCA9F322-30F6-44A7-A099-9B36B5D7F1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115" y="4918192"/>
            <a:ext cx="532474" cy="532474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F4D20597-4107-40AE-B309-907793524072}"/>
              </a:ext>
            </a:extLst>
          </p:cNvPr>
          <p:cNvSpPr txBox="1"/>
          <p:nvPr/>
        </p:nvSpPr>
        <p:spPr>
          <a:xfrm>
            <a:off x="6212307" y="5451163"/>
            <a:ext cx="9156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/>
              <a:t>Elasticsearch</a:t>
            </a:r>
            <a:endParaRPr lang="ko-KR" altLang="en-US" sz="1000"/>
          </a:p>
        </p:txBody>
      </p:sp>
      <p:sp>
        <p:nvSpPr>
          <p:cNvPr id="58" name="Rectangle 2">
            <a:extLst>
              <a:ext uri="{FF2B5EF4-FFF2-40B4-BE49-F238E27FC236}">
                <a16:creationId xmlns:a16="http://schemas.microsoft.com/office/drawing/2014/main" id="{1FF4B575-1396-4F8C-9BC4-2873AEAE9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387" y="257944"/>
            <a:ext cx="6300426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r>
              <a:rPr lang="ko-KR" altLang="en-US" b="1" dirty="0">
                <a:solidFill>
                  <a:prstClr val="black"/>
                </a:solidFill>
                <a:ea typeface="맑은 고딕"/>
              </a:rPr>
              <a:t>로그 분산 추적 아키텍처 </a:t>
            </a:r>
            <a:r>
              <a:rPr lang="en-US" altLang="ko-KR" b="1" dirty="0">
                <a:solidFill>
                  <a:prstClr val="black"/>
                </a:solidFill>
                <a:ea typeface="맑은 고딕"/>
              </a:rPr>
              <a:t>– </a:t>
            </a:r>
            <a:r>
              <a:rPr lang="en-US" altLang="ko-KR" b="1" dirty="0" err="1">
                <a:solidFill>
                  <a:prstClr val="black"/>
                </a:solidFill>
                <a:ea typeface="맑은 고딕"/>
              </a:rPr>
              <a:t>Zipkin</a:t>
            </a:r>
            <a:r>
              <a:rPr lang="en-US" altLang="ko-KR" b="1" dirty="0">
                <a:solidFill>
                  <a:prstClr val="black"/>
                </a:solidFill>
                <a:ea typeface="맑은 고딕"/>
              </a:rPr>
              <a:t> Collector</a:t>
            </a:r>
            <a:endParaRPr kumimoji="0" lang="en-US" altLang="ko-KR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B48144C-E57A-4C1C-B5C6-864752756AA1}"/>
              </a:ext>
            </a:extLst>
          </p:cNvPr>
          <p:cNvSpPr/>
          <p:nvPr/>
        </p:nvSpPr>
        <p:spPr>
          <a:xfrm>
            <a:off x="1914526" y="2784603"/>
            <a:ext cx="729160" cy="1631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 err="1">
                <a:solidFill>
                  <a:schemeClr val="tx1"/>
                </a:solidFill>
              </a:rPr>
              <a:t>Zipkin</a:t>
            </a:r>
            <a:r>
              <a:rPr lang="en-US" altLang="ko-KR" sz="700" b="1" dirty="0">
                <a:solidFill>
                  <a:schemeClr val="tx1"/>
                </a:solidFill>
              </a:rPr>
              <a:t> Client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D0C6D377-A393-4ABE-9FF8-B3E299185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299" y="967522"/>
            <a:ext cx="659144" cy="65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36B071D-8D35-42FA-8F97-09F13AD017BD}"/>
              </a:ext>
            </a:extLst>
          </p:cNvPr>
          <p:cNvSpPr/>
          <p:nvPr/>
        </p:nvSpPr>
        <p:spPr>
          <a:xfrm>
            <a:off x="1908704" y="2625851"/>
            <a:ext cx="729160" cy="1631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</a:rPr>
              <a:t>Sleuth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55274D2-5F32-4344-B41C-38D7D9C3E395}"/>
              </a:ext>
            </a:extLst>
          </p:cNvPr>
          <p:cNvSpPr/>
          <p:nvPr/>
        </p:nvSpPr>
        <p:spPr>
          <a:xfrm>
            <a:off x="4492870" y="911225"/>
            <a:ext cx="2974002" cy="348217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CBD665-C912-47B4-80EC-0DCD94D11357}"/>
              </a:ext>
            </a:extLst>
          </p:cNvPr>
          <p:cNvSpPr/>
          <p:nvPr/>
        </p:nvSpPr>
        <p:spPr>
          <a:xfrm>
            <a:off x="4684869" y="2686351"/>
            <a:ext cx="1093154" cy="364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Collector</a:t>
            </a:r>
            <a:endParaRPr lang="ko-KR" altLang="en-US" sz="10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1F5A4D6-A043-4C8B-AEC1-744F18015CB8}"/>
              </a:ext>
            </a:extLst>
          </p:cNvPr>
          <p:cNvSpPr/>
          <p:nvPr/>
        </p:nvSpPr>
        <p:spPr>
          <a:xfrm>
            <a:off x="6212307" y="2686351"/>
            <a:ext cx="1093154" cy="364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API</a:t>
            </a:r>
          </a:p>
          <a:p>
            <a:pPr algn="ctr"/>
            <a:r>
              <a:rPr lang="en-US" altLang="ko-KR" sz="1000" dirty="0"/>
              <a:t>(Query Service)</a:t>
            </a:r>
            <a:endParaRPr lang="ko-KR" altLang="en-US" sz="10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AAF2F99-7D2B-416A-A556-8D45009D968F}"/>
              </a:ext>
            </a:extLst>
          </p:cNvPr>
          <p:cNvSpPr/>
          <p:nvPr/>
        </p:nvSpPr>
        <p:spPr>
          <a:xfrm>
            <a:off x="6212307" y="1968488"/>
            <a:ext cx="1093154" cy="364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Web UI</a:t>
            </a:r>
            <a:endParaRPr lang="ko-KR" altLang="en-US" sz="1000" dirty="0"/>
          </a:p>
        </p:txBody>
      </p:sp>
      <p:sp>
        <p:nvSpPr>
          <p:cNvPr id="7" name="원통형 6">
            <a:extLst>
              <a:ext uri="{FF2B5EF4-FFF2-40B4-BE49-F238E27FC236}">
                <a16:creationId xmlns:a16="http://schemas.microsoft.com/office/drawing/2014/main" id="{323B6D70-98E7-40C2-8B4A-6242C7D482A3}"/>
              </a:ext>
            </a:extLst>
          </p:cNvPr>
          <p:cNvSpPr/>
          <p:nvPr/>
        </p:nvSpPr>
        <p:spPr>
          <a:xfrm>
            <a:off x="5363166" y="3613558"/>
            <a:ext cx="1244409" cy="499975"/>
          </a:xfrm>
          <a:prstGeom prst="can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Storage</a:t>
            </a:r>
            <a:endParaRPr lang="ko-KR" altLang="en-US" sz="10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C84B62C-8686-4740-8651-241D0FEAED14}"/>
              </a:ext>
            </a:extLst>
          </p:cNvPr>
          <p:cNvCxnSpPr>
            <a:stCxn id="76" idx="3"/>
            <a:endCxn id="6" idx="1"/>
          </p:cNvCxnSpPr>
          <p:nvPr/>
        </p:nvCxnSpPr>
        <p:spPr>
          <a:xfrm>
            <a:off x="2643686" y="2866177"/>
            <a:ext cx="2041183" cy="259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5249F00-3F8D-4336-9DAE-C87F7AC33CD5}"/>
              </a:ext>
            </a:extLst>
          </p:cNvPr>
          <p:cNvCxnSpPr>
            <a:cxnSpLocks/>
            <a:stCxn id="6" idx="2"/>
            <a:endCxn id="7" idx="1"/>
          </p:cNvCxnSpPr>
          <p:nvPr/>
        </p:nvCxnSpPr>
        <p:spPr>
          <a:xfrm>
            <a:off x="5231446" y="3051188"/>
            <a:ext cx="753925" cy="56237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BCA5BA1-4F61-4E85-A22C-B06A7F861A38}"/>
              </a:ext>
            </a:extLst>
          </p:cNvPr>
          <p:cNvCxnSpPr>
            <a:cxnSpLocks/>
            <a:stCxn id="7" idx="1"/>
            <a:endCxn id="40" idx="2"/>
          </p:cNvCxnSpPr>
          <p:nvPr/>
        </p:nvCxnSpPr>
        <p:spPr>
          <a:xfrm flipV="1">
            <a:off x="5985371" y="3051188"/>
            <a:ext cx="773513" cy="56237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DEEA246-1AC5-4ABD-A299-27F4DBEF0A5B}"/>
              </a:ext>
            </a:extLst>
          </p:cNvPr>
          <p:cNvCxnSpPr>
            <a:cxnSpLocks/>
            <a:stCxn id="40" idx="0"/>
            <a:endCxn id="41" idx="2"/>
          </p:cNvCxnSpPr>
          <p:nvPr/>
        </p:nvCxnSpPr>
        <p:spPr>
          <a:xfrm flipV="1">
            <a:off x="6758884" y="2333325"/>
            <a:ext cx="0" cy="35302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E1A568E-67D0-4A04-8476-0A76E470AD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985371" y="4113533"/>
            <a:ext cx="0" cy="73068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MySQL 이모저모">
            <a:extLst>
              <a:ext uri="{FF2B5EF4-FFF2-40B4-BE49-F238E27FC236}">
                <a16:creationId xmlns:a16="http://schemas.microsoft.com/office/drawing/2014/main" id="{9E2C8614-BBB7-4EAD-93E4-12FEFDB70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763" y="4918192"/>
            <a:ext cx="1079404" cy="71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B7FC406-A543-466C-B05B-48B1194C8262}"/>
              </a:ext>
            </a:extLst>
          </p:cNvPr>
          <p:cNvSpPr txBox="1"/>
          <p:nvPr/>
        </p:nvSpPr>
        <p:spPr>
          <a:xfrm>
            <a:off x="5796167" y="5021027"/>
            <a:ext cx="3674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/>
              <a:t>or</a:t>
            </a:r>
            <a:endParaRPr lang="ko-KR" altLang="en-US" sz="1500" dirty="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2960BD7E-7E75-45AA-A26F-73CA756DA783}"/>
              </a:ext>
            </a:extLst>
          </p:cNvPr>
          <p:cNvCxnSpPr>
            <a:cxnSpLocks/>
          </p:cNvCxnSpPr>
          <p:nvPr/>
        </p:nvCxnSpPr>
        <p:spPr>
          <a:xfrm>
            <a:off x="6929589" y="5187160"/>
            <a:ext cx="1850444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D34188C-196D-4828-A8F1-5C3F128F1F9F}"/>
              </a:ext>
            </a:extLst>
          </p:cNvPr>
          <p:cNvSpPr txBox="1"/>
          <p:nvPr/>
        </p:nvSpPr>
        <p:spPr>
          <a:xfrm>
            <a:off x="7409257" y="4981634"/>
            <a:ext cx="8370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데이터 시각화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BD0DCEE-A6AF-4C7D-A7D4-D509251E694F}"/>
              </a:ext>
            </a:extLst>
          </p:cNvPr>
          <p:cNvGrpSpPr/>
          <p:nvPr/>
        </p:nvGrpSpPr>
        <p:grpSpPr>
          <a:xfrm>
            <a:off x="9855292" y="4858115"/>
            <a:ext cx="635110" cy="733697"/>
            <a:chOff x="10264455" y="5121830"/>
            <a:chExt cx="635110" cy="733697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B94CAC84-138A-4A7D-BF4C-9BAEC460B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4960" y="5121830"/>
              <a:ext cx="449007" cy="466967"/>
            </a:xfrm>
            <a:prstGeom prst="rect">
              <a:avLst/>
            </a:prstGeom>
            <a:noFill/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8A51E1F-91B8-477B-AD81-59CCA4F9494B}"/>
                </a:ext>
              </a:extLst>
            </p:cNvPr>
            <p:cNvSpPr txBox="1"/>
            <p:nvPr/>
          </p:nvSpPr>
          <p:spPr>
            <a:xfrm>
              <a:off x="10264455" y="5609306"/>
              <a:ext cx="6351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/>
                <a:t>Grafana</a:t>
              </a:r>
              <a:endParaRPr lang="ko-KR" altLang="en-US" sz="1000" dirty="0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889F5B9-6CF5-40B2-BB32-A300719B9F2D}"/>
              </a:ext>
            </a:extLst>
          </p:cNvPr>
          <p:cNvGrpSpPr/>
          <p:nvPr/>
        </p:nvGrpSpPr>
        <p:grpSpPr>
          <a:xfrm>
            <a:off x="8887996" y="4844217"/>
            <a:ext cx="589832" cy="722190"/>
            <a:chOff x="9177675" y="3604045"/>
            <a:chExt cx="589832" cy="722190"/>
          </a:xfrm>
        </p:grpSpPr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A7F9C99A-E275-48ED-97A0-06569A18F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7675" y="3604045"/>
              <a:ext cx="568133" cy="578571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9A0F003-DE76-4A90-B197-552EF4239B85}"/>
                </a:ext>
              </a:extLst>
            </p:cNvPr>
            <p:cNvSpPr txBox="1"/>
            <p:nvPr/>
          </p:nvSpPr>
          <p:spPr>
            <a:xfrm>
              <a:off x="9190105" y="4080014"/>
              <a:ext cx="5774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/>
                <a:t>Kibana</a:t>
              </a:r>
              <a:endParaRPr lang="ko-KR" altLang="en-US" sz="1000" dirty="0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48ED7B41-DED2-4996-9279-E99757925D70}"/>
              </a:ext>
            </a:extLst>
          </p:cNvPr>
          <p:cNvSpPr txBox="1"/>
          <p:nvPr/>
        </p:nvSpPr>
        <p:spPr>
          <a:xfrm>
            <a:off x="9456129" y="4997021"/>
            <a:ext cx="3674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/>
              <a:t>or</a:t>
            </a:r>
            <a:endParaRPr lang="ko-KR" altLang="en-US" sz="1500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3C46537-1761-41FF-97F6-9A7A88A1B3C8}"/>
              </a:ext>
            </a:extLst>
          </p:cNvPr>
          <p:cNvSpPr/>
          <p:nvPr/>
        </p:nvSpPr>
        <p:spPr>
          <a:xfrm>
            <a:off x="8325024" y="4583721"/>
            <a:ext cx="2386914" cy="1284839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B0AE70F6-994A-4D1E-AF36-ABDAB6F83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651" y="911225"/>
            <a:ext cx="2586354" cy="155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91542CD3-8ECD-4160-A380-FE0A1691DD9B}"/>
              </a:ext>
            </a:extLst>
          </p:cNvPr>
          <p:cNvCxnSpPr>
            <a:stCxn id="41" idx="3"/>
            <a:endCxn id="2056" idx="1"/>
          </p:cNvCxnSpPr>
          <p:nvPr/>
        </p:nvCxnSpPr>
        <p:spPr>
          <a:xfrm flipV="1">
            <a:off x="7305461" y="1690813"/>
            <a:ext cx="879190" cy="460094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37849049-5678-4E54-A90F-EFE7B0D9CFE9}"/>
              </a:ext>
            </a:extLst>
          </p:cNvPr>
          <p:cNvSpPr txBox="1"/>
          <p:nvPr/>
        </p:nvSpPr>
        <p:spPr>
          <a:xfrm>
            <a:off x="9316056" y="4332559"/>
            <a:ext cx="5854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Optional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C299085-6C00-4059-AAF6-EFDBDAF4FFA2}"/>
              </a:ext>
            </a:extLst>
          </p:cNvPr>
          <p:cNvSpPr txBox="1"/>
          <p:nvPr/>
        </p:nvSpPr>
        <p:spPr>
          <a:xfrm>
            <a:off x="8417399" y="2547344"/>
            <a:ext cx="20730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/>
              <a:t>분산 로그 확인에 용이한 </a:t>
            </a:r>
            <a:r>
              <a:rPr lang="en-US" altLang="ko-KR" sz="1000" dirty="0"/>
              <a:t>UI </a:t>
            </a:r>
            <a:r>
              <a:rPr lang="ko-KR" altLang="en-US" sz="1000" dirty="0"/>
              <a:t>제공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872F8D4-C18F-4E89-A5DB-F7AA6778A2DC}"/>
              </a:ext>
            </a:extLst>
          </p:cNvPr>
          <p:cNvSpPr txBox="1"/>
          <p:nvPr/>
        </p:nvSpPr>
        <p:spPr>
          <a:xfrm>
            <a:off x="6163575" y="5646343"/>
            <a:ext cx="13946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chemeClr val="accent1">
                    <a:lumMod val="75000"/>
                  </a:schemeClr>
                </a:solidFill>
              </a:rPr>
              <a:t>- </a:t>
            </a:r>
            <a:r>
              <a:rPr lang="ko-KR" altLang="en-US" sz="800" dirty="0" err="1">
                <a:solidFill>
                  <a:schemeClr val="accent1">
                    <a:lumMod val="75000"/>
                  </a:schemeClr>
                </a:solidFill>
              </a:rPr>
              <a:t>Master</a:t>
            </a:r>
            <a:r>
              <a:rPr lang="en-US" altLang="ko-KR" sz="800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ko-KR" altLang="en-US" sz="800" dirty="0">
                <a:solidFill>
                  <a:schemeClr val="accent1">
                    <a:lumMod val="75000"/>
                  </a:schemeClr>
                </a:solidFill>
              </a:rPr>
              <a:t> 4core, 8GB x1</a:t>
            </a:r>
          </a:p>
          <a:p>
            <a:r>
              <a:rPr lang="en-US" altLang="ko-KR" sz="800" dirty="0">
                <a:solidFill>
                  <a:schemeClr val="accent1">
                    <a:lumMod val="75000"/>
                  </a:schemeClr>
                </a:solidFill>
              </a:rPr>
              <a:t>- </a:t>
            </a:r>
            <a:r>
              <a:rPr lang="ko-KR" altLang="en-US" sz="800" dirty="0">
                <a:solidFill>
                  <a:schemeClr val="accent1">
                    <a:lumMod val="75000"/>
                  </a:schemeClr>
                </a:solidFill>
              </a:rPr>
              <a:t>Data</a:t>
            </a:r>
            <a:r>
              <a:rPr lang="en-US" altLang="ko-KR" sz="800" dirty="0">
                <a:solidFill>
                  <a:schemeClr val="accent1">
                    <a:lumMod val="75000"/>
                  </a:schemeClr>
                </a:solidFill>
              </a:rPr>
              <a:t>:   </a:t>
            </a:r>
            <a:r>
              <a:rPr lang="ko-KR" altLang="en-US" sz="800" dirty="0">
                <a:solidFill>
                  <a:schemeClr val="accent1">
                    <a:lumMod val="75000"/>
                  </a:schemeClr>
                </a:solidFill>
              </a:rPr>
              <a:t> 8core, 16GB x2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C2EE65E6-23EA-4FCE-9764-85FDAE969225}"/>
              </a:ext>
            </a:extLst>
          </p:cNvPr>
          <p:cNvGrpSpPr/>
          <p:nvPr/>
        </p:nvGrpSpPr>
        <p:grpSpPr>
          <a:xfrm>
            <a:off x="1758533" y="4140809"/>
            <a:ext cx="1039067" cy="772386"/>
            <a:chOff x="1688446" y="4294279"/>
            <a:chExt cx="1039067" cy="772386"/>
          </a:xfrm>
        </p:grpSpPr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EB75C925-D10D-4617-B3A2-D4E46B700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9991" y="4294279"/>
              <a:ext cx="580255" cy="580255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FBAED223-EDDA-49AC-B9E9-7FF8BAA05C46}"/>
                </a:ext>
              </a:extLst>
            </p:cNvPr>
            <p:cNvSpPr txBox="1"/>
            <p:nvPr/>
          </p:nvSpPr>
          <p:spPr>
            <a:xfrm>
              <a:off x="1688446" y="4820444"/>
              <a:ext cx="10390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/>
                <a:t>CMP Service B</a:t>
              </a:r>
              <a:endParaRPr lang="ko-KR" altLang="en-US" sz="1000" dirty="0"/>
            </a:p>
          </p:txBody>
        </p:sp>
      </p:grp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3CEF13E-206B-4B29-BC07-376CCEA52967}"/>
              </a:ext>
            </a:extLst>
          </p:cNvPr>
          <p:cNvSpPr/>
          <p:nvPr/>
        </p:nvSpPr>
        <p:spPr>
          <a:xfrm>
            <a:off x="2521425" y="4406799"/>
            <a:ext cx="729160" cy="1631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 err="1">
                <a:solidFill>
                  <a:schemeClr val="tx1"/>
                </a:solidFill>
              </a:rPr>
              <a:t>Zipkin</a:t>
            </a:r>
            <a:r>
              <a:rPr lang="en-US" altLang="ko-KR" sz="700" b="1" dirty="0">
                <a:solidFill>
                  <a:schemeClr val="tx1"/>
                </a:solidFill>
              </a:rPr>
              <a:t> Client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239046-21F4-4B28-8FE9-AF6A5D956ACC}"/>
              </a:ext>
            </a:extLst>
          </p:cNvPr>
          <p:cNvSpPr/>
          <p:nvPr/>
        </p:nvSpPr>
        <p:spPr>
          <a:xfrm>
            <a:off x="2515603" y="4248047"/>
            <a:ext cx="729160" cy="1631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</a:rPr>
              <a:t>Sleuth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D01E792C-F3A7-473B-BC6C-CCBD55DF7DCC}"/>
              </a:ext>
            </a:extLst>
          </p:cNvPr>
          <p:cNvCxnSpPr>
            <a:cxnSpLocks/>
            <a:stCxn id="90" idx="3"/>
            <a:endCxn id="6" idx="1"/>
          </p:cNvCxnSpPr>
          <p:nvPr/>
        </p:nvCxnSpPr>
        <p:spPr>
          <a:xfrm flipV="1">
            <a:off x="3250585" y="2868770"/>
            <a:ext cx="1434284" cy="161960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287825C-B214-47E7-9200-2FE6D9056FDB}"/>
              </a:ext>
            </a:extLst>
          </p:cNvPr>
          <p:cNvCxnSpPr>
            <a:cxnSpLocks/>
          </p:cNvCxnSpPr>
          <p:nvPr/>
        </p:nvCxnSpPr>
        <p:spPr>
          <a:xfrm>
            <a:off x="1671167" y="1682038"/>
            <a:ext cx="0" cy="827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사용자 무료 아이콘 의 User Interface">
            <a:extLst>
              <a:ext uri="{FF2B5EF4-FFF2-40B4-BE49-F238E27FC236}">
                <a16:creationId xmlns:a16="http://schemas.microsoft.com/office/drawing/2014/main" id="{D4A5EFFA-39F5-4787-B39A-36794B14B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731" y="1104421"/>
            <a:ext cx="561719" cy="56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91B242AD-34F8-44F6-816C-AA722EBE32DC}"/>
              </a:ext>
            </a:extLst>
          </p:cNvPr>
          <p:cNvCxnSpPr>
            <a:cxnSpLocks/>
          </p:cNvCxnSpPr>
          <p:nvPr/>
        </p:nvCxnSpPr>
        <p:spPr>
          <a:xfrm flipV="1">
            <a:off x="1751141" y="1660275"/>
            <a:ext cx="0" cy="843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91C824C5-5F82-4ECC-946A-B1585223C51F}"/>
              </a:ext>
            </a:extLst>
          </p:cNvPr>
          <p:cNvSpPr/>
          <p:nvPr/>
        </p:nvSpPr>
        <p:spPr>
          <a:xfrm>
            <a:off x="1917794" y="2953338"/>
            <a:ext cx="720070" cy="16328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600" b="1" dirty="0">
                <a:solidFill>
                  <a:schemeClr val="tx1"/>
                </a:solidFill>
              </a:rPr>
              <a:t>Feign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B23B70F6-FE8E-4AE3-B2FC-C715DB6A46EB}"/>
              </a:ext>
            </a:extLst>
          </p:cNvPr>
          <p:cNvCxnSpPr>
            <a:cxnSpLocks/>
            <a:stCxn id="121" idx="2"/>
            <a:endCxn id="88" idx="0"/>
          </p:cNvCxnSpPr>
          <p:nvPr/>
        </p:nvCxnSpPr>
        <p:spPr>
          <a:xfrm>
            <a:off x="2277829" y="3116625"/>
            <a:ext cx="2377" cy="1024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CF6E10FF-AEEA-466B-9606-08B3FAF9AB0E}"/>
              </a:ext>
            </a:extLst>
          </p:cNvPr>
          <p:cNvSpPr txBox="1"/>
          <p:nvPr/>
        </p:nvSpPr>
        <p:spPr>
          <a:xfrm>
            <a:off x="1772450" y="3589168"/>
            <a:ext cx="5453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API Call</a:t>
            </a:r>
            <a:endParaRPr lang="ko-KR" altLang="en-US" sz="800" dirty="0"/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C799420C-565D-4873-A98C-78ADE3A4221A}"/>
              </a:ext>
            </a:extLst>
          </p:cNvPr>
          <p:cNvCxnSpPr>
            <a:cxnSpLocks/>
          </p:cNvCxnSpPr>
          <p:nvPr/>
        </p:nvCxnSpPr>
        <p:spPr>
          <a:xfrm flipH="1" flipV="1">
            <a:off x="2351156" y="3106502"/>
            <a:ext cx="8015" cy="1018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39F478C0-22E4-4605-925D-73DAF0E03BE8}"/>
              </a:ext>
            </a:extLst>
          </p:cNvPr>
          <p:cNvSpPr txBox="1"/>
          <p:nvPr/>
        </p:nvSpPr>
        <p:spPr>
          <a:xfrm>
            <a:off x="2921376" y="2506990"/>
            <a:ext cx="8537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chemeClr val="accent1">
                    <a:lumMod val="75000"/>
                  </a:schemeClr>
                </a:solidFill>
              </a:rPr>
              <a:t>Trace id:1 </a:t>
            </a:r>
          </a:p>
          <a:p>
            <a:r>
              <a:rPr lang="en-US" altLang="ko-KR" sz="800" dirty="0">
                <a:solidFill>
                  <a:schemeClr val="accent1">
                    <a:lumMod val="75000"/>
                  </a:schemeClr>
                </a:solidFill>
              </a:rPr>
              <a:t>Span id: 1</a:t>
            </a:r>
            <a:endParaRPr lang="ko-KR" altLang="en-US" sz="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0F3A92C-A79A-452F-9383-41048C114526}"/>
              </a:ext>
            </a:extLst>
          </p:cNvPr>
          <p:cNvSpPr txBox="1"/>
          <p:nvPr/>
        </p:nvSpPr>
        <p:spPr>
          <a:xfrm>
            <a:off x="3147320" y="3694268"/>
            <a:ext cx="8537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chemeClr val="accent1">
                    <a:lumMod val="75000"/>
                  </a:schemeClr>
                </a:solidFill>
              </a:rPr>
              <a:t>Trace id:1 </a:t>
            </a:r>
          </a:p>
          <a:p>
            <a:r>
              <a:rPr lang="en-US" altLang="ko-KR" sz="800" dirty="0">
                <a:solidFill>
                  <a:schemeClr val="accent1">
                    <a:lumMod val="75000"/>
                  </a:schemeClr>
                </a:solidFill>
              </a:rPr>
              <a:t>Span id: 2</a:t>
            </a:r>
            <a:endParaRPr lang="ko-KR" altLang="en-US" sz="8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13ABEAB-36CC-4FEA-B1D2-2EE657E4DBFF}"/>
              </a:ext>
            </a:extLst>
          </p:cNvPr>
          <p:cNvGrpSpPr/>
          <p:nvPr/>
        </p:nvGrpSpPr>
        <p:grpSpPr>
          <a:xfrm>
            <a:off x="2385722" y="5655503"/>
            <a:ext cx="968534" cy="772386"/>
            <a:chOff x="1723712" y="4294279"/>
            <a:chExt cx="968534" cy="772386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B7CFD797-8E39-408A-9034-76D3FF6FA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9991" y="4294279"/>
              <a:ext cx="580255" cy="580255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A369006-740D-4FF3-943C-9B2FEF1F4943}"/>
                </a:ext>
              </a:extLst>
            </p:cNvPr>
            <p:cNvSpPr txBox="1"/>
            <p:nvPr/>
          </p:nvSpPr>
          <p:spPr>
            <a:xfrm>
              <a:off x="1723712" y="4820444"/>
              <a:ext cx="96853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/>
                <a:t>Other Service</a:t>
              </a:r>
              <a:endParaRPr lang="ko-KR" altLang="en-US" sz="1000" dirty="0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1FC0B30-445C-47FD-84AA-4392476F3927}"/>
              </a:ext>
            </a:extLst>
          </p:cNvPr>
          <p:cNvSpPr/>
          <p:nvPr/>
        </p:nvSpPr>
        <p:spPr>
          <a:xfrm>
            <a:off x="3113348" y="5921493"/>
            <a:ext cx="729160" cy="1631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 err="1">
                <a:solidFill>
                  <a:schemeClr val="tx1"/>
                </a:solidFill>
              </a:rPr>
              <a:t>Zipkin</a:t>
            </a:r>
            <a:r>
              <a:rPr lang="en-US" altLang="ko-KR" sz="700" b="1" dirty="0">
                <a:solidFill>
                  <a:schemeClr val="tx1"/>
                </a:solidFill>
              </a:rPr>
              <a:t> Client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C9E30E3-2BBB-494F-8E0C-9C240C8F3E64}"/>
              </a:ext>
            </a:extLst>
          </p:cNvPr>
          <p:cNvSpPr/>
          <p:nvPr/>
        </p:nvSpPr>
        <p:spPr>
          <a:xfrm>
            <a:off x="3107526" y="5762741"/>
            <a:ext cx="729160" cy="1631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</a:rPr>
              <a:t>Sleuth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61A512F-827A-4592-82B9-21860290E17B}"/>
              </a:ext>
            </a:extLst>
          </p:cNvPr>
          <p:cNvCxnSpPr>
            <a:cxnSpLocks/>
          </p:cNvCxnSpPr>
          <p:nvPr/>
        </p:nvCxnSpPr>
        <p:spPr>
          <a:xfrm>
            <a:off x="2829597" y="4604701"/>
            <a:ext cx="2377" cy="1024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D52BF77-7FA3-4F63-9F05-8FDF70492AE3}"/>
              </a:ext>
            </a:extLst>
          </p:cNvPr>
          <p:cNvCxnSpPr>
            <a:cxnSpLocks/>
          </p:cNvCxnSpPr>
          <p:nvPr/>
        </p:nvCxnSpPr>
        <p:spPr>
          <a:xfrm flipH="1" flipV="1">
            <a:off x="2902924" y="4594578"/>
            <a:ext cx="8015" cy="1018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5B4B1A4-EFCF-44C5-9EED-49FA3290C749}"/>
              </a:ext>
            </a:extLst>
          </p:cNvPr>
          <p:cNvCxnSpPr>
            <a:cxnSpLocks/>
            <a:stCxn id="60" idx="0"/>
            <a:endCxn id="6" idx="1"/>
          </p:cNvCxnSpPr>
          <p:nvPr/>
        </p:nvCxnSpPr>
        <p:spPr>
          <a:xfrm flipV="1">
            <a:off x="3472106" y="2868770"/>
            <a:ext cx="1212763" cy="28939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341715B-1CAD-44F7-8C50-600CA45891A4}"/>
              </a:ext>
            </a:extLst>
          </p:cNvPr>
          <p:cNvSpPr txBox="1"/>
          <p:nvPr/>
        </p:nvSpPr>
        <p:spPr>
          <a:xfrm>
            <a:off x="3842007" y="4728568"/>
            <a:ext cx="8537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chemeClr val="accent1">
                    <a:lumMod val="75000"/>
                  </a:schemeClr>
                </a:solidFill>
              </a:rPr>
              <a:t>Trace id:1 </a:t>
            </a:r>
          </a:p>
          <a:p>
            <a:r>
              <a:rPr lang="en-US" altLang="ko-KR" sz="800" dirty="0">
                <a:solidFill>
                  <a:schemeClr val="accent1">
                    <a:lumMod val="75000"/>
                  </a:schemeClr>
                </a:solidFill>
              </a:rPr>
              <a:t>Span id: 3</a:t>
            </a:r>
            <a:endParaRPr lang="ko-KR" altLang="en-US" sz="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190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8BD7B452-3B12-4E86-9A73-C9D516D19595}"/>
              </a:ext>
            </a:extLst>
          </p:cNvPr>
          <p:cNvGrpSpPr/>
          <p:nvPr/>
        </p:nvGrpSpPr>
        <p:grpSpPr>
          <a:xfrm>
            <a:off x="2224634" y="2273894"/>
            <a:ext cx="968534" cy="772386"/>
            <a:chOff x="1723711" y="4294279"/>
            <a:chExt cx="968534" cy="772386"/>
          </a:xfrm>
        </p:grpSpPr>
        <p:pic>
          <p:nvPicPr>
            <p:cNvPr id="164" name="그림 163">
              <a:extLst>
                <a:ext uri="{FF2B5EF4-FFF2-40B4-BE49-F238E27FC236}">
                  <a16:creationId xmlns:a16="http://schemas.microsoft.com/office/drawing/2014/main" id="{10825839-E2AE-4AC5-88EC-17559B1F5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9991" y="4294279"/>
              <a:ext cx="580255" cy="580255"/>
            </a:xfrm>
            <a:prstGeom prst="rect">
              <a:avLst/>
            </a:prstGeom>
          </p:spPr>
        </p:pic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55FE21D4-D32D-488F-A245-74C5D7A3030E}"/>
                </a:ext>
              </a:extLst>
            </p:cNvPr>
            <p:cNvSpPr txBox="1"/>
            <p:nvPr/>
          </p:nvSpPr>
          <p:spPr>
            <a:xfrm>
              <a:off x="1723711" y="4820444"/>
              <a:ext cx="96853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/>
                <a:t>Micro Service</a:t>
              </a:r>
              <a:endParaRPr lang="ko-KR" altLang="en-US" sz="1000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331D407-4E4C-403B-ABF1-2C4764479364}"/>
              </a:ext>
            </a:extLst>
          </p:cNvPr>
          <p:cNvGrpSpPr/>
          <p:nvPr/>
        </p:nvGrpSpPr>
        <p:grpSpPr>
          <a:xfrm>
            <a:off x="4535715" y="2337720"/>
            <a:ext cx="498855" cy="722247"/>
            <a:chOff x="7441165" y="2709746"/>
            <a:chExt cx="498855" cy="722247"/>
          </a:xfrm>
        </p:grpSpPr>
        <p:pic>
          <p:nvPicPr>
            <p:cNvPr id="73" name="Picture 2">
              <a:extLst>
                <a:ext uri="{FF2B5EF4-FFF2-40B4-BE49-F238E27FC236}">
                  <a16:creationId xmlns:a16="http://schemas.microsoft.com/office/drawing/2014/main" id="{FD8B34C1-9268-4E74-AD57-0FB9C69FF9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695" y="2709746"/>
              <a:ext cx="269796" cy="437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64A22C6F-41F5-47BE-962A-A10091B3BE56}"/>
                </a:ext>
              </a:extLst>
            </p:cNvPr>
            <p:cNvSpPr txBox="1"/>
            <p:nvPr/>
          </p:nvSpPr>
          <p:spPr>
            <a:xfrm>
              <a:off x="7441165" y="3185772"/>
              <a:ext cx="4988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/>
                <a:t>Kafka</a:t>
              </a:r>
              <a:endParaRPr lang="ko-KR" altLang="en-US" sz="1000" dirty="0"/>
            </a:p>
          </p:txBody>
        </p:sp>
      </p:grpSp>
      <p:cxnSp>
        <p:nvCxnSpPr>
          <p:cNvPr id="122" name="연결선: 꺾임 121">
            <a:extLst>
              <a:ext uri="{FF2B5EF4-FFF2-40B4-BE49-F238E27FC236}">
                <a16:creationId xmlns:a16="http://schemas.microsoft.com/office/drawing/2014/main" id="{AACC9A73-629A-4ACC-AD64-B8F2DBE2C002}"/>
              </a:ext>
            </a:extLst>
          </p:cNvPr>
          <p:cNvCxnSpPr>
            <a:cxnSpLocks/>
            <a:stCxn id="76" idx="3"/>
          </p:cNvCxnSpPr>
          <p:nvPr/>
        </p:nvCxnSpPr>
        <p:spPr>
          <a:xfrm flipV="1">
            <a:off x="3551326" y="2564952"/>
            <a:ext cx="1033139" cy="1"/>
          </a:xfrm>
          <a:prstGeom prst="bentConnector3">
            <a:avLst>
              <a:gd name="adj1" fmla="val 50000"/>
            </a:avLst>
          </a:prstGeom>
          <a:ln>
            <a:solidFill>
              <a:schemeClr val="accent4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765CCFA4-1873-4E3B-A86A-1D9B88D18F5D}"/>
              </a:ext>
            </a:extLst>
          </p:cNvPr>
          <p:cNvSpPr txBox="1"/>
          <p:nvPr/>
        </p:nvSpPr>
        <p:spPr>
          <a:xfrm>
            <a:off x="3914204" y="2357855"/>
            <a:ext cx="6319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>
                <a:solidFill>
                  <a:srgbClr val="0066FF"/>
                </a:solidFill>
              </a:rPr>
              <a:t>로그 수집</a:t>
            </a:r>
            <a:endParaRPr lang="en-US" altLang="ko-KR" sz="800" dirty="0">
              <a:solidFill>
                <a:srgbClr val="0066FF"/>
              </a:solidFill>
            </a:endParaRPr>
          </a:p>
        </p:txBody>
      </p:sp>
      <p:pic>
        <p:nvPicPr>
          <p:cNvPr id="146" name="그림 145">
            <a:extLst>
              <a:ext uri="{FF2B5EF4-FFF2-40B4-BE49-F238E27FC236}">
                <a16:creationId xmlns:a16="http://schemas.microsoft.com/office/drawing/2014/main" id="{425DF315-8A67-4C88-9E4D-0317AA3843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560" y="2258444"/>
            <a:ext cx="597664" cy="597664"/>
          </a:xfrm>
          <a:prstGeom prst="rect">
            <a:avLst/>
          </a:prstGeom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388E9806-4420-4396-BB21-15B3912CF4F5}"/>
              </a:ext>
            </a:extLst>
          </p:cNvPr>
          <p:cNvSpPr txBox="1"/>
          <p:nvPr/>
        </p:nvSpPr>
        <p:spPr>
          <a:xfrm>
            <a:off x="5750560" y="2783757"/>
            <a:ext cx="6976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/>
              <a:t>Logstash</a:t>
            </a:r>
            <a:endParaRPr lang="ko-KR" altLang="en-US" sz="1000"/>
          </a:p>
        </p:txBody>
      </p: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F18B2C9B-E877-4863-9669-49D3E98C465A}"/>
              </a:ext>
            </a:extLst>
          </p:cNvPr>
          <p:cNvCxnSpPr>
            <a:cxnSpLocks/>
            <a:stCxn id="73" idx="3"/>
            <a:endCxn id="146" idx="1"/>
          </p:cNvCxnSpPr>
          <p:nvPr/>
        </p:nvCxnSpPr>
        <p:spPr>
          <a:xfrm>
            <a:off x="4920041" y="2556701"/>
            <a:ext cx="830519" cy="57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4" name="그림 153">
            <a:extLst>
              <a:ext uri="{FF2B5EF4-FFF2-40B4-BE49-F238E27FC236}">
                <a16:creationId xmlns:a16="http://schemas.microsoft.com/office/drawing/2014/main" id="{CCA9F322-30F6-44A7-A099-9B36B5D7F1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812" y="4178112"/>
            <a:ext cx="532474" cy="532474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F4D20597-4107-40AE-B309-907793524072}"/>
              </a:ext>
            </a:extLst>
          </p:cNvPr>
          <p:cNvSpPr txBox="1"/>
          <p:nvPr/>
        </p:nvSpPr>
        <p:spPr>
          <a:xfrm>
            <a:off x="5659004" y="4711083"/>
            <a:ext cx="9156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/>
              <a:t>Elasticsearch</a:t>
            </a:r>
            <a:endParaRPr lang="ko-KR" altLang="en-US" sz="1000"/>
          </a:p>
        </p:txBody>
      </p: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142CEF8C-9D14-4143-8A2B-3B18A89C7344}"/>
              </a:ext>
            </a:extLst>
          </p:cNvPr>
          <p:cNvCxnSpPr>
            <a:cxnSpLocks/>
            <a:stCxn id="147" idx="2"/>
            <a:endCxn id="154" idx="0"/>
          </p:cNvCxnSpPr>
          <p:nvPr/>
        </p:nvCxnSpPr>
        <p:spPr>
          <a:xfrm>
            <a:off x="6099374" y="3029978"/>
            <a:ext cx="10675" cy="114813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D3F0D71F-CD9D-4769-88D0-8450CC2F1F5E}"/>
              </a:ext>
            </a:extLst>
          </p:cNvPr>
          <p:cNvSpPr txBox="1"/>
          <p:nvPr/>
        </p:nvSpPr>
        <p:spPr>
          <a:xfrm>
            <a:off x="6049392" y="3396578"/>
            <a:ext cx="652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Parse</a:t>
            </a:r>
          </a:p>
          <a:p>
            <a:pPr algn="ctr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&amp;</a:t>
            </a:r>
          </a:p>
          <a:p>
            <a:pPr algn="ctr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Transform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F632E2B-2191-4F1F-A4A6-6C1B4DA5D6A6}"/>
              </a:ext>
            </a:extLst>
          </p:cNvPr>
          <p:cNvSpPr txBox="1"/>
          <p:nvPr/>
        </p:nvSpPr>
        <p:spPr>
          <a:xfrm>
            <a:off x="6216259" y="2449507"/>
            <a:ext cx="1079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>
                <a:solidFill>
                  <a:srgbClr val="0066FF"/>
                </a:solidFill>
              </a:rPr>
              <a:t>데이터</a:t>
            </a:r>
            <a:r>
              <a:rPr lang="en-US" altLang="ko-KR" sz="800" dirty="0">
                <a:solidFill>
                  <a:srgbClr val="0066FF"/>
                </a:solidFill>
              </a:rPr>
              <a:t> </a:t>
            </a:r>
            <a:r>
              <a:rPr lang="ko-KR" altLang="en-US" sz="800" dirty="0" err="1">
                <a:solidFill>
                  <a:srgbClr val="0066FF"/>
                </a:solidFill>
              </a:rPr>
              <a:t>포멧</a:t>
            </a:r>
            <a:r>
              <a:rPr lang="ko-KR" altLang="en-US" sz="800" dirty="0">
                <a:solidFill>
                  <a:srgbClr val="0066FF"/>
                </a:solidFill>
              </a:rPr>
              <a:t> 표준화</a:t>
            </a:r>
            <a:endParaRPr lang="en-US" altLang="ko-KR" sz="800" dirty="0">
              <a:solidFill>
                <a:srgbClr val="0066FF"/>
              </a:solidFill>
            </a:endParaRPr>
          </a:p>
          <a:p>
            <a:pPr algn="ctr"/>
            <a:r>
              <a:rPr lang="en-US" altLang="ko-KR" sz="800" dirty="0">
                <a:solidFill>
                  <a:srgbClr val="0066FF"/>
                </a:solidFill>
              </a:rPr>
              <a:t>(JSON)</a:t>
            </a:r>
          </a:p>
        </p:txBody>
      </p: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ECBA76C1-FA0B-47BB-8C2B-7C2C28B73A62}"/>
              </a:ext>
            </a:extLst>
          </p:cNvPr>
          <p:cNvCxnSpPr>
            <a:cxnSpLocks/>
            <a:stCxn id="52" idx="3"/>
            <a:endCxn id="154" idx="1"/>
          </p:cNvCxnSpPr>
          <p:nvPr/>
        </p:nvCxnSpPr>
        <p:spPr>
          <a:xfrm flipV="1">
            <a:off x="3014730" y="4444349"/>
            <a:ext cx="2829082" cy="237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2">
            <a:extLst>
              <a:ext uri="{FF2B5EF4-FFF2-40B4-BE49-F238E27FC236}">
                <a16:creationId xmlns:a16="http://schemas.microsoft.com/office/drawing/2014/main" id="{1FF4B575-1396-4F8C-9BC4-2873AEAE9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387" y="257944"/>
            <a:ext cx="6300426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r>
              <a:rPr lang="ko-KR" altLang="en-US" b="1" dirty="0">
                <a:solidFill>
                  <a:prstClr val="black"/>
                </a:solidFill>
                <a:ea typeface="맑은 고딕"/>
              </a:rPr>
              <a:t>로그 분산 추적 아키텍처 </a:t>
            </a:r>
            <a:r>
              <a:rPr lang="en-US" altLang="ko-KR" b="1" dirty="0">
                <a:solidFill>
                  <a:prstClr val="black"/>
                </a:solidFill>
                <a:ea typeface="맑은 고딕"/>
              </a:rPr>
              <a:t>- Full Stack(Kafka </a:t>
            </a:r>
            <a:r>
              <a:rPr lang="ko-KR" altLang="en-US" b="1" dirty="0">
                <a:solidFill>
                  <a:prstClr val="black"/>
                </a:solidFill>
                <a:ea typeface="맑은 고딕"/>
              </a:rPr>
              <a:t>활용</a:t>
            </a:r>
            <a:r>
              <a:rPr lang="en-US" altLang="ko-KR" b="1" dirty="0">
                <a:solidFill>
                  <a:prstClr val="black"/>
                </a:solidFill>
                <a:ea typeface="맑은 고딕"/>
              </a:rPr>
              <a:t>)</a:t>
            </a:r>
            <a:endParaRPr kumimoji="0" lang="en-US" altLang="ko-KR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B48144C-E57A-4C1C-B5C6-864752756AA1}"/>
              </a:ext>
            </a:extLst>
          </p:cNvPr>
          <p:cNvSpPr/>
          <p:nvPr/>
        </p:nvSpPr>
        <p:spPr>
          <a:xfrm>
            <a:off x="2987999" y="2483379"/>
            <a:ext cx="563327" cy="1631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 err="1">
                <a:solidFill>
                  <a:schemeClr val="tx1"/>
                </a:solidFill>
              </a:rPr>
              <a:t>Logback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48F1186-01D4-4DF6-9330-C65BBD038786}"/>
              </a:ext>
            </a:extLst>
          </p:cNvPr>
          <p:cNvGrpSpPr/>
          <p:nvPr/>
        </p:nvGrpSpPr>
        <p:grpSpPr>
          <a:xfrm>
            <a:off x="2248179" y="3899333"/>
            <a:ext cx="873957" cy="876966"/>
            <a:chOff x="9580847" y="1394941"/>
            <a:chExt cx="873957" cy="876966"/>
          </a:xfrm>
        </p:grpSpPr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id="{D0C6D377-A393-4ABE-9FF8-B3E2991855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88254" y="1612763"/>
              <a:ext cx="659144" cy="659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781B96F-517A-4398-8F2C-B744CDB79DA5}"/>
                </a:ext>
              </a:extLst>
            </p:cNvPr>
            <p:cNvSpPr txBox="1"/>
            <p:nvPr/>
          </p:nvSpPr>
          <p:spPr>
            <a:xfrm>
              <a:off x="9580847" y="1394941"/>
              <a:ext cx="87395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/>
                <a:t>분산 로그 추적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537B713-C58D-43F3-9170-87B8FEC97E8F}"/>
              </a:ext>
            </a:extLst>
          </p:cNvPr>
          <p:cNvGrpSpPr/>
          <p:nvPr/>
        </p:nvGrpSpPr>
        <p:grpSpPr>
          <a:xfrm>
            <a:off x="9144187" y="4677575"/>
            <a:ext cx="635110" cy="733697"/>
            <a:chOff x="10264455" y="5121830"/>
            <a:chExt cx="635110" cy="733697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98C881A1-F587-4E3E-8360-8A2B526C8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4960" y="5121830"/>
              <a:ext cx="449007" cy="466967"/>
            </a:xfrm>
            <a:prstGeom prst="rect">
              <a:avLst/>
            </a:prstGeom>
            <a:noFill/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E9CAE13-A861-4FCB-BF7E-D2F023057C1F}"/>
                </a:ext>
              </a:extLst>
            </p:cNvPr>
            <p:cNvSpPr txBox="1"/>
            <p:nvPr/>
          </p:nvSpPr>
          <p:spPr>
            <a:xfrm>
              <a:off x="10264455" y="5609306"/>
              <a:ext cx="6351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/>
                <a:t>Grafana</a:t>
              </a:r>
              <a:endParaRPr lang="ko-KR" altLang="en-US" sz="1000" dirty="0"/>
            </a:p>
          </p:txBody>
        </p:sp>
      </p:grp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67CFA5D-6A43-4DB5-B18C-AD90ED918277}"/>
              </a:ext>
            </a:extLst>
          </p:cNvPr>
          <p:cNvCxnSpPr>
            <a:cxnSpLocks/>
          </p:cNvCxnSpPr>
          <p:nvPr/>
        </p:nvCxnSpPr>
        <p:spPr>
          <a:xfrm>
            <a:off x="6354676" y="4444349"/>
            <a:ext cx="2606444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0EE44A5-6BFE-4189-9BE2-74F5EEDB74F2}"/>
              </a:ext>
            </a:extLst>
          </p:cNvPr>
          <p:cNvSpPr txBox="1"/>
          <p:nvPr/>
        </p:nvSpPr>
        <p:spPr>
          <a:xfrm>
            <a:off x="7097879" y="4175381"/>
            <a:ext cx="12458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데이터 시각화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필요 시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FDBE7E4-5DFE-4BF5-96C3-FDE8F01A879C}"/>
              </a:ext>
            </a:extLst>
          </p:cNvPr>
          <p:cNvGrpSpPr/>
          <p:nvPr/>
        </p:nvGrpSpPr>
        <p:grpSpPr>
          <a:xfrm>
            <a:off x="9166826" y="3453191"/>
            <a:ext cx="589832" cy="722190"/>
            <a:chOff x="9177675" y="3604045"/>
            <a:chExt cx="589832" cy="722190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C550B21A-8432-4FCA-9D83-03DC9BB42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7675" y="3604045"/>
              <a:ext cx="568133" cy="578571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B1E7728-FECF-4541-9D57-DB1602166BFC}"/>
                </a:ext>
              </a:extLst>
            </p:cNvPr>
            <p:cNvSpPr txBox="1"/>
            <p:nvPr/>
          </p:nvSpPr>
          <p:spPr>
            <a:xfrm>
              <a:off x="9190105" y="4080014"/>
              <a:ext cx="5774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/>
                <a:t>Kibana</a:t>
              </a:r>
              <a:endParaRPr lang="ko-KR" altLang="en-US" sz="1000" dirty="0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40368DA4-3397-490F-94F4-8EB8E2357AB7}"/>
              </a:ext>
            </a:extLst>
          </p:cNvPr>
          <p:cNvSpPr txBox="1"/>
          <p:nvPr/>
        </p:nvSpPr>
        <p:spPr>
          <a:xfrm>
            <a:off x="9295948" y="4308517"/>
            <a:ext cx="3064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/>
              <a:t>or</a:t>
            </a:r>
            <a:endParaRPr lang="ko-KR" altLang="en-US" sz="10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6BDF543-E903-43D2-A793-4D4E75986AD9}"/>
              </a:ext>
            </a:extLst>
          </p:cNvPr>
          <p:cNvSpPr txBox="1"/>
          <p:nvPr/>
        </p:nvSpPr>
        <p:spPr>
          <a:xfrm>
            <a:off x="4276920" y="2997366"/>
            <a:ext cx="119830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chemeClr val="accent1">
                    <a:lumMod val="75000"/>
                  </a:schemeClr>
                </a:solidFill>
              </a:rPr>
              <a:t>12core/24GB/3TB</a:t>
            </a:r>
            <a:endParaRPr lang="ko-KR" altLang="en-US" sz="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BBBBFF3-D7DC-4CFE-9320-09A1B7CC445E}"/>
              </a:ext>
            </a:extLst>
          </p:cNvPr>
          <p:cNvSpPr txBox="1"/>
          <p:nvPr/>
        </p:nvSpPr>
        <p:spPr>
          <a:xfrm>
            <a:off x="6091143" y="2939217"/>
            <a:ext cx="75493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chemeClr val="accent1">
                    <a:lumMod val="75000"/>
                  </a:schemeClr>
                </a:solidFill>
              </a:rPr>
              <a:t>4core/8GB</a:t>
            </a:r>
            <a:endParaRPr lang="ko-KR" altLang="en-US" sz="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6B07698-BADC-43F6-83B9-27294F2A784B}"/>
              </a:ext>
            </a:extLst>
          </p:cNvPr>
          <p:cNvSpPr txBox="1"/>
          <p:nvPr/>
        </p:nvSpPr>
        <p:spPr>
          <a:xfrm>
            <a:off x="5475229" y="4914583"/>
            <a:ext cx="13946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chemeClr val="accent1">
                    <a:lumMod val="75000"/>
                  </a:schemeClr>
                </a:solidFill>
              </a:rPr>
              <a:t>- </a:t>
            </a:r>
            <a:r>
              <a:rPr lang="ko-KR" altLang="en-US" sz="800" dirty="0" err="1">
                <a:solidFill>
                  <a:schemeClr val="accent1">
                    <a:lumMod val="75000"/>
                  </a:schemeClr>
                </a:solidFill>
              </a:rPr>
              <a:t>Master</a:t>
            </a:r>
            <a:r>
              <a:rPr lang="en-US" altLang="ko-KR" sz="800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ko-KR" altLang="en-US" sz="800" dirty="0">
                <a:solidFill>
                  <a:schemeClr val="accent1">
                    <a:lumMod val="75000"/>
                  </a:schemeClr>
                </a:solidFill>
              </a:rPr>
              <a:t> 4core, 8GB x1</a:t>
            </a:r>
          </a:p>
          <a:p>
            <a:r>
              <a:rPr lang="en-US" altLang="ko-KR" sz="800" dirty="0">
                <a:solidFill>
                  <a:schemeClr val="accent1">
                    <a:lumMod val="75000"/>
                  </a:schemeClr>
                </a:solidFill>
              </a:rPr>
              <a:t>- </a:t>
            </a:r>
            <a:r>
              <a:rPr lang="ko-KR" altLang="en-US" sz="800" dirty="0">
                <a:solidFill>
                  <a:schemeClr val="accent1">
                    <a:lumMod val="75000"/>
                  </a:schemeClr>
                </a:solidFill>
              </a:rPr>
              <a:t>Data</a:t>
            </a:r>
            <a:r>
              <a:rPr lang="en-US" altLang="ko-KR" sz="800" dirty="0">
                <a:solidFill>
                  <a:schemeClr val="accent1">
                    <a:lumMod val="75000"/>
                  </a:schemeClr>
                </a:solidFill>
              </a:rPr>
              <a:t>:   </a:t>
            </a:r>
            <a:r>
              <a:rPr lang="ko-KR" altLang="en-US" sz="800" dirty="0">
                <a:solidFill>
                  <a:schemeClr val="accent1">
                    <a:lumMod val="75000"/>
                  </a:schemeClr>
                </a:solidFill>
              </a:rPr>
              <a:t> 8core, 16GB x2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84FC0E3-208B-4BD5-A128-F40C8C42B981}"/>
              </a:ext>
            </a:extLst>
          </p:cNvPr>
          <p:cNvSpPr txBox="1"/>
          <p:nvPr/>
        </p:nvSpPr>
        <p:spPr>
          <a:xfrm>
            <a:off x="9673699" y="3944195"/>
            <a:ext cx="75493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chemeClr val="accent1">
                    <a:lumMod val="75000"/>
                  </a:schemeClr>
                </a:solidFill>
              </a:rPr>
              <a:t>2core/4GB</a:t>
            </a:r>
            <a:endParaRPr lang="ko-KR" altLang="en-US" sz="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250892-74BB-41C3-8858-660C897AE907}"/>
              </a:ext>
            </a:extLst>
          </p:cNvPr>
          <p:cNvSpPr txBox="1"/>
          <p:nvPr/>
        </p:nvSpPr>
        <p:spPr>
          <a:xfrm>
            <a:off x="9673699" y="5176955"/>
            <a:ext cx="75493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chemeClr val="accent1">
                    <a:lumMod val="75000"/>
                  </a:schemeClr>
                </a:solidFill>
              </a:rPr>
              <a:t>2core/4GB</a:t>
            </a:r>
            <a:endParaRPr lang="ko-KR" altLang="en-US" sz="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11FA02B-0EA1-4B1A-B652-46960CD9B9FE}"/>
              </a:ext>
            </a:extLst>
          </p:cNvPr>
          <p:cNvSpPr/>
          <p:nvPr/>
        </p:nvSpPr>
        <p:spPr>
          <a:xfrm>
            <a:off x="8556442" y="3288435"/>
            <a:ext cx="2003333" cy="241704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B9378B-4348-4217-9996-B3F255D13A7F}"/>
              </a:ext>
            </a:extLst>
          </p:cNvPr>
          <p:cNvSpPr txBox="1"/>
          <p:nvPr/>
        </p:nvSpPr>
        <p:spPr>
          <a:xfrm>
            <a:off x="9265399" y="3036899"/>
            <a:ext cx="5854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Optional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9CFC631-0431-4BCC-8D40-888135B46455}"/>
              </a:ext>
            </a:extLst>
          </p:cNvPr>
          <p:cNvSpPr txBox="1"/>
          <p:nvPr/>
        </p:nvSpPr>
        <p:spPr>
          <a:xfrm>
            <a:off x="291487" y="633138"/>
            <a:ext cx="5107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66FF"/>
                </a:solidFill>
              </a:rPr>
              <a:t>Async</a:t>
            </a:r>
            <a:r>
              <a:rPr lang="ko-KR" altLang="en-US" sz="1200" dirty="0">
                <a:solidFill>
                  <a:srgbClr val="0066FF"/>
                </a:solidFill>
              </a:rPr>
              <a:t> 거래 처리를 위해 </a:t>
            </a:r>
            <a:r>
              <a:rPr lang="en-US" altLang="ko-KR" sz="1200" dirty="0">
                <a:solidFill>
                  <a:srgbClr val="0066FF"/>
                </a:solidFill>
              </a:rPr>
              <a:t>Kafka </a:t>
            </a:r>
            <a:r>
              <a:rPr lang="ko-KR" altLang="en-US" sz="1200" dirty="0">
                <a:solidFill>
                  <a:srgbClr val="0066FF"/>
                </a:solidFill>
              </a:rPr>
              <a:t>도입 시 로그 버퍼로 활용하기 위한 구조</a:t>
            </a:r>
            <a:endParaRPr lang="en-US" altLang="ko-KR" sz="1200" dirty="0">
              <a:solidFill>
                <a:srgbClr val="00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2305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2">
            <a:extLst>
              <a:ext uri="{FF2B5EF4-FFF2-40B4-BE49-F238E27FC236}">
                <a16:creationId xmlns:a16="http://schemas.microsoft.com/office/drawing/2014/main" id="{1FF4B575-1396-4F8C-9BC4-2873AEAE9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387" y="257944"/>
            <a:ext cx="6300426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/>
              </a:rPr>
              <a:t>추가 인프라 </a:t>
            </a:r>
            <a:r>
              <a:rPr kumimoji="0" lang="ko-KR" altLang="en-US" b="1" dirty="0">
                <a:solidFill>
                  <a:prstClr val="black"/>
                </a:solidFill>
                <a:latin typeface="맑은 고딕"/>
                <a:ea typeface="맑은 고딕"/>
              </a:rPr>
              <a:t>사양 표</a:t>
            </a:r>
            <a:endParaRPr kumimoji="0" lang="en-US" altLang="ko-KR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279BAE34-ECE0-4A90-B842-B7992C1FB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241362"/>
              </p:ext>
            </p:extLst>
          </p:nvPr>
        </p:nvGraphicFramePr>
        <p:xfrm>
          <a:off x="1740892" y="1530850"/>
          <a:ext cx="871021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1703">
                  <a:extLst>
                    <a:ext uri="{9D8B030D-6E8A-4147-A177-3AD203B41FA5}">
                      <a16:colId xmlns:a16="http://schemas.microsoft.com/office/drawing/2014/main" val="781243063"/>
                    </a:ext>
                  </a:extLst>
                </a:gridCol>
                <a:gridCol w="1451703">
                  <a:extLst>
                    <a:ext uri="{9D8B030D-6E8A-4147-A177-3AD203B41FA5}">
                      <a16:colId xmlns:a16="http://schemas.microsoft.com/office/drawing/2014/main" val="145584153"/>
                    </a:ext>
                  </a:extLst>
                </a:gridCol>
                <a:gridCol w="1451703">
                  <a:extLst>
                    <a:ext uri="{9D8B030D-6E8A-4147-A177-3AD203B41FA5}">
                      <a16:colId xmlns:a16="http://schemas.microsoft.com/office/drawing/2014/main" val="1041447088"/>
                    </a:ext>
                  </a:extLst>
                </a:gridCol>
                <a:gridCol w="1451703">
                  <a:extLst>
                    <a:ext uri="{9D8B030D-6E8A-4147-A177-3AD203B41FA5}">
                      <a16:colId xmlns:a16="http://schemas.microsoft.com/office/drawing/2014/main" val="1822059001"/>
                    </a:ext>
                  </a:extLst>
                </a:gridCol>
                <a:gridCol w="1451703">
                  <a:extLst>
                    <a:ext uri="{9D8B030D-6E8A-4147-A177-3AD203B41FA5}">
                      <a16:colId xmlns:a16="http://schemas.microsoft.com/office/drawing/2014/main" val="201637754"/>
                    </a:ext>
                  </a:extLst>
                </a:gridCol>
                <a:gridCol w="1451703">
                  <a:extLst>
                    <a:ext uri="{9D8B030D-6E8A-4147-A177-3AD203B41FA5}">
                      <a16:colId xmlns:a16="http://schemas.microsoft.com/office/drawing/2014/main" val="40523983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Cluster Size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CPU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Memory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Storage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656533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Kafka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Zookeeper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4core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8GB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1TB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76103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12core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24GB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3TB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0439278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F296A274-99F0-47B7-B865-E6F52858465C}"/>
              </a:ext>
            </a:extLst>
          </p:cNvPr>
          <p:cNvSpPr txBox="1"/>
          <p:nvPr/>
        </p:nvSpPr>
        <p:spPr>
          <a:xfrm>
            <a:off x="8260637" y="2661855"/>
            <a:ext cx="22461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00" dirty="0"/>
              <a:t>참고자료</a:t>
            </a:r>
            <a:endParaRPr lang="en-US" altLang="ko-KR" sz="1000" dirty="0"/>
          </a:p>
          <a:p>
            <a:pPr algn="r"/>
            <a:r>
              <a:rPr lang="en-US" altLang="ko-KR" sz="1000" dirty="0"/>
              <a:t>https://team-platform.tistory.com/6</a:t>
            </a:r>
            <a:endParaRPr lang="ko-KR" altLang="en-US" sz="1000" dirty="0"/>
          </a:p>
        </p:txBody>
      </p:sp>
      <p:graphicFrame>
        <p:nvGraphicFramePr>
          <p:cNvPr id="43" name="표 3">
            <a:extLst>
              <a:ext uri="{FF2B5EF4-FFF2-40B4-BE49-F238E27FC236}">
                <a16:creationId xmlns:a16="http://schemas.microsoft.com/office/drawing/2014/main" id="{C4E26908-B078-4D8C-AC63-8BE1939A99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733996"/>
              </p:ext>
            </p:extLst>
          </p:nvPr>
        </p:nvGraphicFramePr>
        <p:xfrm>
          <a:off x="1796551" y="3682116"/>
          <a:ext cx="865455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6778">
                  <a:extLst>
                    <a:ext uri="{9D8B030D-6E8A-4147-A177-3AD203B41FA5}">
                      <a16:colId xmlns:a16="http://schemas.microsoft.com/office/drawing/2014/main" val="781243063"/>
                    </a:ext>
                  </a:extLst>
                </a:gridCol>
                <a:gridCol w="1385045">
                  <a:extLst>
                    <a:ext uri="{9D8B030D-6E8A-4147-A177-3AD203B41FA5}">
                      <a16:colId xmlns:a16="http://schemas.microsoft.com/office/drawing/2014/main" val="1041447088"/>
                    </a:ext>
                  </a:extLst>
                </a:gridCol>
                <a:gridCol w="1730912">
                  <a:extLst>
                    <a:ext uri="{9D8B030D-6E8A-4147-A177-3AD203B41FA5}">
                      <a16:colId xmlns:a16="http://schemas.microsoft.com/office/drawing/2014/main" val="1822059001"/>
                    </a:ext>
                  </a:extLst>
                </a:gridCol>
                <a:gridCol w="1730912">
                  <a:extLst>
                    <a:ext uri="{9D8B030D-6E8A-4147-A177-3AD203B41FA5}">
                      <a16:colId xmlns:a16="http://schemas.microsoft.com/office/drawing/2014/main" val="201637754"/>
                    </a:ext>
                  </a:extLst>
                </a:gridCol>
                <a:gridCol w="1730912">
                  <a:extLst>
                    <a:ext uri="{9D8B030D-6E8A-4147-A177-3AD203B41FA5}">
                      <a16:colId xmlns:a16="http://schemas.microsoft.com/office/drawing/2014/main" val="16804201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CPU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Memory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Storage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6565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Logstash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4~16core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8~32GB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7610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Elasticsearch(Master)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4core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8GB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7830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Elasticsearch(Data)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8core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16 ~ 32GB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2688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Kibana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2core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 ~ 8GB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0841351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1CCEA3E1-8281-4C45-A3A9-95D8076B3E57}"/>
              </a:ext>
            </a:extLst>
          </p:cNvPr>
          <p:cNvSpPr txBox="1"/>
          <p:nvPr/>
        </p:nvSpPr>
        <p:spPr>
          <a:xfrm>
            <a:off x="7303645" y="5554801"/>
            <a:ext cx="32031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00" dirty="0"/>
              <a:t>참고자료</a:t>
            </a:r>
            <a:endParaRPr lang="en-US" altLang="ko-KR" sz="1000" dirty="0"/>
          </a:p>
          <a:p>
            <a:pPr algn="r"/>
            <a:r>
              <a:rPr lang="en-US" altLang="ko-KR" sz="1000" dirty="0"/>
              <a:t>https://www.seomse.com/posts/elk-stack/#kibana-1</a:t>
            </a:r>
            <a:endParaRPr lang="ko-KR" altLang="en-US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3BDD929-2C06-4318-9F45-0687F1409CF9}"/>
              </a:ext>
            </a:extLst>
          </p:cNvPr>
          <p:cNvSpPr txBox="1"/>
          <p:nvPr/>
        </p:nvSpPr>
        <p:spPr>
          <a:xfrm>
            <a:off x="1685234" y="1245900"/>
            <a:ext cx="1264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/>
              <a:t>Kafka </a:t>
            </a:r>
            <a:r>
              <a:rPr lang="ko-KR" altLang="en-US" sz="1200" b="1" dirty="0"/>
              <a:t>권장사양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27346B2-BE69-4418-BC95-D212E72EFC4F}"/>
              </a:ext>
            </a:extLst>
          </p:cNvPr>
          <p:cNvSpPr txBox="1"/>
          <p:nvPr/>
        </p:nvSpPr>
        <p:spPr>
          <a:xfrm>
            <a:off x="1740892" y="3386632"/>
            <a:ext cx="1116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ELK </a:t>
            </a:r>
            <a:r>
              <a:rPr lang="ko-KR" altLang="en-US" sz="1200" b="1" dirty="0"/>
              <a:t>권장사양</a:t>
            </a:r>
          </a:p>
        </p:txBody>
      </p:sp>
    </p:spTree>
    <p:extLst>
      <p:ext uri="{BB962C8B-B14F-4D97-AF65-F5344CB8AC3E}">
        <p14:creationId xmlns:p14="http://schemas.microsoft.com/office/powerpoint/2010/main" val="36398530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802650-6CC0-4BCB-819B-272E9A4A76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altLang="ko-KR" b="1" i="0" dirty="0" err="1">
                <a:solidFill>
                  <a:srgbClr val="555555"/>
                </a:solidFill>
                <a:effectLst/>
                <a:latin typeface="Noto Sans CJK KR"/>
              </a:rPr>
              <a:t>KeyCloak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ans CJK KR"/>
              </a:rPr>
              <a:t>이란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CJK KR"/>
              </a:rPr>
              <a:t>?</a:t>
            </a:r>
            <a:endParaRPr lang="ko-KR" altLang="en-US" b="0" i="0" dirty="0">
              <a:solidFill>
                <a:srgbClr val="555555"/>
              </a:solidFill>
              <a:effectLst/>
              <a:latin typeface="Noto Sans CJK KR"/>
            </a:endParaRPr>
          </a:p>
          <a:p>
            <a:pPr marL="0" indent="0" algn="l">
              <a:buNone/>
            </a:pP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 </a:t>
            </a:r>
            <a:r>
              <a:rPr lang="ko-KR" altLang="en-US" b="0" i="0" u="sng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국제적인 인증</a:t>
            </a:r>
            <a:r>
              <a:rPr lang="en-US" altLang="ko-KR" b="0" i="0" u="sng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u="sng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인가 표준</a:t>
            </a:r>
            <a:r>
              <a:rPr lang="en-US" altLang="ko-KR" b="0" i="0" u="sng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(OIDC, SAML, OAuth 2.0 </a:t>
            </a:r>
            <a:r>
              <a:rPr lang="ko-KR" altLang="en-US" b="0" i="0" u="sng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등</a:t>
            </a:r>
            <a:r>
              <a:rPr lang="en-US" altLang="ko-KR" b="0" i="0" u="sng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) </a:t>
            </a:r>
            <a:r>
              <a:rPr lang="ko-KR" altLang="en-US" b="0" i="0" u="sng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을 모두 제공하는 오픈 소스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Kubernetes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MSA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환경에 최적화 된 솔루션이다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indent="0" algn="l">
              <a:buNone/>
            </a:pP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 RedHat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에서 만든 솔루션이다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indent="0" algn="l">
              <a:buNone/>
            </a:pP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</a:p>
          <a:p>
            <a:pPr marL="0" indent="0" algn="l">
              <a:buNone/>
            </a:pPr>
            <a:r>
              <a:rPr lang="ko-KR" altLang="en-US" b="1" i="0" dirty="0">
                <a:solidFill>
                  <a:srgbClr val="555555"/>
                </a:solidFill>
                <a:effectLst/>
                <a:latin typeface="Noto Sans CJK KR"/>
              </a:rPr>
              <a:t>사용 목적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CJK KR"/>
              </a:rPr>
              <a:t>?</a:t>
            </a:r>
            <a:endParaRPr lang="ko-KR" altLang="en-US" b="0" i="0" dirty="0">
              <a:solidFill>
                <a:srgbClr val="555555"/>
              </a:solidFill>
              <a:effectLst/>
              <a:latin typeface="Noto Sans CJK KR"/>
            </a:endParaRPr>
          </a:p>
          <a:p>
            <a:pPr marL="0" indent="0" algn="l">
              <a:buNone/>
            </a:pP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 </a:t>
            </a:r>
            <a:r>
              <a:rPr lang="en-US" altLang="ko-KR" b="0" i="0" u="sng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2019</a:t>
            </a:r>
            <a:r>
              <a:rPr lang="ko-KR" altLang="en-US" b="0" i="0" u="sng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b="0" i="0" u="sng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11</a:t>
            </a:r>
            <a:r>
              <a:rPr lang="ko-KR" altLang="en-US" b="0" i="0" u="sng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b="0" i="0" u="sng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24</a:t>
            </a:r>
            <a:r>
              <a:rPr lang="ko-KR" altLang="en-US" b="0" i="0" u="sng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일 </a:t>
            </a:r>
            <a:r>
              <a:rPr lang="en-US" altLang="ko-KR" b="0" i="0" u="sng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Spring Security </a:t>
            </a:r>
            <a:r>
              <a:rPr lang="ko-KR" altLang="en-US" b="0" i="0" u="sng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블로그에서 </a:t>
            </a:r>
            <a:r>
              <a:rPr lang="en-US" altLang="ko-KR" b="0" i="0" u="sng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Authorization Server</a:t>
            </a:r>
            <a:r>
              <a:rPr lang="ko-KR" altLang="en-US" b="0" i="0" u="sng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의 지원을 중지한다는 글을 발표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했다고 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indent="0" algn="l">
              <a:buNone/>
            </a:pP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 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오픈 소스 인증 서버가 많이 존재하며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지원은 적합하지 않다는 내용이다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indent="0" algn="l">
              <a:buNone/>
            </a:pPr>
            <a:endParaRPr lang="en-US" altLang="ko-KR" dirty="0">
              <a:solidFill>
                <a:srgbClr val="555555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indent="0" algn="l">
              <a:buNone/>
            </a:pPr>
            <a:r>
              <a:rPr lang="en-US" altLang="ko-KR" b="1" i="0" dirty="0" err="1">
                <a:solidFill>
                  <a:srgbClr val="555555"/>
                </a:solidFill>
                <a:effectLst/>
                <a:latin typeface="Noto Sans CJK KR"/>
              </a:rPr>
              <a:t>KeyCloak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CJK KR"/>
              </a:rPr>
              <a:t> </a:t>
            </a:r>
            <a:r>
              <a:rPr lang="ko-KR" altLang="en-US" b="1" i="0" dirty="0" err="1">
                <a:solidFill>
                  <a:srgbClr val="555555"/>
                </a:solidFill>
                <a:effectLst/>
                <a:latin typeface="Noto Sans CJK KR"/>
              </a:rPr>
              <a:t>아키텍쳐</a:t>
            </a:r>
            <a:endParaRPr lang="ko-KR" altLang="en-US" b="0" i="0" dirty="0">
              <a:solidFill>
                <a:srgbClr val="555555"/>
              </a:solidFill>
              <a:effectLst/>
              <a:latin typeface="Noto Sans CJK KR"/>
            </a:endParaRPr>
          </a:p>
          <a:p>
            <a:pPr marL="0" indent="0" algn="l">
              <a:buNone/>
            </a:pP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 JBoss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Keycloak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은 하나의 완성품으로 작동하는 웹 애플리케이션이다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</a:p>
          <a:p>
            <a:pPr marL="0" indent="0" algn="l">
              <a:buNone/>
            </a:pPr>
            <a:r>
              <a:rPr lang="en-US" altLang="ko-KR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-</a:t>
            </a:r>
            <a:r>
              <a:rPr lang="ko-KR" altLang="en-US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내부적으로는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JBoss Undertow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기반 위에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JBoss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RESTEasy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(JAX-RS 2.1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구현체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 서비스되며 노드 간의 세션 클러스터링과 캐시를 위해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JBoss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Infinispan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을 사용한다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indent="0" algn="l">
              <a:buNone/>
            </a:pPr>
            <a:endParaRPr lang="en-US" altLang="ko-KR" dirty="0">
              <a:solidFill>
                <a:srgbClr val="555555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indent="0" algn="l">
              <a:buNone/>
            </a:pPr>
            <a:r>
              <a:rPr lang="en-US" altLang="ko-KR" b="1" i="0" dirty="0">
                <a:solidFill>
                  <a:srgbClr val="555555"/>
                </a:solidFill>
                <a:effectLst/>
                <a:latin typeface="Noto Sans CJK KR"/>
              </a:rPr>
              <a:t>[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ans CJK KR"/>
              </a:rPr>
              <a:t>기능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CJK KR"/>
              </a:rPr>
              <a:t>]</a:t>
            </a:r>
            <a:endParaRPr lang="ko-KR" altLang="en-US" b="0" i="0" dirty="0">
              <a:solidFill>
                <a:srgbClr val="555555"/>
              </a:solidFill>
              <a:effectLst/>
              <a:latin typeface="Noto Sans CJK KR"/>
            </a:endParaRPr>
          </a:p>
          <a:p>
            <a:pPr marL="0" indent="0" algn="l">
              <a:buNone/>
            </a:pP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 SSO</a:t>
            </a:r>
          </a:p>
          <a:p>
            <a:pPr marL="0" indent="0" algn="l">
              <a:buNone/>
            </a:pP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 ID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중개 와 소셜 로그인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(OpenID, SAML, GitHub, Google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등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</a:p>
          <a:p>
            <a:pPr marL="0" indent="0" algn="l">
              <a:buNone/>
            </a:pP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관리자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/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계정관리 콘솔 제공</a:t>
            </a:r>
          </a:p>
          <a:p>
            <a:pPr marL="0" indent="0" algn="l">
              <a:buNone/>
            </a:pP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표준 프로토콜 지원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(OpenID Connect + OAuth2.0, SAML)</a:t>
            </a:r>
          </a:p>
          <a:p>
            <a:pPr marL="0" indent="0" algn="l">
              <a:buNone/>
            </a:pP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 Client Adapters (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다수의 플랫폼과 프로그래밍 언어가 사용가능한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adapter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가짐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</a:p>
          <a:p>
            <a:pPr marL="0" indent="0" algn="l">
              <a:buNone/>
            </a:pPr>
            <a:endParaRPr lang="en-US" altLang="ko-KR" b="0" i="0" dirty="0">
              <a:solidFill>
                <a:srgbClr val="555555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E02AAFA-3512-47CB-9978-0E3D86F6A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31" y="133455"/>
            <a:ext cx="9052171" cy="529912"/>
          </a:xfrm>
        </p:spPr>
        <p:txBody>
          <a:bodyPr/>
          <a:lstStyle/>
          <a:p>
            <a:r>
              <a:rPr kumimoji="1" lang="en-US" altLang="ko-KR" sz="1600" dirty="0" err="1">
                <a:latin typeface="+mn-ea"/>
              </a:rPr>
              <a:t>KeyCloak</a:t>
            </a:r>
            <a:r>
              <a:rPr kumimoji="1" lang="en-US" altLang="ko-KR" sz="1600" dirty="0">
                <a:latin typeface="+mn-ea"/>
              </a:rPr>
              <a:t> </a:t>
            </a:r>
            <a:r>
              <a:rPr kumimoji="1" lang="ko-KR" altLang="en-US" sz="1600" dirty="0">
                <a:latin typeface="+mn-ea"/>
              </a:rPr>
              <a:t>개요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94121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802650-6CC0-4BCB-819B-272E9A4A76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altLang="ko-KR" b="1" i="0" dirty="0">
                <a:solidFill>
                  <a:srgbClr val="555555"/>
                </a:solidFill>
                <a:effectLst/>
                <a:latin typeface="Noto Sans CJK KR"/>
              </a:rPr>
              <a:t>[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ans CJK KR"/>
              </a:rPr>
              <a:t>특징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CJK KR"/>
              </a:rPr>
              <a:t>]</a:t>
            </a:r>
            <a:endParaRPr lang="ko-KR" altLang="en-US" b="0" i="0" dirty="0">
              <a:solidFill>
                <a:srgbClr val="555555"/>
              </a:solidFill>
              <a:effectLst/>
              <a:latin typeface="Noto Sans CJK KR"/>
            </a:endParaRPr>
          </a:p>
          <a:p>
            <a:pPr marL="0" indent="0" algn="l">
              <a:buNone/>
            </a:pP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 </a:t>
            </a:r>
            <a:r>
              <a:rPr lang="en-US" altLang="ko-KR" b="0" i="0" dirty="0">
                <a:solidFill>
                  <a:srgbClr val="781B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H2 Database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기본적으로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Java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기반의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H2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데이터베이스를 제공하며 기동한다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indent="0" algn="l">
              <a:buNone/>
            </a:pP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   </a:t>
            </a:r>
            <a:r>
              <a:rPr lang="en-US" altLang="ko-KR" b="0" i="0" u="sng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=&gt; </a:t>
            </a:r>
            <a:r>
              <a:rPr lang="ko-KR" altLang="en-US" b="0" i="0" u="sng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실제 구축 시</a:t>
            </a:r>
            <a:r>
              <a:rPr lang="en-US" altLang="ko-KR" b="0" i="0" u="sng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External DB (ex. PostgreSQL, MySQL)</a:t>
            </a:r>
            <a:r>
              <a:rPr lang="ko-KR" altLang="en-US" b="0" i="0" u="sng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붙여 사용해야 한다</a:t>
            </a:r>
            <a:r>
              <a:rPr lang="en-US" altLang="ko-KR" b="0" i="0" u="sng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0" i="0" dirty="0">
              <a:solidFill>
                <a:srgbClr val="555555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indent="0" algn="l">
              <a:buNone/>
            </a:pP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   * 테스트 시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H2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사용해도 무방</a:t>
            </a:r>
          </a:p>
          <a:p>
            <a:pPr marL="0" indent="0" algn="l">
              <a:buNone/>
            </a:pP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</a:p>
          <a:p>
            <a:pPr marL="0" indent="0" algn="l">
              <a:buNone/>
            </a:pP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 </a:t>
            </a:r>
            <a:r>
              <a:rPr lang="ko-KR" altLang="en-US" b="0" i="0" dirty="0">
                <a:solidFill>
                  <a:srgbClr val="781B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운영모드 지원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(4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가지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) :</a:t>
            </a:r>
          </a:p>
          <a:p>
            <a:pPr marL="0" indent="0" algn="l">
              <a:buNone/>
            </a:pP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     - Standalone Mode :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로컬 전용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/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테스트용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/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오류 발생 시 모든 서비스가 다운</a:t>
            </a:r>
          </a:p>
          <a:p>
            <a:pPr marL="0" indent="0" algn="l">
              <a:buNone/>
            </a:pP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    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 Standalone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Clusterd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Mode : (1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번 모드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클러스터로 구성하는 모드</a:t>
            </a:r>
          </a:p>
          <a:p>
            <a:pPr marL="0" indent="0" algn="l">
              <a:buNone/>
            </a:pP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    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 Domain Clustered Mode : (2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번 모드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의 단점을 해결한 중앙에서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Keycloak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관리하는 모드</a:t>
            </a:r>
          </a:p>
          <a:p>
            <a:pPr marL="0" indent="0" algn="l">
              <a:buNone/>
            </a:pP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    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 Cross-Datacenter Replication Mode : (1~3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번 모드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)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와 달리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여러개의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DB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서로의 클러스터가 사용하는 모드</a:t>
            </a:r>
          </a:p>
          <a:p>
            <a:pPr marL="0" indent="0" algn="l">
              <a:buNone/>
            </a:pPr>
            <a:endParaRPr lang="en-US" altLang="ko-KR" b="0" i="0" dirty="0">
              <a:solidFill>
                <a:srgbClr val="555555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E02AAFA-3512-47CB-9978-0E3D86F6A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31" y="133455"/>
            <a:ext cx="9052171" cy="529912"/>
          </a:xfrm>
        </p:spPr>
        <p:txBody>
          <a:bodyPr/>
          <a:lstStyle/>
          <a:p>
            <a:r>
              <a:rPr kumimoji="1" lang="en-US" altLang="ko-KR" sz="1600" dirty="0" err="1">
                <a:latin typeface="+mn-ea"/>
              </a:rPr>
              <a:t>KeyCloak</a:t>
            </a:r>
            <a:r>
              <a:rPr kumimoji="1" lang="en-US" altLang="ko-KR" sz="1600" dirty="0">
                <a:latin typeface="+mn-ea"/>
              </a:rPr>
              <a:t> </a:t>
            </a:r>
            <a:r>
              <a:rPr kumimoji="1" lang="ko-KR" altLang="en-US" sz="1600" dirty="0">
                <a:latin typeface="+mn-ea"/>
              </a:rPr>
              <a:t>특징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17023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802650-6CC0-4BCB-819B-272E9A4A76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altLang="ko-KR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OIDC(Open ID Connect): 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OAuth 2.0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 인가만 다루는 스펙이라면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OIDC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OAuth 2.0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을 포함하여 인증과 인가를 모두 포괄하는 스펙이다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한 사이트에서 로그인하면 다른 사이트에서도 로그인이 되는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SSO(Single Sign-On)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기능 구현을 위한 대표적인 수단으로 사용된다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 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JBoss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Keycloak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의 경우 클라이언트를 위한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OpenID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서버로서 기능할 수 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웹사이트의 사용자는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JBoss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Keycloak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 접속하여 로그인을 수행하며 이에 대한 결과로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ID Token(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로그인 사용자의 정보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과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Access Token(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권한 위임에 대한 정보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JWT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의 형태로 발급되어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SSO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가능하게 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endParaRPr lang="en-US" altLang="ko-KR" dirty="0">
              <a:solidFill>
                <a:srgbClr val="555555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endParaRPr lang="en-US" altLang="ko-KR" dirty="0">
              <a:solidFill>
                <a:srgbClr val="555555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indent="0" algn="l">
              <a:buNone/>
            </a:pPr>
            <a:r>
              <a:rPr lang="en-US" altLang="ko-KR" b="1" dirty="0" err="1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Keycloak</a:t>
            </a:r>
            <a:r>
              <a:rPr lang="en-US" altLang="ko-KR" b="1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1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관련 용어</a:t>
            </a:r>
          </a:p>
          <a:p>
            <a:r>
              <a:rPr lang="en-US" altLang="ko-KR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OIDC : OAuth </a:t>
            </a:r>
            <a:r>
              <a:rPr lang="ko-KR" altLang="en-US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가 권한 부여만 다루는 것이라면 </a:t>
            </a:r>
            <a:r>
              <a:rPr lang="en-US" altLang="ko-KR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OIDC </a:t>
            </a:r>
            <a:r>
              <a:rPr lang="ko-KR" altLang="en-US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는 </a:t>
            </a:r>
            <a:r>
              <a:rPr lang="en-US" altLang="ko-KR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OAuth </a:t>
            </a:r>
            <a:r>
              <a:rPr lang="ko-KR" altLang="en-US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를 포함하여 인증과 권한부여를 모두 포함한 것이다</a:t>
            </a:r>
            <a:r>
              <a:rPr lang="en-US" altLang="ko-KR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 SSO </a:t>
            </a:r>
            <a:r>
              <a:rPr lang="ko-KR" altLang="en-US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의 구현을 위한 수단으로 사용된다</a:t>
            </a:r>
            <a:r>
              <a:rPr lang="en-US" altLang="ko-KR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r>
              <a:rPr lang="en-US" altLang="ko-KR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Realm : </a:t>
            </a:r>
            <a:r>
              <a:rPr lang="ko-KR" altLang="en-US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인증</a:t>
            </a:r>
            <a:r>
              <a:rPr lang="en-US" altLang="ko-KR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권한 부여가 적용되는 범위를 나타내는 단위이다</a:t>
            </a:r>
            <a:r>
              <a:rPr lang="en-US" altLang="ko-KR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 SSO </a:t>
            </a:r>
            <a:r>
              <a:rPr lang="ko-KR" altLang="en-US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를 적용한다고 했을 때 해당 </a:t>
            </a:r>
            <a:r>
              <a:rPr lang="en-US" altLang="ko-KR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SSO </a:t>
            </a:r>
            <a:r>
              <a:rPr lang="ko-KR" altLang="en-US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가 적용되는 범위는 </a:t>
            </a:r>
            <a:r>
              <a:rPr lang="en-US" altLang="ko-KR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Realm </a:t>
            </a:r>
            <a:r>
              <a:rPr lang="ko-KR" altLang="en-US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단위이다</a:t>
            </a:r>
            <a:r>
              <a:rPr lang="en-US" altLang="ko-KR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r>
              <a:rPr lang="en-US" altLang="ko-KR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Client : </a:t>
            </a:r>
            <a:r>
              <a:rPr lang="ko-KR" altLang="en-US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인증</a:t>
            </a:r>
            <a:r>
              <a:rPr lang="en-US" altLang="ko-KR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권한 부여 행위를 대행하도록 맡길 어플리케이션을 나타내는 단위이다</a:t>
            </a:r>
            <a:r>
              <a:rPr lang="en-US" altLang="ko-KR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그 단위는 웹사이트 혹은 </a:t>
            </a:r>
            <a:r>
              <a:rPr lang="en-US" altLang="ko-KR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REST API </a:t>
            </a:r>
            <a:r>
              <a:rPr lang="ko-KR" altLang="en-US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를 제공하는 서비스도 될 수 있다</a:t>
            </a:r>
            <a:r>
              <a:rPr lang="en-US" altLang="ko-KR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하나의 </a:t>
            </a:r>
            <a:r>
              <a:rPr lang="en-US" altLang="ko-KR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Realm </a:t>
            </a:r>
            <a:r>
              <a:rPr lang="ko-KR" altLang="en-US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에 </a:t>
            </a:r>
            <a:r>
              <a:rPr lang="en-US" altLang="ko-KR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n</a:t>
            </a:r>
            <a:r>
              <a:rPr lang="ko-KR" altLang="en-US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개의 </a:t>
            </a:r>
            <a:r>
              <a:rPr lang="en-US" altLang="ko-KR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Client </a:t>
            </a:r>
            <a:r>
              <a:rPr lang="ko-KR" altLang="en-US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를 생성</a:t>
            </a:r>
            <a:r>
              <a:rPr lang="en-US" altLang="ko-KR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관리할 수 있다</a:t>
            </a:r>
            <a:r>
              <a:rPr lang="en-US" altLang="ko-KR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r>
              <a:rPr lang="en-US" altLang="ko-KR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User : Client </a:t>
            </a:r>
            <a:r>
              <a:rPr lang="ko-KR" altLang="en-US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에 인증을 요청할 사용자를 나타낸다</a:t>
            </a:r>
            <a:r>
              <a:rPr lang="en-US" altLang="ko-KR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하나의 </a:t>
            </a:r>
            <a:r>
              <a:rPr lang="en-US" altLang="ko-KR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Realm </a:t>
            </a:r>
            <a:r>
              <a:rPr lang="ko-KR" altLang="en-US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에는 </a:t>
            </a:r>
            <a:r>
              <a:rPr lang="en-US" altLang="ko-KR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Realm </a:t>
            </a:r>
            <a:r>
              <a:rPr lang="ko-KR" altLang="en-US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에 종속된 </a:t>
            </a:r>
            <a:r>
              <a:rPr lang="en-US" altLang="ko-KR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n</a:t>
            </a:r>
            <a:r>
              <a:rPr lang="ko-KR" altLang="en-US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개의 </a:t>
            </a:r>
            <a:r>
              <a:rPr lang="en-US" altLang="ko-KR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User </a:t>
            </a:r>
            <a:r>
              <a:rPr lang="ko-KR" altLang="en-US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를 생성하고 관리할 수 있다</a:t>
            </a:r>
            <a:r>
              <a:rPr lang="en-US" altLang="ko-KR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기본적으로 </a:t>
            </a:r>
            <a:r>
              <a:rPr lang="en-US" altLang="ko-KR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User </a:t>
            </a:r>
            <a:r>
              <a:rPr lang="ko-KR" altLang="en-US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는 </a:t>
            </a:r>
            <a:r>
              <a:rPr lang="en-US" altLang="ko-KR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Username, Email, FirstName, </a:t>
            </a:r>
            <a:r>
              <a:rPr lang="en-US" altLang="ko-KR" dirty="0" err="1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LastName</a:t>
            </a:r>
            <a:r>
              <a:rPr lang="en-US" altLang="ko-KR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으로 구성되어 있지만 </a:t>
            </a:r>
            <a:r>
              <a:rPr lang="en-US" altLang="ko-KR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Custom User Attribute </a:t>
            </a:r>
            <a:r>
              <a:rPr lang="ko-KR" altLang="en-US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를 사용하면 사용자가 원하는 속성을 추가할 수 있다</a:t>
            </a:r>
            <a:r>
              <a:rPr lang="en-US" altLang="ko-KR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r>
              <a:rPr lang="en-US" altLang="ko-KR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Role : User </a:t>
            </a:r>
            <a:r>
              <a:rPr lang="ko-KR" altLang="en-US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에게 부여할 권한 내용을 나타낸다</a:t>
            </a:r>
            <a:r>
              <a:rPr lang="en-US" altLang="ko-KR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여기에는 </a:t>
            </a:r>
            <a:r>
              <a:rPr lang="en-US" altLang="ko-KR" dirty="0" err="1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Keycloak</a:t>
            </a:r>
            <a:r>
              <a:rPr lang="en-US" altLang="ko-KR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의 </a:t>
            </a:r>
            <a:r>
              <a:rPr lang="en-US" altLang="ko-KR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REST API </a:t>
            </a:r>
            <a:r>
              <a:rPr lang="ko-KR" altLang="en-US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를 사용할 권한을 부여할 수 있고 사용자가 정의한 권한을 부여할 수도 있다</a:t>
            </a:r>
            <a:r>
              <a:rPr lang="en-US" altLang="ko-KR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indent="0" algn="l">
              <a:buNone/>
            </a:pPr>
            <a:endParaRPr lang="en-US" altLang="ko-KR" b="0" i="0" dirty="0">
              <a:solidFill>
                <a:srgbClr val="555555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E02AAFA-3512-47CB-9978-0E3D86F6A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31" y="133455"/>
            <a:ext cx="9052171" cy="529912"/>
          </a:xfrm>
        </p:spPr>
        <p:txBody>
          <a:bodyPr/>
          <a:lstStyle/>
          <a:p>
            <a:r>
              <a:rPr kumimoji="1" lang="en-US" altLang="ko-KR" sz="1600" dirty="0" err="1">
                <a:latin typeface="+mn-ea"/>
              </a:rPr>
              <a:t>KeyCloak</a:t>
            </a:r>
            <a:r>
              <a:rPr kumimoji="1" lang="en-US" altLang="ko-KR" sz="1600" dirty="0">
                <a:latin typeface="+mn-ea"/>
              </a:rPr>
              <a:t> </a:t>
            </a:r>
            <a:r>
              <a:rPr kumimoji="1" lang="ko-KR" altLang="en-US" sz="1600" dirty="0">
                <a:latin typeface="+mn-ea"/>
              </a:rPr>
              <a:t>관련 용어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37907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802650-6CC0-4BCB-819B-272E9A4A76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altLang="ko-KR" b="1" i="0" dirty="0">
                <a:solidFill>
                  <a:srgbClr val="555555"/>
                </a:solidFill>
                <a:effectLst/>
                <a:latin typeface="Noto Sans CJK KR"/>
              </a:rPr>
              <a:t>[OpenID Connect(OIDC) 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ans CJK KR"/>
              </a:rPr>
              <a:t>과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CJK KR"/>
              </a:rPr>
              <a:t>OAuth 2.0 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ans CJK KR"/>
              </a:rPr>
              <a:t>차이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CJK KR"/>
              </a:rPr>
              <a:t>]</a:t>
            </a:r>
            <a:endParaRPr lang="ko-KR" altLang="en-US" b="0" i="0" dirty="0">
              <a:solidFill>
                <a:srgbClr val="555555"/>
              </a:solidFill>
              <a:effectLst/>
              <a:latin typeface="Noto Sans CJK KR"/>
            </a:endParaRPr>
          </a:p>
          <a:p>
            <a:pPr marL="0" indent="0" algn="l">
              <a:buNone/>
            </a:pPr>
            <a:r>
              <a:rPr lang="en-US" altLang="ko-KR" b="0" i="0" dirty="0" err="1">
                <a:solidFill>
                  <a:srgbClr val="781B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KeyCloak</a:t>
            </a:r>
            <a:r>
              <a:rPr lang="ko-KR" altLang="en-US" b="0" i="0" dirty="0">
                <a:solidFill>
                  <a:srgbClr val="781B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은 기본 인증 방식이 </a:t>
            </a:r>
            <a:r>
              <a:rPr lang="en-US" altLang="ko-KR" b="0" i="0" dirty="0">
                <a:solidFill>
                  <a:srgbClr val="781B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OAuth 2.0</a:t>
            </a:r>
            <a:r>
              <a:rPr lang="ko-KR" altLang="en-US" b="0" i="0" dirty="0">
                <a:solidFill>
                  <a:srgbClr val="781B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을 베이스로 한 </a:t>
            </a:r>
            <a:r>
              <a:rPr lang="en-US" altLang="ko-KR" b="0" i="0" dirty="0">
                <a:solidFill>
                  <a:srgbClr val="781B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OIDC </a:t>
            </a:r>
            <a:r>
              <a:rPr lang="ko-KR" altLang="en-US" b="0" i="0" dirty="0">
                <a:solidFill>
                  <a:srgbClr val="781B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 알고 있다</a:t>
            </a:r>
            <a:r>
              <a:rPr lang="en-US" altLang="ko-KR" b="0" i="0" dirty="0">
                <a:solidFill>
                  <a:srgbClr val="781B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0" i="0" dirty="0">
              <a:solidFill>
                <a:srgbClr val="555555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indent="0" algn="l">
              <a:buNone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  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=&gt; OIDC &amp; OAuth2.0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관계에 대해 정리한다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0" i="0" dirty="0">
              <a:solidFill>
                <a:srgbClr val="555555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indent="0" algn="l">
              <a:buNone/>
            </a:pP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</a:p>
          <a:p>
            <a:pPr marL="0" indent="0" algn="l">
              <a:buNone/>
            </a:pPr>
            <a:r>
              <a:rPr lang="en-US" altLang="ko-KR" b="1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 OIDC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 </a:t>
            </a:r>
          </a:p>
          <a:p>
            <a:pPr marL="0" indent="0" algn="l">
              <a:buNone/>
            </a:pP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  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Oauth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2.0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의 확장 인증 프로토콜로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 </a:t>
            </a:r>
            <a:r>
              <a:rPr lang="ko-KR" altLang="en-US" b="0" i="0" u="sng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인증 </a:t>
            </a:r>
            <a:r>
              <a:rPr lang="en-US" altLang="ko-KR" b="0" i="0" u="sng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b="0" i="0" u="sng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본인 증명</a:t>
            </a:r>
            <a:r>
              <a:rPr lang="en-US" altLang="ko-KR" b="0" i="0" u="sng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  <a:r>
              <a:rPr lang="ko-KR" altLang="en-US" b="0" i="0" u="sng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 초점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을 맞춤</a:t>
            </a:r>
          </a:p>
          <a:p>
            <a:pPr marL="0" indent="0" algn="l">
              <a:buNone/>
            </a:pP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</a:p>
          <a:p>
            <a:pPr marL="0" indent="0" algn="l">
              <a:buNone/>
            </a:pPr>
            <a:r>
              <a:rPr lang="en-US" altLang="ko-KR" b="1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 OAuth 2.0</a:t>
            </a:r>
            <a:endParaRPr lang="ko-KR" altLang="en-US" b="0" i="0" dirty="0">
              <a:solidFill>
                <a:srgbClr val="555555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indent="0" algn="l">
              <a:buNone/>
            </a:pP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   권한 부여 프레임워크로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 </a:t>
            </a:r>
            <a:r>
              <a:rPr lang="ko-KR" altLang="en-US" b="0" i="0" u="sng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데이터에 대한 액세스 권한 부여에 초점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을 맞춤</a:t>
            </a:r>
          </a:p>
          <a:p>
            <a:pPr marL="0" indent="0" algn="l">
              <a:buNone/>
            </a:pP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   </a:t>
            </a:r>
            <a:r>
              <a:rPr lang="en-US" altLang="ko-KR" b="0" i="0" dirty="0">
                <a:solidFill>
                  <a:srgbClr val="781B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OAuth 2.0 </a:t>
            </a:r>
            <a:r>
              <a:rPr lang="ko-KR" altLang="en-US" b="0" i="0" dirty="0">
                <a:solidFill>
                  <a:srgbClr val="781B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은 인증 프로토콜이 아님 </a:t>
            </a:r>
            <a:r>
              <a:rPr lang="en-US" altLang="ko-KR" b="0" i="0" dirty="0">
                <a:solidFill>
                  <a:srgbClr val="781B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b="0" i="0" dirty="0">
                <a:solidFill>
                  <a:srgbClr val="781B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공식 홈페이지에 의거</a:t>
            </a:r>
            <a:r>
              <a:rPr lang="en-US" altLang="ko-KR" b="0" i="0" dirty="0">
                <a:solidFill>
                  <a:srgbClr val="781B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  <a:endParaRPr lang="ko-KR" altLang="en-US" b="0" i="0" dirty="0">
              <a:solidFill>
                <a:srgbClr val="555555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indent="0" algn="l">
              <a:buNone/>
            </a:pP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</a:p>
          <a:p>
            <a:pPr marL="0" indent="0" algn="l">
              <a:buNone/>
            </a:pPr>
            <a:r>
              <a:rPr lang="en-US" altLang="ko-KR" b="1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 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차이</a:t>
            </a:r>
            <a:endParaRPr lang="ko-KR" altLang="en-US" b="0" i="0" dirty="0">
              <a:solidFill>
                <a:srgbClr val="555555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indent="0" algn="l">
              <a:buNone/>
            </a:pP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  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OIDC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기본적으로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OAuth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프로토콜을 기반으로 작동하는 기술로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사용 목적에 큰 차이를 둠</a:t>
            </a:r>
          </a:p>
          <a:p>
            <a:pPr marL="0" indent="0" algn="l">
              <a:buNone/>
            </a:pP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   위에서 설명한대로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OIDC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인증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사용자 개인정보가 담긴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id_token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등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) / </a:t>
            </a:r>
          </a:p>
          <a:p>
            <a:pPr marL="0" indent="0" algn="l">
              <a:buNone/>
            </a:pP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   OAuth2.0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해당 플랫폼에 저장된 사용자 데이터 접근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Access_token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 목적을 둠</a:t>
            </a:r>
          </a:p>
          <a:p>
            <a:pPr marL="0" indent="0" algn="l">
              <a:buNone/>
            </a:pP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</a:p>
          <a:p>
            <a:pPr marL="0" indent="0" algn="l">
              <a:buNone/>
            </a:pPr>
            <a:r>
              <a:rPr lang="en-US" altLang="ko-KR" b="1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 </a:t>
            </a:r>
            <a:r>
              <a:rPr lang="en-US" altLang="ko-KR" b="1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KeyCloak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OIDC 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정리</a:t>
            </a:r>
            <a:endParaRPr lang="ko-KR" altLang="en-US" b="0" i="0" dirty="0">
              <a:solidFill>
                <a:srgbClr val="555555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indent="0" algn="l">
              <a:buNone/>
            </a:pP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  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KeyCloak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은 기본 인증 방식이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OAuth 2.0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을 베이스로 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OIDC</a:t>
            </a:r>
          </a:p>
          <a:p>
            <a:pPr marL="0" indent="0" algn="l">
              <a:buNone/>
            </a:pP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    </a:t>
            </a:r>
          </a:p>
          <a:p>
            <a:pPr marL="0" indent="0" algn="l">
              <a:buNone/>
            </a:pPr>
            <a:r>
              <a:rPr lang="ko-KR" altLang="en-US" b="0" i="0" dirty="0">
                <a:solidFill>
                  <a:srgbClr val="781B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   </a:t>
            </a:r>
            <a:r>
              <a:rPr lang="en-US" altLang="ko-KR" b="0" i="0" dirty="0">
                <a:solidFill>
                  <a:srgbClr val="781B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=&gt; </a:t>
            </a:r>
            <a:r>
              <a:rPr lang="en-US" altLang="ko-KR" b="0" i="0" u="sng" dirty="0" err="1">
                <a:solidFill>
                  <a:srgbClr val="781B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KeyCloak</a:t>
            </a:r>
            <a:r>
              <a:rPr lang="en-US" altLang="ko-KR" b="0" i="0" u="sng" dirty="0">
                <a:solidFill>
                  <a:srgbClr val="781B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u="sng" dirty="0">
                <a:solidFill>
                  <a:srgbClr val="781B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서버는 </a:t>
            </a:r>
            <a:r>
              <a:rPr lang="en-US" altLang="ko-KR" b="0" i="0" u="sng" dirty="0">
                <a:solidFill>
                  <a:srgbClr val="781B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OAuth 2.0 </a:t>
            </a:r>
            <a:r>
              <a:rPr lang="ko-KR" altLang="en-US" b="0" i="0" u="sng" dirty="0">
                <a:solidFill>
                  <a:srgbClr val="781B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권한 부여 프레임워크 위에 </a:t>
            </a:r>
            <a:r>
              <a:rPr lang="ko-KR" altLang="en-US" b="0" i="0" u="sng" dirty="0" err="1">
                <a:solidFill>
                  <a:srgbClr val="781B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빌드된</a:t>
            </a:r>
            <a:r>
              <a:rPr lang="ko-KR" altLang="en-US" b="0" i="0" u="sng" dirty="0">
                <a:solidFill>
                  <a:srgbClr val="781B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b="0" i="0" u="sng" dirty="0">
                <a:solidFill>
                  <a:srgbClr val="781B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OIDC</a:t>
            </a:r>
            <a:r>
              <a:rPr lang="ko-KR" altLang="en-US" b="0" i="0" u="sng" dirty="0">
                <a:solidFill>
                  <a:srgbClr val="781B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사용하여</a:t>
            </a:r>
            <a:endParaRPr lang="ko-KR" altLang="en-US" b="0" i="0" dirty="0">
              <a:solidFill>
                <a:srgbClr val="555555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indent="0" algn="l">
              <a:buNone/>
            </a:pPr>
            <a:r>
              <a:rPr lang="ko-KR" altLang="en-US" b="0" i="0" dirty="0">
                <a:solidFill>
                  <a:srgbClr val="781B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        </a:t>
            </a:r>
            <a:r>
              <a:rPr lang="ko-KR" altLang="en-US" b="0" i="0" u="sng" dirty="0">
                <a:solidFill>
                  <a:srgbClr val="781B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인증을 가능하게 하는 사용하기 쉬운 권한 부여 서버를 제공하는 것 같다</a:t>
            </a:r>
            <a:r>
              <a:rPr lang="en-US" altLang="ko-KR" b="0" i="0" u="sng" dirty="0">
                <a:solidFill>
                  <a:srgbClr val="781B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b="0" i="0" dirty="0">
              <a:solidFill>
                <a:srgbClr val="555555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indent="0" algn="l">
              <a:buNone/>
            </a:pPr>
            <a:endParaRPr lang="en-US" altLang="ko-KR" b="0" i="0" dirty="0">
              <a:solidFill>
                <a:srgbClr val="555555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E02AAFA-3512-47CB-9978-0E3D86F6A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31" y="133455"/>
            <a:ext cx="9052171" cy="529912"/>
          </a:xfrm>
        </p:spPr>
        <p:txBody>
          <a:bodyPr/>
          <a:lstStyle/>
          <a:p>
            <a:r>
              <a:rPr kumimoji="1" lang="en-US" altLang="ko-KR" sz="1600" dirty="0" err="1">
                <a:latin typeface="+mn-ea"/>
              </a:rPr>
              <a:t>KeyCloak</a:t>
            </a:r>
            <a:r>
              <a:rPr kumimoji="1" lang="en-US" altLang="ko-KR" sz="1600" dirty="0">
                <a:latin typeface="+mn-ea"/>
              </a:rPr>
              <a:t> vs</a:t>
            </a:r>
            <a:r>
              <a:rPr kumimoji="1" lang="ko-KR" altLang="en-US" sz="1600" dirty="0">
                <a:latin typeface="+mn-ea"/>
              </a:rPr>
              <a:t> </a:t>
            </a:r>
            <a:r>
              <a:rPr kumimoji="1" lang="en-US" altLang="ko-KR" sz="1600" dirty="0">
                <a:latin typeface="+mn-ea"/>
              </a:rPr>
              <a:t>OAuth2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55213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74AC02-D815-412E-A560-D232D9712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KeyCloak</a:t>
            </a:r>
            <a:r>
              <a:rPr lang="en-US" altLang="ko-KR" dirty="0"/>
              <a:t> Administration</a:t>
            </a:r>
            <a:r>
              <a:rPr lang="ko-KR" altLang="en-US" dirty="0"/>
              <a:t> </a:t>
            </a:r>
            <a:r>
              <a:rPr lang="en-US" altLang="ko-KR" dirty="0"/>
              <a:t>Console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ACF3E3-27ED-4F8F-9CF6-B3051EF1D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329" y="872640"/>
            <a:ext cx="8750564" cy="550528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912AEB2-49F6-4162-AF90-A8EE6A9EF836}"/>
              </a:ext>
            </a:extLst>
          </p:cNvPr>
          <p:cNvSpPr/>
          <p:nvPr/>
        </p:nvSpPr>
        <p:spPr>
          <a:xfrm>
            <a:off x="1485044" y="1621411"/>
            <a:ext cx="1446688" cy="3676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355F83-4C66-4EF9-A799-AAAACC8B234E}"/>
              </a:ext>
            </a:extLst>
          </p:cNvPr>
          <p:cNvSpPr txBox="1"/>
          <p:nvPr/>
        </p:nvSpPr>
        <p:spPr>
          <a:xfrm>
            <a:off x="2931732" y="1620752"/>
            <a:ext cx="246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CC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Realm: SSO </a:t>
            </a:r>
            <a:r>
              <a:rPr lang="ko-KR" altLang="en-US" dirty="0">
                <a:solidFill>
                  <a:srgbClr val="00CC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인증 그룹</a:t>
            </a:r>
            <a:endParaRPr lang="ko-KR" altLang="en-US" dirty="0">
              <a:solidFill>
                <a:srgbClr val="00CC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E82B1C-A351-48B2-95CC-4D58555F15EC}"/>
              </a:ext>
            </a:extLst>
          </p:cNvPr>
          <p:cNvSpPr/>
          <p:nvPr/>
        </p:nvSpPr>
        <p:spPr>
          <a:xfrm>
            <a:off x="1503898" y="2389038"/>
            <a:ext cx="1446688" cy="2127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E12BAD-213F-4AC3-BD1F-E616206877EA}"/>
              </a:ext>
            </a:extLst>
          </p:cNvPr>
          <p:cNvSpPr txBox="1"/>
          <p:nvPr/>
        </p:nvSpPr>
        <p:spPr>
          <a:xfrm>
            <a:off x="3044856" y="2298457"/>
            <a:ext cx="4481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CC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Client: </a:t>
            </a:r>
          </a:p>
          <a:p>
            <a:r>
              <a:rPr lang="en-US" altLang="ko-KR" dirty="0">
                <a:solidFill>
                  <a:srgbClr val="00CC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- Spring boot </a:t>
            </a:r>
            <a:r>
              <a:rPr lang="ko-KR" altLang="en-US" dirty="0">
                <a:solidFill>
                  <a:srgbClr val="00CC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기반의 </a:t>
            </a:r>
            <a:r>
              <a:rPr lang="en-US" altLang="ko-KR" dirty="0">
                <a:solidFill>
                  <a:srgbClr val="00CC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Micro service </a:t>
            </a:r>
            <a:r>
              <a:rPr lang="ko-KR" altLang="en-US" dirty="0">
                <a:solidFill>
                  <a:srgbClr val="00CC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등록</a:t>
            </a:r>
            <a:endParaRPr lang="en-US" altLang="ko-KR" dirty="0">
              <a:solidFill>
                <a:srgbClr val="00CC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en-US" altLang="ko-KR" dirty="0">
                <a:solidFill>
                  <a:srgbClr val="00CC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- Service </a:t>
            </a:r>
            <a:r>
              <a:rPr lang="ko-KR" altLang="en-US" dirty="0">
                <a:solidFill>
                  <a:srgbClr val="00CC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별 유저 </a:t>
            </a:r>
            <a:r>
              <a:rPr lang="en-US" altLang="ko-KR" dirty="0">
                <a:solidFill>
                  <a:srgbClr val="00CC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Role </a:t>
            </a:r>
            <a:r>
              <a:rPr lang="ko-KR" altLang="en-US" dirty="0">
                <a:solidFill>
                  <a:srgbClr val="00CC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설정</a:t>
            </a:r>
            <a:endParaRPr lang="en-US" altLang="ko-KR" dirty="0">
              <a:solidFill>
                <a:srgbClr val="00CC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758A05-C0FA-41C6-B902-DADFB708B095}"/>
              </a:ext>
            </a:extLst>
          </p:cNvPr>
          <p:cNvSpPr/>
          <p:nvPr/>
        </p:nvSpPr>
        <p:spPr>
          <a:xfrm>
            <a:off x="1502329" y="3892957"/>
            <a:ext cx="1446688" cy="2127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DB69F1-A993-436E-A6F1-05E086F010B8}"/>
              </a:ext>
            </a:extLst>
          </p:cNvPr>
          <p:cNvSpPr txBox="1"/>
          <p:nvPr/>
        </p:nvSpPr>
        <p:spPr>
          <a:xfrm>
            <a:off x="3044856" y="4064045"/>
            <a:ext cx="24264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CC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Users: </a:t>
            </a:r>
          </a:p>
          <a:p>
            <a:r>
              <a:rPr lang="en-US" altLang="ko-KR" dirty="0">
                <a:solidFill>
                  <a:srgbClr val="00CC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- </a:t>
            </a:r>
            <a:r>
              <a:rPr lang="ko-KR" altLang="en-US" dirty="0">
                <a:solidFill>
                  <a:srgbClr val="00CC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사용자 관리</a:t>
            </a:r>
            <a:endParaRPr lang="en-US" altLang="ko-KR" dirty="0">
              <a:solidFill>
                <a:srgbClr val="00CC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en-US" altLang="ko-KR" dirty="0">
                <a:solidFill>
                  <a:srgbClr val="00CC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- Client </a:t>
            </a:r>
            <a:r>
              <a:rPr lang="ko-KR" altLang="en-US" dirty="0">
                <a:solidFill>
                  <a:srgbClr val="00CC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별 </a:t>
            </a:r>
            <a:r>
              <a:rPr lang="en-US" altLang="ko-KR" dirty="0">
                <a:solidFill>
                  <a:srgbClr val="00CC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Role </a:t>
            </a:r>
            <a:r>
              <a:rPr lang="ko-KR" altLang="en-US" dirty="0">
                <a:solidFill>
                  <a:srgbClr val="00CC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할당</a:t>
            </a:r>
            <a:endParaRPr lang="en-US" altLang="ko-KR" dirty="0">
              <a:solidFill>
                <a:srgbClr val="00CC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D416A2-6068-4DBF-A7C4-2B58657F27AF}"/>
              </a:ext>
            </a:extLst>
          </p:cNvPr>
          <p:cNvSpPr txBox="1"/>
          <p:nvPr/>
        </p:nvSpPr>
        <p:spPr>
          <a:xfrm>
            <a:off x="300892" y="526648"/>
            <a:ext cx="6964939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Keycloak</a:t>
            </a:r>
            <a:r>
              <a:rPr lang="ko-KR" altLang="en-US" sz="1300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은 하나의 완성품으로 작동하는 웹 애플리케이션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830916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DFD1143-ABDE-4680-9089-BE984C296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751" y="1408577"/>
            <a:ext cx="6184498" cy="465965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Ansible</a:t>
            </a:r>
            <a:r>
              <a:rPr lang="en-US" altLang="ko-KR" dirty="0"/>
              <a:t> </a:t>
            </a:r>
            <a:r>
              <a:rPr lang="ko-KR" altLang="en-US"/>
              <a:t>구성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E2560F-70C0-44B6-A695-B51B4AB19B2B}"/>
              </a:ext>
            </a:extLst>
          </p:cNvPr>
          <p:cNvSpPr txBox="1"/>
          <p:nvPr/>
        </p:nvSpPr>
        <p:spPr>
          <a:xfrm>
            <a:off x="300892" y="543809"/>
            <a:ext cx="7587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Ansible</a:t>
            </a:r>
            <a:r>
              <a:rPr lang="en-US" altLang="ko-KR" sz="1400" dirty="0"/>
              <a:t> </a:t>
            </a:r>
            <a:r>
              <a:rPr lang="ko-KR" altLang="en-US" sz="1400"/>
              <a:t>운영할 </a:t>
            </a:r>
            <a:r>
              <a:rPr lang="en-US" altLang="ko-KR" sz="1400" dirty="0"/>
              <a:t>Controller 1</a:t>
            </a:r>
            <a:r>
              <a:rPr lang="ko-KR" altLang="en-US" sz="1400"/>
              <a:t>대 </a:t>
            </a:r>
            <a:r>
              <a:rPr lang="en-US" altLang="ko-KR" sz="1400" dirty="0" err="1"/>
              <a:t>Ansible</a:t>
            </a:r>
            <a:r>
              <a:rPr lang="en-US" altLang="ko-KR" sz="1400" dirty="0"/>
              <a:t> Task</a:t>
            </a:r>
            <a:r>
              <a:rPr lang="ko-KR" altLang="en-US" sz="1400"/>
              <a:t>를 수행할 </a:t>
            </a:r>
            <a:r>
              <a:rPr lang="en-US" altLang="ko-KR" sz="1400" dirty="0"/>
              <a:t>Client </a:t>
            </a:r>
            <a:r>
              <a:rPr lang="ko-KR" altLang="en-US" sz="1400"/>
              <a:t>서버 </a:t>
            </a:r>
            <a:r>
              <a:rPr lang="en-US" altLang="ko-KR" sz="1400" dirty="0"/>
              <a:t>n </a:t>
            </a:r>
            <a:r>
              <a:rPr lang="ko-KR" altLang="en-US" sz="1400"/>
              <a:t>개로 구성됨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    - Client </a:t>
            </a:r>
            <a:r>
              <a:rPr lang="ko-KR" altLang="en-US" sz="1400"/>
              <a:t>서버는 </a:t>
            </a:r>
            <a:r>
              <a:rPr lang="en-US" altLang="ko-KR" sz="1400" dirty="0"/>
              <a:t>Agent</a:t>
            </a:r>
            <a:r>
              <a:rPr lang="ko-KR" altLang="en-US" sz="1400"/>
              <a:t>를 설치하는 것이 아닌 </a:t>
            </a:r>
            <a:r>
              <a:rPr lang="en-US" altLang="ko-KR" sz="1400" dirty="0"/>
              <a:t>SSH </a:t>
            </a:r>
            <a:r>
              <a:rPr lang="ko-KR" altLang="en-US" sz="1400"/>
              <a:t>접속이 가능한 순수한 </a:t>
            </a:r>
            <a:r>
              <a:rPr lang="en-US" altLang="ko-KR" sz="1400" dirty="0"/>
              <a:t>CentOS</a:t>
            </a:r>
            <a:r>
              <a:rPr lang="ko-KR" altLang="en-US" sz="1400"/>
              <a:t>로 구성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804518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802650-6CC0-4BCB-819B-272E9A4A76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altLang="ko-KR" b="1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 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아래 링크 참조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 </a:t>
            </a:r>
          </a:p>
          <a:p>
            <a:pPr marL="0" indent="0" algn="l">
              <a:buNone/>
            </a:pP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  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hlinkClick r:id="rId2"/>
              </a:rPr>
              <a:t>https://jsonobject.tistory.com/445</a:t>
            </a:r>
            <a:endParaRPr lang="en-US" altLang="ko-KR" b="0" i="0" dirty="0">
              <a:solidFill>
                <a:srgbClr val="555555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indent="0" algn="l">
              <a:buNone/>
            </a:pPr>
            <a:endParaRPr lang="en-US" altLang="ko-KR" dirty="0">
              <a:solidFill>
                <a:srgbClr val="555555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indent="0" algn="l">
              <a:buNone/>
            </a:pPr>
            <a:endParaRPr lang="en-US" altLang="ko-KR" b="0" i="0" dirty="0">
              <a:solidFill>
                <a:srgbClr val="555555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indent="0" algn="l">
              <a:buNone/>
            </a:pPr>
            <a:endParaRPr lang="en-US" altLang="ko-KR" dirty="0">
              <a:solidFill>
                <a:srgbClr val="555555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indent="0" algn="l">
              <a:buNone/>
            </a:pPr>
            <a:r>
              <a:rPr lang="en-US" altLang="ko-KR" b="1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참고 사이트</a:t>
            </a:r>
            <a:r>
              <a:rPr lang="en-US" altLang="ko-KR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endParaRPr lang="ko-KR" altLang="en-US" b="0" i="0" dirty="0">
              <a:solidFill>
                <a:srgbClr val="555555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en-US" altLang="ko-KR" dirty="0">
                <a:hlinkClick r:id="rId2"/>
              </a:rPr>
              <a:t>https://jsonobject.tistory.com/445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https://subji.github.io/posts/2020/07/08/keycloak1</a:t>
            </a:r>
            <a:endParaRPr lang="en-US" altLang="ko-KR" dirty="0"/>
          </a:p>
          <a:p>
            <a:r>
              <a:rPr lang="en-US" altLang="ko-KR" dirty="0"/>
              <a:t>https://alice-secreta.tistory.com/28</a:t>
            </a:r>
            <a:endParaRPr lang="ko-KR" altLang="en-US" dirty="0"/>
          </a:p>
          <a:p>
            <a:pPr marL="0" indent="0" algn="l">
              <a:buNone/>
            </a:pPr>
            <a:endParaRPr lang="ko-KR" altLang="en-US" b="0" i="0" dirty="0">
              <a:solidFill>
                <a:srgbClr val="555555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E02AAFA-3512-47CB-9978-0E3D86F6A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31" y="133455"/>
            <a:ext cx="9052171" cy="529912"/>
          </a:xfrm>
        </p:spPr>
        <p:txBody>
          <a:bodyPr/>
          <a:lstStyle/>
          <a:p>
            <a:r>
              <a:rPr lang="en-US" altLang="ko-KR" dirty="0"/>
              <a:t>Spring boot </a:t>
            </a:r>
            <a:r>
              <a:rPr lang="ko-KR" altLang="en-US" dirty="0"/>
              <a:t>프로젝트에 </a:t>
            </a:r>
            <a:r>
              <a:rPr lang="en-US" altLang="ko-KR" dirty="0" err="1"/>
              <a:t>KeyCloak</a:t>
            </a:r>
            <a:r>
              <a:rPr lang="en-US" altLang="ko-KR" dirty="0"/>
              <a:t> </a:t>
            </a:r>
            <a:r>
              <a:rPr lang="ko-KR" altLang="en-US" dirty="0"/>
              <a:t>적용</a:t>
            </a:r>
          </a:p>
        </p:txBody>
      </p:sp>
    </p:spTree>
    <p:extLst>
      <p:ext uri="{BB962C8B-B14F-4D97-AF65-F5344CB8AC3E}">
        <p14:creationId xmlns:p14="http://schemas.microsoft.com/office/powerpoint/2010/main" val="18980592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AFFCF-31B8-4038-8A7E-260BB9E0F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Spring Cloud Sleuth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51C58B-2381-4B9F-966F-83C4439033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0433" y="2491740"/>
            <a:ext cx="11543323" cy="3861434"/>
          </a:xfrm>
        </p:spPr>
        <p:txBody>
          <a:bodyPr>
            <a:normAutofit/>
          </a:bodyPr>
          <a:lstStyle/>
          <a:p>
            <a:r>
              <a:rPr lang="en-US" altLang="ko-KR" dirty="0"/>
              <a:t>Trace(</a:t>
            </a:r>
            <a:r>
              <a:rPr lang="ko-KR" altLang="en-US" dirty="0"/>
              <a:t>추적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Trace-id</a:t>
            </a:r>
            <a:r>
              <a:rPr lang="ko-KR" altLang="en-US" dirty="0"/>
              <a:t>를 이용하여 트랜잭션의 처음부터 끝까지 서비스 고유 호출 추적 가능</a:t>
            </a:r>
            <a:endParaRPr lang="en-US" altLang="ko-KR" dirty="0"/>
          </a:p>
          <a:p>
            <a:pPr lvl="1"/>
            <a:r>
              <a:rPr lang="ko-KR" altLang="en-US" dirty="0"/>
              <a:t>요청에 대한 전체 트랜잭션의 일부를 나타내는 고유 </a:t>
            </a:r>
            <a:r>
              <a:rPr lang="en-US" altLang="ko-KR" dirty="0"/>
              <a:t>ID</a:t>
            </a:r>
          </a:p>
          <a:p>
            <a:pPr lvl="1"/>
            <a:r>
              <a:rPr lang="ko-KR" altLang="en-US" dirty="0"/>
              <a:t>트리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  <a:endParaRPr lang="en-US" altLang="ko-KR" dirty="0"/>
          </a:p>
          <a:p>
            <a:r>
              <a:rPr lang="en-US" altLang="ko-KR" dirty="0"/>
              <a:t>Span(</a:t>
            </a:r>
            <a:r>
              <a:rPr lang="ko-KR" altLang="en-US" dirty="0"/>
              <a:t>구간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하나의 작업 단위 및 기능</a:t>
            </a:r>
            <a:endParaRPr lang="en-US" altLang="ko-KR" dirty="0"/>
          </a:p>
          <a:p>
            <a:pPr lvl="1"/>
            <a:r>
              <a:rPr lang="ko-KR" altLang="en-US" dirty="0"/>
              <a:t>특정 서비스의 고유 숫자</a:t>
            </a:r>
            <a:endParaRPr lang="en-US" altLang="ko-KR" dirty="0"/>
          </a:p>
          <a:p>
            <a:pPr lvl="1"/>
            <a:r>
              <a:rPr lang="en-US" altLang="ko-KR" dirty="0"/>
              <a:t>Span-id</a:t>
            </a:r>
            <a:r>
              <a:rPr lang="ko-KR" altLang="en-US" dirty="0"/>
              <a:t>로 서비스간 고유 호출 식별 가능</a:t>
            </a:r>
            <a:endParaRPr lang="en-US" altLang="ko-KR" dirty="0"/>
          </a:p>
          <a:p>
            <a:r>
              <a:rPr lang="ko-KR" altLang="en-US" dirty="0"/>
              <a:t>상관관계 </a:t>
            </a:r>
            <a:r>
              <a:rPr lang="en-US" altLang="ko-KR" dirty="0"/>
              <a:t>ID</a:t>
            </a:r>
            <a:r>
              <a:rPr lang="ko-KR" altLang="en-US" dirty="0"/>
              <a:t>를 이용하여 </a:t>
            </a:r>
            <a:r>
              <a:rPr lang="en-US" altLang="ko-KR" dirty="0"/>
              <a:t>HTTP </a:t>
            </a:r>
            <a:r>
              <a:rPr lang="ko-KR" altLang="en-US" dirty="0"/>
              <a:t>요청을 추적</a:t>
            </a:r>
            <a:endParaRPr lang="en-US" altLang="ko-KR" dirty="0"/>
          </a:p>
          <a:p>
            <a:r>
              <a:rPr lang="ko-KR" altLang="en-US" dirty="0"/>
              <a:t>추적 데이터를 외부에 제공할 수 있는 </a:t>
            </a:r>
            <a:r>
              <a:rPr lang="en-US" altLang="ko-KR" dirty="0"/>
              <a:t>Hook </a:t>
            </a:r>
            <a:r>
              <a:rPr lang="ko-KR" altLang="en-US" dirty="0"/>
              <a:t>제공</a:t>
            </a:r>
            <a:endParaRPr lang="en-US" altLang="ko-KR" dirty="0"/>
          </a:p>
          <a:p>
            <a:r>
              <a:rPr lang="ko-KR" altLang="en-US" dirty="0"/>
              <a:t>동작 순서</a:t>
            </a:r>
            <a:endParaRPr lang="en-US" altLang="ko-KR" dirty="0"/>
          </a:p>
          <a:p>
            <a:pPr lvl="1"/>
            <a:r>
              <a:rPr lang="ko-KR" altLang="en-US" dirty="0"/>
              <a:t>상관관계 </a:t>
            </a:r>
            <a:r>
              <a:rPr lang="en-US" altLang="ko-KR" dirty="0"/>
              <a:t>ID</a:t>
            </a:r>
            <a:r>
              <a:rPr lang="ko-KR" altLang="en-US" dirty="0"/>
              <a:t>를 생성하고 서비스 호출에 주입</a:t>
            </a:r>
            <a:endParaRPr lang="en-US" altLang="ko-KR" dirty="0"/>
          </a:p>
          <a:p>
            <a:pPr lvl="1"/>
            <a:r>
              <a:rPr lang="ko-KR" altLang="en-US" dirty="0"/>
              <a:t>서비스에서 전달하는 호출에 대한 상관관계 </a:t>
            </a:r>
            <a:r>
              <a:rPr lang="en-US" altLang="ko-KR" dirty="0"/>
              <a:t>ID </a:t>
            </a:r>
            <a:r>
              <a:rPr lang="ko-KR" altLang="en-US" dirty="0"/>
              <a:t>전파 시 트랜잭션 상관관계 </a:t>
            </a:r>
            <a:r>
              <a:rPr lang="en-US" altLang="ko-KR" dirty="0"/>
              <a:t>ID</a:t>
            </a:r>
            <a:r>
              <a:rPr lang="ko-KR" altLang="en-US" dirty="0"/>
              <a:t>를 자동으로 추가</a:t>
            </a:r>
            <a:endParaRPr lang="en-US" altLang="ko-KR" dirty="0"/>
          </a:p>
          <a:p>
            <a:pPr lvl="1"/>
            <a:r>
              <a:rPr lang="ko-KR" altLang="en-US" dirty="0"/>
              <a:t>상관관계 정보를 </a:t>
            </a:r>
            <a:r>
              <a:rPr lang="en-US" altLang="ko-KR" dirty="0"/>
              <a:t>Spring MCD</a:t>
            </a:r>
            <a:r>
              <a:rPr lang="ko-KR" altLang="en-US" dirty="0"/>
              <a:t>로그에 추가하고 상관관계 </a:t>
            </a:r>
            <a:r>
              <a:rPr lang="en-US" altLang="ko-KR" dirty="0"/>
              <a:t>ID</a:t>
            </a:r>
            <a:r>
              <a:rPr lang="ko-KR" altLang="en-US" dirty="0"/>
              <a:t>를 자동으로 로깅</a:t>
            </a:r>
            <a:endParaRPr lang="en-US" altLang="ko-KR" dirty="0"/>
          </a:p>
          <a:p>
            <a:pPr lvl="1"/>
            <a:r>
              <a:rPr lang="ko-KR" altLang="en-US" dirty="0"/>
              <a:t>분산 추적 플랫폼으로 전송</a:t>
            </a:r>
            <a:endParaRPr lang="en-US" altLang="ko-K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C89E852-8FF0-425E-BEF1-7F8F47546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33" y="771200"/>
            <a:ext cx="7079372" cy="1614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5451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AFFCF-31B8-4038-8A7E-260BB9E0F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Spring Cloud Sleuth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51C58B-2381-4B9F-966F-83C4439033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0892" y="765810"/>
            <a:ext cx="11543323" cy="3861434"/>
          </a:xfrm>
        </p:spPr>
        <p:txBody>
          <a:bodyPr>
            <a:normAutofit/>
          </a:bodyPr>
          <a:lstStyle/>
          <a:p>
            <a:r>
              <a:rPr lang="ko-KR" altLang="en-US" dirty="0"/>
              <a:t>로그 확인 방법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서비스명</a:t>
            </a:r>
            <a:r>
              <a:rPr lang="en-US" altLang="ko-KR" dirty="0"/>
              <a:t>, Trace-id,</a:t>
            </a:r>
            <a:r>
              <a:rPr lang="ko-KR" altLang="en-US" dirty="0"/>
              <a:t> </a:t>
            </a:r>
            <a:r>
              <a:rPr lang="en-US" altLang="ko-KR" dirty="0"/>
              <a:t>span-id,</a:t>
            </a:r>
            <a:r>
              <a:rPr lang="ko-KR" altLang="en-US" dirty="0"/>
              <a:t> </a:t>
            </a:r>
            <a:r>
              <a:rPr lang="en-US" altLang="ko-KR" dirty="0"/>
              <a:t>exportable</a:t>
            </a:r>
            <a:r>
              <a:rPr lang="ko-KR" altLang="en-US" dirty="0"/>
              <a:t> 순으로 출력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첫번째 값</a:t>
            </a:r>
            <a:r>
              <a:rPr lang="en-US" altLang="ko-KR" dirty="0"/>
              <a:t>: </a:t>
            </a:r>
            <a:r>
              <a:rPr lang="ko-KR" altLang="en-US" dirty="0"/>
              <a:t>서비스명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두번째 값</a:t>
            </a:r>
            <a:r>
              <a:rPr lang="en-US" altLang="ko-KR" dirty="0"/>
              <a:t>: Trance-id: </a:t>
            </a:r>
            <a:r>
              <a:rPr lang="ko-KR" altLang="en-US" dirty="0"/>
              <a:t>하나의</a:t>
            </a:r>
            <a:r>
              <a:rPr lang="en-US" altLang="ko-KR" dirty="0"/>
              <a:t> </a:t>
            </a:r>
            <a:r>
              <a:rPr lang="ko-KR" altLang="en-US" dirty="0"/>
              <a:t>트랜잭션의 고유 식별자로 모든 서비스 호출에 전달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세번째 값</a:t>
            </a:r>
            <a:r>
              <a:rPr lang="en-US" altLang="ko-KR" dirty="0"/>
              <a:t>: Span-id: </a:t>
            </a:r>
            <a:r>
              <a:rPr lang="ko-KR" altLang="en-US" dirty="0"/>
              <a:t>하나의 트랜잭션의 일부를 나타내는 고유 식별자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네번째 값</a:t>
            </a:r>
            <a:r>
              <a:rPr lang="en-US" altLang="ko-KR" dirty="0"/>
              <a:t>: </a:t>
            </a:r>
            <a:r>
              <a:rPr lang="ko-KR" altLang="en-US" dirty="0"/>
              <a:t>로그내용 외부로 전송 여부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794CD1-0529-4276-8AE0-B54368C80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03" y="1093470"/>
            <a:ext cx="63341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685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AFFCF-31B8-4038-8A7E-260BB9E0F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Zipkin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51C58B-2381-4B9F-966F-83C4439033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9114" y="1176004"/>
            <a:ext cx="5748215" cy="531906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Ubuntu Condensed"/>
              </a:rPr>
              <a:t>Zipkin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은 분산 트랜잭션 추적을 위한 오픈소스 소프트웨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/>
              </a:rPr>
              <a:t>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/>
              </a:rPr>
              <a:t>트위터에서 제공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/>
              </a:rPr>
              <a:t>.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Component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Zipkin</a:t>
            </a:r>
            <a:r>
              <a:rPr lang="en-US" altLang="ko-KR" dirty="0"/>
              <a:t> client library: </a:t>
            </a:r>
            <a:r>
              <a:rPr lang="ko-KR" altLang="en-US" dirty="0"/>
              <a:t>각 어플리케이션에 설치되어 </a:t>
            </a:r>
            <a:r>
              <a:rPr lang="en-US" altLang="ko-KR" dirty="0" err="1"/>
              <a:t>Zipkin</a:t>
            </a:r>
            <a:r>
              <a:rPr lang="en-US" altLang="ko-KR" dirty="0"/>
              <a:t> collector</a:t>
            </a:r>
            <a:r>
              <a:rPr lang="ko-KR" altLang="en-US" dirty="0"/>
              <a:t>로 </a:t>
            </a:r>
            <a:r>
              <a:rPr lang="en-US" altLang="ko-KR" dirty="0"/>
              <a:t>Trace</a:t>
            </a:r>
            <a:r>
              <a:rPr lang="ko-KR" altLang="en-US" dirty="0"/>
              <a:t>정보를 송부함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Collector: Trace</a:t>
            </a:r>
            <a:r>
              <a:rPr lang="ko-KR" altLang="en-US" dirty="0"/>
              <a:t>정보 수집기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Storge: In-memory(</a:t>
            </a:r>
            <a:r>
              <a:rPr lang="ko-KR" altLang="en-US" dirty="0"/>
              <a:t>테스트 목적</a:t>
            </a:r>
            <a:r>
              <a:rPr lang="en-US" altLang="ko-KR" dirty="0"/>
              <a:t>), </a:t>
            </a:r>
            <a:r>
              <a:rPr lang="ko-KR" altLang="en-US" dirty="0"/>
              <a:t>소규모는 </a:t>
            </a:r>
            <a:r>
              <a:rPr lang="en-US" altLang="ko-KR" dirty="0"/>
              <a:t>MySQL, </a:t>
            </a:r>
            <a:r>
              <a:rPr lang="ko-KR" altLang="en-US" dirty="0"/>
              <a:t>운영환경에는 </a:t>
            </a:r>
            <a:r>
              <a:rPr lang="en-US" altLang="ko-KR" dirty="0" err="1"/>
              <a:t>ElasticSearch</a:t>
            </a:r>
            <a:r>
              <a:rPr lang="ko-KR" altLang="en-US" dirty="0"/>
              <a:t>나 </a:t>
            </a:r>
            <a:r>
              <a:rPr lang="en-US" altLang="ko-KR" dirty="0"/>
              <a:t>Cassandra</a:t>
            </a:r>
            <a:r>
              <a:rPr lang="ko-KR" altLang="en-US" dirty="0"/>
              <a:t>를 사용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API(Query Service): Web UI</a:t>
            </a:r>
            <a:r>
              <a:rPr lang="ko-KR" altLang="en-US" dirty="0"/>
              <a:t>의 요청을 받아 </a:t>
            </a:r>
            <a:r>
              <a:rPr lang="en-US" altLang="ko-KR" dirty="0"/>
              <a:t>Storage</a:t>
            </a:r>
            <a:r>
              <a:rPr lang="ko-KR" altLang="en-US" dirty="0"/>
              <a:t>를 검색하여 결과를 리턴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Web UI: </a:t>
            </a:r>
            <a:r>
              <a:rPr lang="ko-KR" altLang="en-US" dirty="0"/>
              <a:t>대시보드 </a:t>
            </a:r>
            <a:r>
              <a:rPr lang="en-US" altLang="ko-KR" dirty="0"/>
              <a:t>UI </a:t>
            </a:r>
            <a:r>
              <a:rPr lang="ko-KR" altLang="en-US" dirty="0"/>
              <a:t>제공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저장 방식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인메모리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Mysql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Cassandra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ElasticSearch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D81623D-D7A9-4D9E-8F2C-58997701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62" y="1291474"/>
            <a:ext cx="3787082" cy="366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2645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23A40D3-C190-4D97-BE2D-A64A9894B2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649" y="157407"/>
            <a:ext cx="9597692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r>
              <a:rPr lang="en-US" altLang="ko-KR" b="1" dirty="0">
                <a:latin typeface="Noto Sans"/>
              </a:rPr>
              <a:t>Feign client</a:t>
            </a:r>
            <a:endParaRPr kumimoji="0" lang="en-US" altLang="ko-KR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742460-76AE-4D92-8563-D4551260446E}"/>
              </a:ext>
            </a:extLst>
          </p:cNvPr>
          <p:cNvSpPr/>
          <p:nvPr/>
        </p:nvSpPr>
        <p:spPr>
          <a:xfrm>
            <a:off x="586526" y="2393483"/>
            <a:ext cx="107602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Noto Sans"/>
              </a:rPr>
              <a:t>서비스들 간의 호출 </a:t>
            </a:r>
            <a:r>
              <a:rPr lang="en-US" altLang="ko-KR" b="1" dirty="0">
                <a:latin typeface="Noto Sans"/>
              </a:rPr>
              <a:t>– Feign client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latin typeface="Noto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서비스들 간에 </a:t>
            </a:r>
            <a:r>
              <a:rPr lang="en-US" altLang="ko-KR" dirty="0"/>
              <a:t>API Call</a:t>
            </a:r>
            <a:r>
              <a:rPr lang="ko-KR" altLang="en-US" dirty="0"/>
              <a:t>이 필요한 경우 사용</a:t>
            </a:r>
            <a:r>
              <a:rPr lang="en-US" altLang="ko-KR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Feign Client</a:t>
            </a:r>
            <a:r>
              <a:rPr lang="ko-KR" altLang="en-US" dirty="0"/>
              <a:t>는 </a:t>
            </a:r>
            <a:r>
              <a:rPr lang="en-US" altLang="ko-KR" dirty="0"/>
              <a:t>HTTP </a:t>
            </a:r>
            <a:r>
              <a:rPr lang="ko-KR" altLang="en-US" dirty="0"/>
              <a:t>클라이언트를 보다 쉽게 작성할 수 있도록 도와 줌</a:t>
            </a:r>
            <a:r>
              <a:rPr lang="en-US" altLang="ko-KR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인터페이스를 간단하게 작성하고</a:t>
            </a:r>
            <a:r>
              <a:rPr lang="en-US" altLang="ko-KR" dirty="0"/>
              <a:t>, </a:t>
            </a:r>
            <a:r>
              <a:rPr lang="ko-KR" altLang="en-US" dirty="0"/>
              <a:t>바로 사용할 수 있기 때문에 코드 복잡도가 낮아짐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endParaRPr lang="en-US" altLang="ko-KR" dirty="0">
              <a:latin typeface="Noto Sans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b="0" i="0" dirty="0">
              <a:effectLst/>
              <a:latin typeface="Noto San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80B472C-156E-40B3-AB92-556EF86002ED}"/>
              </a:ext>
            </a:extLst>
          </p:cNvPr>
          <p:cNvGrpSpPr/>
          <p:nvPr/>
        </p:nvGrpSpPr>
        <p:grpSpPr>
          <a:xfrm>
            <a:off x="3205677" y="1202111"/>
            <a:ext cx="4522255" cy="852788"/>
            <a:chOff x="3520002" y="4621586"/>
            <a:chExt cx="4522255" cy="852788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21FBCD37-2739-4AF5-BB4F-192B7489B277}"/>
                </a:ext>
              </a:extLst>
            </p:cNvPr>
            <p:cNvGrpSpPr/>
            <p:nvPr/>
          </p:nvGrpSpPr>
          <p:grpSpPr>
            <a:xfrm>
              <a:off x="3520002" y="4699731"/>
              <a:ext cx="946093" cy="774643"/>
              <a:chOff x="1713696" y="4294279"/>
              <a:chExt cx="946093" cy="774643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A6EF9F28-43B0-4C49-866E-A34DAAD3E9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9672" y="4294279"/>
                <a:ext cx="580255" cy="580255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360952D-B0BE-49E2-9B5D-3FF2B314F517}"/>
                  </a:ext>
                </a:extLst>
              </p:cNvPr>
              <p:cNvSpPr txBox="1"/>
              <p:nvPr/>
            </p:nvSpPr>
            <p:spPr>
              <a:xfrm>
                <a:off x="1713696" y="4822701"/>
                <a:ext cx="94609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/>
                  <a:t>API Service 1</a:t>
                </a:r>
                <a:endParaRPr lang="ko-KR" altLang="en-US" sz="1000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4ED114CA-0E30-4EC1-AA2B-817FE8F2830E}"/>
                </a:ext>
              </a:extLst>
            </p:cNvPr>
            <p:cNvGrpSpPr/>
            <p:nvPr/>
          </p:nvGrpSpPr>
          <p:grpSpPr>
            <a:xfrm>
              <a:off x="7096164" y="4621586"/>
              <a:ext cx="946093" cy="774643"/>
              <a:chOff x="1713696" y="4294279"/>
              <a:chExt cx="946093" cy="774643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33727443-868D-45DC-A7DF-A7573A94C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9672" y="4294279"/>
                <a:ext cx="580255" cy="580255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58F0BED-DA1E-4802-A0B9-7A5D5906E37D}"/>
                  </a:ext>
                </a:extLst>
              </p:cNvPr>
              <p:cNvSpPr txBox="1"/>
              <p:nvPr/>
            </p:nvSpPr>
            <p:spPr>
              <a:xfrm>
                <a:off x="1713696" y="4822701"/>
                <a:ext cx="94609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/>
                  <a:t>API Service 2</a:t>
                </a:r>
                <a:endParaRPr lang="ko-KR" altLang="en-US" sz="1000"/>
              </a:p>
            </p:txBody>
          </p:sp>
        </p:grp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D6DD954C-4E96-4E5D-91C3-066C5F1179AC}"/>
                </a:ext>
              </a:extLst>
            </p:cNvPr>
            <p:cNvSpPr/>
            <p:nvPr/>
          </p:nvSpPr>
          <p:spPr>
            <a:xfrm>
              <a:off x="4094501" y="5043661"/>
              <a:ext cx="563327" cy="16314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</a:rPr>
                <a:t>Feign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9EBFF0FC-F9D2-44E3-BCA4-78E2F4E7642A}"/>
                </a:ext>
              </a:extLst>
            </p:cNvPr>
            <p:cNvCxnSpPr>
              <a:cxnSpLocks/>
              <a:stCxn id="67" idx="3"/>
            </p:cNvCxnSpPr>
            <p:nvPr/>
          </p:nvCxnSpPr>
          <p:spPr>
            <a:xfrm>
              <a:off x="4657828" y="5125235"/>
              <a:ext cx="2624312" cy="0"/>
            </a:xfrm>
            <a:prstGeom prst="straightConnector1">
              <a:avLst/>
            </a:prstGeom>
            <a:ln>
              <a:solidFill>
                <a:srgbClr val="0000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9712DE9-C4F0-403D-9AC6-F55BCE329F45}"/>
                </a:ext>
              </a:extLst>
            </p:cNvPr>
            <p:cNvSpPr txBox="1"/>
            <p:nvPr/>
          </p:nvSpPr>
          <p:spPr>
            <a:xfrm>
              <a:off x="4972663" y="4712180"/>
              <a:ext cx="19864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 err="1">
                  <a:solidFill>
                    <a:srgbClr val="0000FF"/>
                  </a:solidFill>
                </a:rPr>
                <a:t>Fegin</a:t>
              </a:r>
              <a:r>
                <a:rPr lang="en-US" altLang="ko-KR" sz="1000" dirty="0">
                  <a:solidFill>
                    <a:srgbClr val="0000FF"/>
                  </a:solidFill>
                </a:rPr>
                <a:t> </a:t>
              </a:r>
              <a:r>
                <a:rPr lang="en-US" altLang="ko-KR" sz="1000" dirty="0" err="1">
                  <a:solidFill>
                    <a:srgbClr val="0000FF"/>
                  </a:solidFill>
                </a:rPr>
                <a:t>Clinet</a:t>
              </a:r>
              <a:r>
                <a:rPr lang="ko-KR" altLang="en-US" sz="1000" dirty="0">
                  <a:solidFill>
                    <a:srgbClr val="0000FF"/>
                  </a:solidFill>
                </a:rPr>
                <a:t>가 </a:t>
              </a:r>
              <a:r>
                <a:rPr lang="en-US" altLang="ko-KR" sz="1000" dirty="0">
                  <a:solidFill>
                    <a:srgbClr val="0000FF"/>
                  </a:solidFill>
                </a:rPr>
                <a:t>API Service 2</a:t>
              </a:r>
              <a:r>
                <a:rPr lang="ko-KR" altLang="en-US" sz="1000" dirty="0">
                  <a:solidFill>
                    <a:srgbClr val="0000FF"/>
                  </a:solidFill>
                </a:rPr>
                <a:t>에 </a:t>
              </a:r>
              <a:endParaRPr lang="en-US" altLang="ko-KR" sz="1000" dirty="0">
                <a:solidFill>
                  <a:srgbClr val="0000FF"/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rgbClr val="0000FF"/>
                  </a:solidFill>
                </a:rPr>
                <a:t>GET/POST </a:t>
              </a:r>
              <a:r>
                <a:rPr lang="ko-KR" altLang="en-US" sz="1000" dirty="0">
                  <a:solidFill>
                    <a:srgbClr val="0000FF"/>
                  </a:solidFill>
                </a:rPr>
                <a:t>요청</a:t>
              </a:r>
              <a:endParaRPr lang="en-US" altLang="ko-KR" sz="1000" dirty="0">
                <a:solidFill>
                  <a:srgbClr val="0000FF"/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61EA9F6-5680-4660-A3B0-CFE89E7A4FAE}"/>
                </a:ext>
              </a:extLst>
            </p:cNvPr>
            <p:cNvSpPr txBox="1"/>
            <p:nvPr/>
          </p:nvSpPr>
          <p:spPr>
            <a:xfrm>
              <a:off x="5093468" y="5165609"/>
              <a:ext cx="16161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/>
                <a:t>인터페이스로 </a:t>
              </a:r>
              <a:r>
                <a:rPr lang="en-US" altLang="ko-KR" sz="1000" dirty="0"/>
                <a:t>Feign </a:t>
              </a:r>
              <a:r>
                <a:rPr lang="ko-KR" altLang="en-US" sz="1000" dirty="0"/>
                <a:t>구현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65081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23A40D3-C190-4D97-BE2D-A64A9894B2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929" y="629266"/>
            <a:ext cx="3505495" cy="1622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4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Circuit Breaker</a:t>
            </a:r>
            <a:endParaRPr kumimoji="0" lang="en-US" altLang="ko-KR" sz="44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742460-76AE-4D92-8563-D4551260446E}"/>
              </a:ext>
            </a:extLst>
          </p:cNvPr>
          <p:cNvSpPr/>
          <p:nvPr/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fontAlgn="base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300" b="1" i="0" dirty="0" err="1">
                <a:effectLst/>
              </a:rPr>
              <a:t>CircuitBreaker</a:t>
            </a:r>
            <a:r>
              <a:rPr lang="en-US" altLang="ko-KR" sz="1300" b="0" i="0" dirty="0">
                <a:effectLst/>
              </a:rPr>
              <a:t> </a:t>
            </a:r>
            <a:r>
              <a:rPr lang="ko-KR" altLang="en-US" sz="1300" b="0" i="0" dirty="0">
                <a:effectLst/>
              </a:rPr>
              <a:t>는 </a:t>
            </a:r>
            <a:r>
              <a:rPr lang="en-US" altLang="ko-KR" sz="1300" b="0" i="0" dirty="0">
                <a:effectLst/>
              </a:rPr>
              <a:t>Microservice Architecture </a:t>
            </a:r>
            <a:r>
              <a:rPr lang="ko-KR" altLang="en-US" sz="1300" b="0" i="0" dirty="0">
                <a:effectLst/>
              </a:rPr>
              <a:t>에서 각각 </a:t>
            </a:r>
            <a:r>
              <a:rPr lang="en-US" altLang="ko-KR" sz="1300" b="0" i="0" dirty="0">
                <a:effectLst/>
              </a:rPr>
              <a:t>Microservice </a:t>
            </a:r>
            <a:r>
              <a:rPr lang="ko-KR" altLang="en-US" sz="1300" b="0" i="0" dirty="0">
                <a:effectLst/>
              </a:rPr>
              <a:t>들이 </a:t>
            </a:r>
            <a:r>
              <a:rPr lang="en-US" altLang="ko-KR" sz="1300" b="0" i="0" dirty="0">
                <a:effectLst/>
              </a:rPr>
              <a:t>API </a:t>
            </a:r>
            <a:r>
              <a:rPr lang="ko-KR" altLang="en-US" sz="1300" b="0" i="0" dirty="0">
                <a:effectLst/>
              </a:rPr>
              <a:t>를 호출 할 때</a:t>
            </a:r>
            <a:r>
              <a:rPr lang="en-US" altLang="ko-KR" sz="1300" b="0" i="0" dirty="0">
                <a:effectLst/>
              </a:rPr>
              <a:t>, </a:t>
            </a:r>
            <a:r>
              <a:rPr lang="ko-KR" altLang="en-US" sz="1300" b="0" i="0" dirty="0">
                <a:effectLst/>
              </a:rPr>
              <a:t>혹은 외부 클라이언트가 우리의 서비스를 호출 할 때</a:t>
            </a:r>
            <a:r>
              <a:rPr lang="en-US" altLang="ko-KR" sz="1300" b="0" i="0" dirty="0">
                <a:effectLst/>
              </a:rPr>
              <a:t>, </a:t>
            </a:r>
            <a:r>
              <a:rPr lang="ko-KR" altLang="en-US" sz="1300" b="0" i="0" dirty="0">
                <a:effectLst/>
              </a:rPr>
              <a:t>지정된 </a:t>
            </a:r>
            <a:r>
              <a:rPr lang="en-US" altLang="ko-KR" sz="1300" b="1" i="0" dirty="0">
                <a:effectLst/>
              </a:rPr>
              <a:t>Policy</a:t>
            </a:r>
            <a:r>
              <a:rPr lang="en-US" altLang="ko-KR" sz="1300" b="0" i="0" dirty="0">
                <a:effectLst/>
              </a:rPr>
              <a:t> </a:t>
            </a:r>
            <a:r>
              <a:rPr lang="ko-KR" altLang="en-US" sz="1300" b="0" i="0" dirty="0">
                <a:effectLst/>
              </a:rPr>
              <a:t>에 따라 적절한 응답을 해 주지 못하는 경우 다양한 방법으로 이를 해결하는 것을 </a:t>
            </a:r>
            <a:r>
              <a:rPr lang="en-US" altLang="ko-KR" sz="1300" b="0" i="0" dirty="0" err="1">
                <a:effectLst/>
              </a:rPr>
              <a:t>CircuitBreaker</a:t>
            </a:r>
            <a:r>
              <a:rPr lang="en-US" altLang="ko-KR" sz="1300" b="0" i="0" dirty="0">
                <a:effectLst/>
              </a:rPr>
              <a:t> </a:t>
            </a:r>
            <a:r>
              <a:rPr lang="ko-KR" altLang="en-US" sz="1300" b="0" i="0" dirty="0">
                <a:effectLst/>
              </a:rPr>
              <a:t>패턴이라고 합니다</a:t>
            </a:r>
            <a:r>
              <a:rPr lang="en-US" altLang="ko-KR" sz="1300" b="0" i="0" dirty="0">
                <a:effectLst/>
              </a:rPr>
              <a:t>. </a:t>
            </a:r>
          </a:p>
          <a:p>
            <a:pPr indent="-228600" fontAlgn="base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300" b="0" i="0" dirty="0">
                <a:effectLst/>
              </a:rPr>
              <a:t>고객의 요청이 들어오고 </a:t>
            </a:r>
            <a:r>
              <a:rPr lang="en-US" altLang="ko-KR" sz="1300" b="0" i="0" dirty="0">
                <a:effectLst/>
              </a:rPr>
              <a:t>5</a:t>
            </a:r>
            <a:r>
              <a:rPr lang="ko-KR" altLang="en-US" sz="1300" b="0" i="0" dirty="0">
                <a:effectLst/>
              </a:rPr>
              <a:t>초 동안 해당 요청을 처리하지 않는 경우 </a:t>
            </a:r>
            <a:r>
              <a:rPr lang="en-US" altLang="ko-KR" sz="1300" b="0" i="0" dirty="0">
                <a:effectLst/>
              </a:rPr>
              <a:t>Fallback </a:t>
            </a:r>
            <a:r>
              <a:rPr lang="ko-KR" altLang="en-US" sz="1300" b="0" i="0" dirty="0">
                <a:effectLst/>
              </a:rPr>
              <a:t>을 수행하는 것을 보여줍니다</a:t>
            </a:r>
            <a:r>
              <a:rPr lang="en-US" altLang="ko-KR" sz="1300" b="0" i="0" dirty="0">
                <a:effectLst/>
              </a:rPr>
              <a:t>. </a:t>
            </a:r>
          </a:p>
          <a:p>
            <a:pPr indent="-228600" fontAlgn="base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300" b="0" i="0" dirty="0">
                <a:effectLst/>
              </a:rPr>
              <a:t>​</a:t>
            </a:r>
          </a:p>
          <a:p>
            <a:pPr indent="-228600" fontAlgn="base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300" b="1" i="0" dirty="0">
                <a:effectLst/>
              </a:rPr>
              <a:t>Fallback</a:t>
            </a:r>
            <a:r>
              <a:rPr lang="en-US" altLang="ko-KR" sz="1300" b="0" i="0" dirty="0">
                <a:effectLst/>
              </a:rPr>
              <a:t> </a:t>
            </a:r>
            <a:r>
              <a:rPr lang="ko-KR" altLang="en-US" sz="1300" b="0" i="0" dirty="0">
                <a:effectLst/>
              </a:rPr>
              <a:t>은 정상적인 처리 대신에 다른 대안을 고객에게 출력하는 것을 말합니다</a:t>
            </a:r>
            <a:r>
              <a:rPr lang="en-US" altLang="ko-KR" sz="1300" b="0" i="0" dirty="0">
                <a:effectLst/>
              </a:rPr>
              <a:t>. </a:t>
            </a:r>
          </a:p>
          <a:p>
            <a:pPr indent="-228600" fontAlgn="base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300" b="0" i="0" dirty="0">
                <a:effectLst/>
              </a:rPr>
              <a:t>Fallback </a:t>
            </a:r>
            <a:r>
              <a:rPr lang="ko-KR" altLang="en-US" sz="1300" b="0" i="0" dirty="0">
                <a:effectLst/>
              </a:rPr>
              <a:t>바로 내 보내기전에 </a:t>
            </a:r>
            <a:r>
              <a:rPr lang="en-US" altLang="ko-KR" sz="1300" b="0" i="0" dirty="0">
                <a:effectLst/>
              </a:rPr>
              <a:t>retry </a:t>
            </a:r>
            <a:r>
              <a:rPr lang="ko-KR" altLang="en-US" sz="1300" b="0" i="0" dirty="0">
                <a:effectLst/>
              </a:rPr>
              <a:t>도 수행할 수 있습니다</a:t>
            </a:r>
            <a:r>
              <a:rPr lang="en-US" altLang="ko-KR" sz="1300" b="0" i="0" dirty="0">
                <a:effectLst/>
              </a:rPr>
              <a:t>. (Fault tolerance </a:t>
            </a:r>
            <a:r>
              <a:rPr lang="ko-KR" altLang="en-US" sz="1300" b="0" i="0" dirty="0">
                <a:effectLst/>
              </a:rPr>
              <a:t>를 지원하기 위한 다양한 전략이 있습니다</a:t>
            </a:r>
            <a:r>
              <a:rPr lang="en-US" altLang="ko-KR" sz="1300" b="0" i="0" dirty="0">
                <a:effectLst/>
              </a:rPr>
              <a:t>. 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5AC0B8-4C62-4343-B801-AB4999FB7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204642"/>
            <a:ext cx="6019331" cy="444546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53926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D2E6248-1756-4839-835F-444DE19CD1E1}"/>
              </a:ext>
            </a:extLst>
          </p:cNvPr>
          <p:cNvCxnSpPr>
            <a:cxnSpLocks/>
            <a:stCxn id="41" idx="1"/>
            <a:endCxn id="44" idx="3"/>
          </p:cNvCxnSpPr>
          <p:nvPr/>
        </p:nvCxnSpPr>
        <p:spPr>
          <a:xfrm flipH="1">
            <a:off x="11359574" y="3009597"/>
            <a:ext cx="3506" cy="12278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1">
            <a:extLst>
              <a:ext uri="{FF2B5EF4-FFF2-40B4-BE49-F238E27FC236}">
                <a16:creationId xmlns:a16="http://schemas.microsoft.com/office/drawing/2014/main" id="{1D6A7285-3287-4101-B103-F064EE737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26" y="118200"/>
            <a:ext cx="12063018" cy="340935"/>
          </a:xfrm>
        </p:spPr>
        <p:txBody>
          <a:bodyPr/>
          <a:lstStyle/>
          <a:p>
            <a:r>
              <a:rPr lang="ko-KR" altLang="en-US" b="0" dirty="0"/>
              <a:t>공통 화면 구현 정의 </a:t>
            </a:r>
            <a:r>
              <a:rPr lang="en-US" altLang="ko-KR" dirty="0"/>
              <a:t>〉 </a:t>
            </a:r>
            <a:r>
              <a:rPr lang="ko-KR" altLang="en-US" b="0" dirty="0"/>
              <a:t>메인 메뉴 구성도</a:t>
            </a:r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6809B390-24DD-41EB-B117-54311084B5F2}"/>
              </a:ext>
            </a:extLst>
          </p:cNvPr>
          <p:cNvSpPr/>
          <p:nvPr/>
        </p:nvSpPr>
        <p:spPr>
          <a:xfrm>
            <a:off x="5574826" y="874073"/>
            <a:ext cx="1023457" cy="340935"/>
          </a:xfrm>
          <a:prstGeom prst="snip1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Login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사각형: 잘린 한쪽 모서리 70">
            <a:extLst>
              <a:ext uri="{FF2B5EF4-FFF2-40B4-BE49-F238E27FC236}">
                <a16:creationId xmlns:a16="http://schemas.microsoft.com/office/drawing/2014/main" id="{0692E9BE-D1FE-4012-AA15-ADE0AE3FEB50}"/>
              </a:ext>
            </a:extLst>
          </p:cNvPr>
          <p:cNvSpPr/>
          <p:nvPr/>
        </p:nvSpPr>
        <p:spPr>
          <a:xfrm>
            <a:off x="257423" y="2661956"/>
            <a:ext cx="1023457" cy="340935"/>
          </a:xfrm>
          <a:prstGeom prst="snip1Rect">
            <a:avLst/>
          </a:prstGeom>
          <a:solidFill>
            <a:srgbClr val="FFC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>
                <a:solidFill>
                  <a:schemeClr val="bg1"/>
                </a:solidFill>
              </a:rPr>
              <a:t>Dashboard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8" name="사각형: 잘린 한쪽 모서리 7">
            <a:extLst>
              <a:ext uri="{FF2B5EF4-FFF2-40B4-BE49-F238E27FC236}">
                <a16:creationId xmlns:a16="http://schemas.microsoft.com/office/drawing/2014/main" id="{9BC8C4A3-131C-4DD2-886C-4A7716F7366B}"/>
              </a:ext>
            </a:extLst>
          </p:cNvPr>
          <p:cNvSpPr/>
          <p:nvPr/>
        </p:nvSpPr>
        <p:spPr>
          <a:xfrm>
            <a:off x="9107741" y="2668662"/>
            <a:ext cx="1023457" cy="340935"/>
          </a:xfrm>
          <a:prstGeom prst="snip1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Config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9" name="사각형: 잘린 한쪽 모서리 8">
            <a:extLst>
              <a:ext uri="{FF2B5EF4-FFF2-40B4-BE49-F238E27FC236}">
                <a16:creationId xmlns:a16="http://schemas.microsoft.com/office/drawing/2014/main" id="{990358A6-A346-4368-A971-0AD5C4E6C72E}"/>
              </a:ext>
            </a:extLst>
          </p:cNvPr>
          <p:cNvSpPr/>
          <p:nvPr/>
        </p:nvSpPr>
        <p:spPr>
          <a:xfrm>
            <a:off x="5574739" y="2661956"/>
            <a:ext cx="1023457" cy="340935"/>
          </a:xfrm>
          <a:prstGeom prst="snip1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Workloads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6749E441-CB71-49DA-A8CE-2A96E900BEAB}"/>
              </a:ext>
            </a:extLst>
          </p:cNvPr>
          <p:cNvSpPr/>
          <p:nvPr/>
        </p:nvSpPr>
        <p:spPr>
          <a:xfrm>
            <a:off x="7344485" y="2661956"/>
            <a:ext cx="1023457" cy="340935"/>
          </a:xfrm>
          <a:prstGeom prst="snip1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Networking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2" name="사각형: 잘린 한쪽 모서리 44">
            <a:extLst>
              <a:ext uri="{FF2B5EF4-FFF2-40B4-BE49-F238E27FC236}">
                <a16:creationId xmlns:a16="http://schemas.microsoft.com/office/drawing/2014/main" id="{ABA7A943-EBC8-4610-A7DB-54EC482FCB07}"/>
              </a:ext>
            </a:extLst>
          </p:cNvPr>
          <p:cNvSpPr/>
          <p:nvPr/>
        </p:nvSpPr>
        <p:spPr>
          <a:xfrm>
            <a:off x="9107740" y="4237459"/>
            <a:ext cx="1023457" cy="256150"/>
          </a:xfrm>
          <a:prstGeom prst="snip1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Secrets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사각형: 잘린 한쪽 모서리 44">
            <a:extLst>
              <a:ext uri="{FF2B5EF4-FFF2-40B4-BE49-F238E27FC236}">
                <a16:creationId xmlns:a16="http://schemas.microsoft.com/office/drawing/2014/main" id="{BE58C89A-8224-4CEF-B200-3736D3E1B465}"/>
              </a:ext>
            </a:extLst>
          </p:cNvPr>
          <p:cNvSpPr/>
          <p:nvPr/>
        </p:nvSpPr>
        <p:spPr>
          <a:xfrm>
            <a:off x="5570196" y="6127581"/>
            <a:ext cx="1023457" cy="256150"/>
          </a:xfrm>
          <a:prstGeom prst="snip1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Daemon Sets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6" name="연결선: 꺾임 19">
            <a:extLst>
              <a:ext uri="{FF2B5EF4-FFF2-40B4-BE49-F238E27FC236}">
                <a16:creationId xmlns:a16="http://schemas.microsoft.com/office/drawing/2014/main" id="{780AA1E5-ED6E-4C97-9636-E1BE8CB1AEB4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rot="5400000">
            <a:off x="2704380" y="-720219"/>
            <a:ext cx="1446948" cy="5317403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9">
            <a:extLst>
              <a:ext uri="{FF2B5EF4-FFF2-40B4-BE49-F238E27FC236}">
                <a16:creationId xmlns:a16="http://schemas.microsoft.com/office/drawing/2014/main" id="{1F4249EF-1FA9-4C0A-A977-52C111CF5206}"/>
              </a:ext>
            </a:extLst>
          </p:cNvPr>
          <p:cNvCxnSpPr>
            <a:cxnSpLocks/>
            <a:stCxn id="6" idx="1"/>
            <a:endCxn id="18" idx="3"/>
          </p:cNvCxnSpPr>
          <p:nvPr/>
        </p:nvCxnSpPr>
        <p:spPr>
          <a:xfrm rot="5400000">
            <a:off x="4423944" y="1010775"/>
            <a:ext cx="1458379" cy="1866845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E9DFBEAC-F08C-493F-897F-3C99ED169B5A}"/>
              </a:ext>
            </a:extLst>
          </p:cNvPr>
          <p:cNvSpPr/>
          <p:nvPr/>
        </p:nvSpPr>
        <p:spPr>
          <a:xfrm>
            <a:off x="3707981" y="2673387"/>
            <a:ext cx="1023457" cy="340935"/>
          </a:xfrm>
          <a:prstGeom prst="snip1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Cluster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cxnSp>
        <p:nvCxnSpPr>
          <p:cNvPr id="19" name="연결선: 꺾임 19">
            <a:extLst>
              <a:ext uri="{FF2B5EF4-FFF2-40B4-BE49-F238E27FC236}">
                <a16:creationId xmlns:a16="http://schemas.microsoft.com/office/drawing/2014/main" id="{1443DA0C-F52B-423E-8BBE-70CDA3A32F5C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rot="16200000" flipH="1">
            <a:off x="7126185" y="175377"/>
            <a:ext cx="1453654" cy="3532915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EAED8557-9041-4581-813E-46FD882E7D27}"/>
              </a:ext>
            </a:extLst>
          </p:cNvPr>
          <p:cNvCxnSpPr>
            <a:cxnSpLocks/>
            <a:stCxn id="6" idx="1"/>
            <a:endCxn id="9" idx="3"/>
          </p:cNvCxnSpPr>
          <p:nvPr/>
        </p:nvCxnSpPr>
        <p:spPr>
          <a:xfrm rot="5400000">
            <a:off x="5363038" y="1938439"/>
            <a:ext cx="1446948" cy="87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19">
            <a:extLst>
              <a:ext uri="{FF2B5EF4-FFF2-40B4-BE49-F238E27FC236}">
                <a16:creationId xmlns:a16="http://schemas.microsoft.com/office/drawing/2014/main" id="{6FDBEC44-9C1E-4B14-B0E8-406C27820E23}"/>
              </a:ext>
            </a:extLst>
          </p:cNvPr>
          <p:cNvCxnSpPr>
            <a:cxnSpLocks/>
            <a:stCxn id="6" idx="1"/>
            <a:endCxn id="10" idx="3"/>
          </p:cNvCxnSpPr>
          <p:nvPr/>
        </p:nvCxnSpPr>
        <p:spPr>
          <a:xfrm rot="16200000" flipH="1">
            <a:off x="6247910" y="1053652"/>
            <a:ext cx="1446948" cy="1769659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82148A7-E0EF-4E7C-BF1C-62CBA34C1B0E}"/>
              </a:ext>
            </a:extLst>
          </p:cNvPr>
          <p:cNvCxnSpPr>
            <a:cxnSpLocks/>
            <a:stCxn id="18" idx="1"/>
            <a:endCxn id="39" idx="3"/>
          </p:cNvCxnSpPr>
          <p:nvPr/>
        </p:nvCxnSpPr>
        <p:spPr>
          <a:xfrm>
            <a:off x="4219710" y="3014322"/>
            <a:ext cx="26438" cy="26444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C5E2851-6A6E-449B-81CE-2141EBF7CDAF}"/>
              </a:ext>
            </a:extLst>
          </p:cNvPr>
          <p:cNvCxnSpPr>
            <a:cxnSpLocks/>
            <a:stCxn id="8" idx="1"/>
            <a:endCxn id="12" idx="3"/>
          </p:cNvCxnSpPr>
          <p:nvPr/>
        </p:nvCxnSpPr>
        <p:spPr>
          <a:xfrm flipH="1">
            <a:off x="9619469" y="3009597"/>
            <a:ext cx="1" cy="12278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잘린 한쪽 모서리 44">
            <a:extLst>
              <a:ext uri="{FF2B5EF4-FFF2-40B4-BE49-F238E27FC236}">
                <a16:creationId xmlns:a16="http://schemas.microsoft.com/office/drawing/2014/main" id="{DD27A96A-22EA-45A0-8F14-3DD08E930CB2}"/>
              </a:ext>
            </a:extLst>
          </p:cNvPr>
          <p:cNvSpPr/>
          <p:nvPr/>
        </p:nvSpPr>
        <p:spPr>
          <a:xfrm>
            <a:off x="9107740" y="3271115"/>
            <a:ext cx="1023457" cy="256150"/>
          </a:xfrm>
          <a:prstGeom prst="snip1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Persistent Volume Claim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사각형: 잘린 한쪽 모서리 44">
            <a:extLst>
              <a:ext uri="{FF2B5EF4-FFF2-40B4-BE49-F238E27FC236}">
                <a16:creationId xmlns:a16="http://schemas.microsoft.com/office/drawing/2014/main" id="{34E31C19-A0C7-4E3D-8DF0-AC97DED55A14}"/>
              </a:ext>
            </a:extLst>
          </p:cNvPr>
          <p:cNvSpPr/>
          <p:nvPr/>
        </p:nvSpPr>
        <p:spPr>
          <a:xfrm>
            <a:off x="9107740" y="3750329"/>
            <a:ext cx="1023457" cy="256150"/>
          </a:xfrm>
          <a:prstGeom prst="snip1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Config Maps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2E316A5-5381-47D7-9003-B81BCE1489C7}"/>
              </a:ext>
            </a:extLst>
          </p:cNvPr>
          <p:cNvCxnSpPr>
            <a:cxnSpLocks/>
            <a:stCxn id="9" idx="1"/>
            <a:endCxn id="13" idx="3"/>
          </p:cNvCxnSpPr>
          <p:nvPr/>
        </p:nvCxnSpPr>
        <p:spPr>
          <a:xfrm flipH="1">
            <a:off x="6081925" y="3002891"/>
            <a:ext cx="4543" cy="312469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잘린 한쪽 모서리 44">
            <a:extLst>
              <a:ext uri="{FF2B5EF4-FFF2-40B4-BE49-F238E27FC236}">
                <a16:creationId xmlns:a16="http://schemas.microsoft.com/office/drawing/2014/main" id="{0FF509CA-EE4F-4DE8-A431-351A6C65FE57}"/>
              </a:ext>
            </a:extLst>
          </p:cNvPr>
          <p:cNvSpPr/>
          <p:nvPr/>
        </p:nvSpPr>
        <p:spPr>
          <a:xfrm>
            <a:off x="5577640" y="3267488"/>
            <a:ext cx="1023457" cy="256150"/>
          </a:xfrm>
          <a:prstGeom prst="snip1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Deployments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사각형: 잘린 한쪽 모서리 44">
            <a:extLst>
              <a:ext uri="{FF2B5EF4-FFF2-40B4-BE49-F238E27FC236}">
                <a16:creationId xmlns:a16="http://schemas.microsoft.com/office/drawing/2014/main" id="{2A8E0029-893E-4857-8491-E72154758AED}"/>
              </a:ext>
            </a:extLst>
          </p:cNvPr>
          <p:cNvSpPr/>
          <p:nvPr/>
        </p:nvSpPr>
        <p:spPr>
          <a:xfrm>
            <a:off x="5574738" y="3754516"/>
            <a:ext cx="1023457" cy="256150"/>
          </a:xfrm>
          <a:prstGeom prst="snip1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Stateful Sets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사각형: 잘린 한쪽 모서리 44">
            <a:extLst>
              <a:ext uri="{FF2B5EF4-FFF2-40B4-BE49-F238E27FC236}">
                <a16:creationId xmlns:a16="http://schemas.microsoft.com/office/drawing/2014/main" id="{72B8A5A7-5927-46D8-8ECD-932B850D4D89}"/>
              </a:ext>
            </a:extLst>
          </p:cNvPr>
          <p:cNvSpPr/>
          <p:nvPr/>
        </p:nvSpPr>
        <p:spPr>
          <a:xfrm>
            <a:off x="5574737" y="4237459"/>
            <a:ext cx="1023457" cy="256150"/>
          </a:xfrm>
          <a:prstGeom prst="snip1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Pods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사각형: 잘린 한쪽 모서리 44">
            <a:extLst>
              <a:ext uri="{FF2B5EF4-FFF2-40B4-BE49-F238E27FC236}">
                <a16:creationId xmlns:a16="http://schemas.microsoft.com/office/drawing/2014/main" id="{B1FEBA12-66F6-4105-B15C-0E2A109D5B12}"/>
              </a:ext>
            </a:extLst>
          </p:cNvPr>
          <p:cNvSpPr/>
          <p:nvPr/>
        </p:nvSpPr>
        <p:spPr>
          <a:xfrm>
            <a:off x="5574737" y="4720402"/>
            <a:ext cx="1023457" cy="256150"/>
          </a:xfrm>
          <a:prstGeom prst="snip1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Cron Jobs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사각형: 잘린 한쪽 모서리 44">
            <a:extLst>
              <a:ext uri="{FF2B5EF4-FFF2-40B4-BE49-F238E27FC236}">
                <a16:creationId xmlns:a16="http://schemas.microsoft.com/office/drawing/2014/main" id="{B9CB45F6-F91E-4E00-BB1E-11CAC4D561C5}"/>
              </a:ext>
            </a:extLst>
          </p:cNvPr>
          <p:cNvSpPr/>
          <p:nvPr/>
        </p:nvSpPr>
        <p:spPr>
          <a:xfrm>
            <a:off x="5574736" y="5194849"/>
            <a:ext cx="1023457" cy="256150"/>
          </a:xfrm>
          <a:prstGeom prst="snip1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Jobs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A36DF6F-E5B1-48AC-8DC4-E2ABBBC9028D}"/>
              </a:ext>
            </a:extLst>
          </p:cNvPr>
          <p:cNvCxnSpPr>
            <a:cxnSpLocks/>
          </p:cNvCxnSpPr>
          <p:nvPr/>
        </p:nvCxnSpPr>
        <p:spPr>
          <a:xfrm>
            <a:off x="7821489" y="3002891"/>
            <a:ext cx="13795" cy="1003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사각형: 잘린 한쪽 모서리 44">
            <a:extLst>
              <a:ext uri="{FF2B5EF4-FFF2-40B4-BE49-F238E27FC236}">
                <a16:creationId xmlns:a16="http://schemas.microsoft.com/office/drawing/2014/main" id="{DEA69A15-F279-4D47-866A-2179885B6A28}"/>
              </a:ext>
            </a:extLst>
          </p:cNvPr>
          <p:cNvSpPr/>
          <p:nvPr/>
        </p:nvSpPr>
        <p:spPr>
          <a:xfrm>
            <a:off x="7344485" y="3265050"/>
            <a:ext cx="1023457" cy="256150"/>
          </a:xfrm>
          <a:prstGeom prst="snip1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사각형: 잘린 한쪽 모서리 44">
            <a:extLst>
              <a:ext uri="{FF2B5EF4-FFF2-40B4-BE49-F238E27FC236}">
                <a16:creationId xmlns:a16="http://schemas.microsoft.com/office/drawing/2014/main" id="{B9C1FD2D-9ECE-4389-9DC9-10EB10877F31}"/>
              </a:ext>
            </a:extLst>
          </p:cNvPr>
          <p:cNvSpPr/>
          <p:nvPr/>
        </p:nvSpPr>
        <p:spPr>
          <a:xfrm>
            <a:off x="7343113" y="3762063"/>
            <a:ext cx="1023457" cy="256150"/>
          </a:xfrm>
          <a:prstGeom prst="snip1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Ingresses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사각형: 잘린 한쪽 모서리 44">
            <a:extLst>
              <a:ext uri="{FF2B5EF4-FFF2-40B4-BE49-F238E27FC236}">
                <a16:creationId xmlns:a16="http://schemas.microsoft.com/office/drawing/2014/main" id="{D101E35A-627F-48B6-BF1C-980965FF2F69}"/>
              </a:ext>
            </a:extLst>
          </p:cNvPr>
          <p:cNvSpPr/>
          <p:nvPr/>
        </p:nvSpPr>
        <p:spPr>
          <a:xfrm>
            <a:off x="3734419" y="5658724"/>
            <a:ext cx="1023457" cy="256150"/>
          </a:xfrm>
          <a:prstGeom prst="snip1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Storage Class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사각형: 잘린 한쪽 모서리 44">
            <a:extLst>
              <a:ext uri="{FF2B5EF4-FFF2-40B4-BE49-F238E27FC236}">
                <a16:creationId xmlns:a16="http://schemas.microsoft.com/office/drawing/2014/main" id="{8466C204-46EE-47A4-9096-D34D9B0A8D33}"/>
              </a:ext>
            </a:extLst>
          </p:cNvPr>
          <p:cNvSpPr/>
          <p:nvPr/>
        </p:nvSpPr>
        <p:spPr>
          <a:xfrm>
            <a:off x="3729638" y="4731977"/>
            <a:ext cx="1023457" cy="256150"/>
          </a:xfrm>
          <a:prstGeom prst="snip1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Namespaces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E7F22061-A121-4201-8A7A-BAFC1F7BD6AD}"/>
              </a:ext>
            </a:extLst>
          </p:cNvPr>
          <p:cNvSpPr/>
          <p:nvPr/>
        </p:nvSpPr>
        <p:spPr>
          <a:xfrm>
            <a:off x="10851351" y="2668662"/>
            <a:ext cx="1023457" cy="340935"/>
          </a:xfrm>
          <a:prstGeom prst="snip1Rect">
            <a:avLst/>
          </a:prstGeom>
          <a:solidFill>
            <a:schemeClr val="accent6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Setting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2" name="사각형: 잘린 한쪽 모서리 44">
            <a:extLst>
              <a:ext uri="{FF2B5EF4-FFF2-40B4-BE49-F238E27FC236}">
                <a16:creationId xmlns:a16="http://schemas.microsoft.com/office/drawing/2014/main" id="{C9D31D1F-662F-4349-8EAC-1B1DFC2B68E1}"/>
              </a:ext>
            </a:extLst>
          </p:cNvPr>
          <p:cNvSpPr/>
          <p:nvPr/>
        </p:nvSpPr>
        <p:spPr>
          <a:xfrm>
            <a:off x="10851351" y="3271137"/>
            <a:ext cx="1023457" cy="256150"/>
          </a:xfrm>
          <a:prstGeom prst="snip1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Users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사각형: 잘린 한쪽 모서리 44">
            <a:extLst>
              <a:ext uri="{FF2B5EF4-FFF2-40B4-BE49-F238E27FC236}">
                <a16:creationId xmlns:a16="http://schemas.microsoft.com/office/drawing/2014/main" id="{9AB6A650-EFCE-4DD4-978D-45D78364573B}"/>
              </a:ext>
            </a:extLst>
          </p:cNvPr>
          <p:cNvSpPr/>
          <p:nvPr/>
        </p:nvSpPr>
        <p:spPr>
          <a:xfrm>
            <a:off x="10849220" y="3750329"/>
            <a:ext cx="1023457" cy="256150"/>
          </a:xfrm>
          <a:prstGeom prst="snip1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Authority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사각형: 잘린 한쪽 모서리 44">
            <a:extLst>
              <a:ext uri="{FF2B5EF4-FFF2-40B4-BE49-F238E27FC236}">
                <a16:creationId xmlns:a16="http://schemas.microsoft.com/office/drawing/2014/main" id="{3102A24A-1180-457A-A57B-8284D623748E}"/>
              </a:ext>
            </a:extLst>
          </p:cNvPr>
          <p:cNvSpPr/>
          <p:nvPr/>
        </p:nvSpPr>
        <p:spPr>
          <a:xfrm>
            <a:off x="10847845" y="4237459"/>
            <a:ext cx="1023457" cy="256150"/>
          </a:xfrm>
          <a:prstGeom prst="snip1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Tools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9" name="연결선: 꺾임 19">
            <a:extLst>
              <a:ext uri="{FF2B5EF4-FFF2-40B4-BE49-F238E27FC236}">
                <a16:creationId xmlns:a16="http://schemas.microsoft.com/office/drawing/2014/main" id="{F2C957C1-0DCB-4225-BDDF-41601E4F264F}"/>
              </a:ext>
            </a:extLst>
          </p:cNvPr>
          <p:cNvCxnSpPr>
            <a:cxnSpLocks/>
            <a:stCxn id="6" idx="1"/>
            <a:endCxn id="41" idx="3"/>
          </p:cNvCxnSpPr>
          <p:nvPr/>
        </p:nvCxnSpPr>
        <p:spPr>
          <a:xfrm rot="16200000" flipH="1">
            <a:off x="7997990" y="-696428"/>
            <a:ext cx="1453654" cy="5276525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사각형: 잘린 한쪽 모서리 44">
            <a:extLst>
              <a:ext uri="{FF2B5EF4-FFF2-40B4-BE49-F238E27FC236}">
                <a16:creationId xmlns:a16="http://schemas.microsoft.com/office/drawing/2014/main" id="{EC782050-B90B-4A23-9C06-A01BAB077F6A}"/>
              </a:ext>
            </a:extLst>
          </p:cNvPr>
          <p:cNvSpPr/>
          <p:nvPr/>
        </p:nvSpPr>
        <p:spPr>
          <a:xfrm>
            <a:off x="1891185" y="2661955"/>
            <a:ext cx="1023457" cy="340935"/>
          </a:xfrm>
          <a:prstGeom prst="snip1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Project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7" name="사각형: 잘린 한쪽 모서리 44">
            <a:extLst>
              <a:ext uri="{FF2B5EF4-FFF2-40B4-BE49-F238E27FC236}">
                <a16:creationId xmlns:a16="http://schemas.microsoft.com/office/drawing/2014/main" id="{52C13D6F-A449-43B9-99FB-3DBAE2B3E8CD}"/>
              </a:ext>
            </a:extLst>
          </p:cNvPr>
          <p:cNvSpPr/>
          <p:nvPr/>
        </p:nvSpPr>
        <p:spPr>
          <a:xfrm>
            <a:off x="1883645" y="4250913"/>
            <a:ext cx="1023457" cy="256150"/>
          </a:xfrm>
          <a:prstGeom prst="snip1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Member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6A89549D-959D-49E7-80A2-F800A08079F6}"/>
              </a:ext>
            </a:extLst>
          </p:cNvPr>
          <p:cNvCxnSpPr>
            <a:cxnSpLocks/>
            <a:stCxn id="45" idx="1"/>
            <a:endCxn id="47" idx="3"/>
          </p:cNvCxnSpPr>
          <p:nvPr/>
        </p:nvCxnSpPr>
        <p:spPr>
          <a:xfrm flipH="1">
            <a:off x="2395374" y="3002890"/>
            <a:ext cx="7540" cy="1248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사각형: 잘린 한쪽 모서리 44">
            <a:extLst>
              <a:ext uri="{FF2B5EF4-FFF2-40B4-BE49-F238E27FC236}">
                <a16:creationId xmlns:a16="http://schemas.microsoft.com/office/drawing/2014/main" id="{A6EF0FCB-3DBD-4EF8-94F7-C7D08DA409E8}"/>
              </a:ext>
            </a:extLst>
          </p:cNvPr>
          <p:cNvSpPr/>
          <p:nvPr/>
        </p:nvSpPr>
        <p:spPr>
          <a:xfrm>
            <a:off x="1889359" y="3760525"/>
            <a:ext cx="1023457" cy="256150"/>
          </a:xfrm>
          <a:prstGeom prst="snip1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Cluster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3" name="연결선: 꺾임 19">
            <a:extLst>
              <a:ext uri="{FF2B5EF4-FFF2-40B4-BE49-F238E27FC236}">
                <a16:creationId xmlns:a16="http://schemas.microsoft.com/office/drawing/2014/main" id="{1BAB3BB3-28A1-4CE4-B6F5-0F54ACABC785}"/>
              </a:ext>
            </a:extLst>
          </p:cNvPr>
          <p:cNvCxnSpPr>
            <a:cxnSpLocks/>
            <a:stCxn id="6" idx="1"/>
            <a:endCxn id="45" idx="3"/>
          </p:cNvCxnSpPr>
          <p:nvPr/>
        </p:nvCxnSpPr>
        <p:spPr>
          <a:xfrm rot="5400000">
            <a:off x="3521262" y="96661"/>
            <a:ext cx="1446947" cy="368364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사각형: 잘린 한쪽 모서리 44">
            <a:extLst>
              <a:ext uri="{FF2B5EF4-FFF2-40B4-BE49-F238E27FC236}">
                <a16:creationId xmlns:a16="http://schemas.microsoft.com/office/drawing/2014/main" id="{78D0482A-1790-47A9-BEBA-B0C59BE29064}"/>
              </a:ext>
            </a:extLst>
          </p:cNvPr>
          <p:cNvSpPr/>
          <p:nvPr/>
        </p:nvSpPr>
        <p:spPr>
          <a:xfrm>
            <a:off x="1891185" y="3294290"/>
            <a:ext cx="1023457" cy="256150"/>
          </a:xfrm>
          <a:prstGeom prst="snip1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Overview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사각형: 잘린 한쪽 모서리 44">
            <a:extLst>
              <a:ext uri="{FF2B5EF4-FFF2-40B4-BE49-F238E27FC236}">
                <a16:creationId xmlns:a16="http://schemas.microsoft.com/office/drawing/2014/main" id="{0B0D4CFB-B5BB-4F83-92A9-E40D5D6FCB6B}"/>
              </a:ext>
            </a:extLst>
          </p:cNvPr>
          <p:cNvSpPr/>
          <p:nvPr/>
        </p:nvSpPr>
        <p:spPr>
          <a:xfrm>
            <a:off x="3738513" y="3288176"/>
            <a:ext cx="1023457" cy="256150"/>
          </a:xfrm>
          <a:prstGeom prst="snip1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Overview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사각형: 잘린 한쪽 모서리 44">
            <a:extLst>
              <a:ext uri="{FF2B5EF4-FFF2-40B4-BE49-F238E27FC236}">
                <a16:creationId xmlns:a16="http://schemas.microsoft.com/office/drawing/2014/main" id="{01CD3AFE-B61A-4015-939A-0CF1A78FFC58}"/>
              </a:ext>
            </a:extLst>
          </p:cNvPr>
          <p:cNvSpPr/>
          <p:nvPr/>
        </p:nvSpPr>
        <p:spPr>
          <a:xfrm>
            <a:off x="3726963" y="3766091"/>
            <a:ext cx="1023457" cy="256150"/>
          </a:xfrm>
          <a:prstGeom prst="snip1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Add-ons</a:t>
            </a:r>
          </a:p>
          <a:p>
            <a:pPr algn="ctr"/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(Catalog)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사각형: 잘린 한쪽 모서리 44">
            <a:extLst>
              <a:ext uri="{FF2B5EF4-FFF2-40B4-BE49-F238E27FC236}">
                <a16:creationId xmlns:a16="http://schemas.microsoft.com/office/drawing/2014/main" id="{33440530-4AED-468E-A33B-B36CBD051465}"/>
              </a:ext>
            </a:extLst>
          </p:cNvPr>
          <p:cNvSpPr/>
          <p:nvPr/>
        </p:nvSpPr>
        <p:spPr>
          <a:xfrm>
            <a:off x="3734419" y="4260609"/>
            <a:ext cx="1023457" cy="256150"/>
          </a:xfrm>
          <a:prstGeom prst="snip1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Nodes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사각형: 잘린 한쪽 모서리 44">
            <a:extLst>
              <a:ext uri="{FF2B5EF4-FFF2-40B4-BE49-F238E27FC236}">
                <a16:creationId xmlns:a16="http://schemas.microsoft.com/office/drawing/2014/main" id="{06C7D71F-CD78-4F5F-A86C-E52236F58B65}"/>
              </a:ext>
            </a:extLst>
          </p:cNvPr>
          <p:cNvSpPr/>
          <p:nvPr/>
        </p:nvSpPr>
        <p:spPr>
          <a:xfrm>
            <a:off x="3726963" y="5200987"/>
            <a:ext cx="1023457" cy="256150"/>
          </a:xfrm>
          <a:prstGeom prst="snip1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Persistent Volume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8" name="사각형: 잘린 한쪽 모서리 44">
            <a:extLst>
              <a:ext uri="{FF2B5EF4-FFF2-40B4-BE49-F238E27FC236}">
                <a16:creationId xmlns:a16="http://schemas.microsoft.com/office/drawing/2014/main" id="{5F56E355-57DB-434A-AB87-313B02E2F7D7}"/>
              </a:ext>
            </a:extLst>
          </p:cNvPr>
          <p:cNvSpPr/>
          <p:nvPr/>
        </p:nvSpPr>
        <p:spPr>
          <a:xfrm>
            <a:off x="5580751" y="5662970"/>
            <a:ext cx="1023457" cy="256150"/>
          </a:xfrm>
          <a:prstGeom prst="snip1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Replica Sets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720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072E59-4DDB-4FCA-871A-8EBBA132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 dirty="0"/>
              <a:t>접근권한관리 </a:t>
            </a:r>
            <a:r>
              <a:rPr lang="en-US" altLang="ko-KR" dirty="0"/>
              <a:t>〉 </a:t>
            </a:r>
            <a:r>
              <a:rPr lang="en-US" altLang="ko-KR" b="0" dirty="0"/>
              <a:t>Menu</a:t>
            </a:r>
            <a:r>
              <a:rPr lang="ko-KR" altLang="en-US" b="0" dirty="0"/>
              <a:t>별 접근권한 허용 정책 </a:t>
            </a:r>
            <a:r>
              <a:rPr lang="en-US" altLang="ko-KR" b="0" dirty="0"/>
              <a:t>(1)</a:t>
            </a:r>
            <a:endParaRPr lang="ko-KR" altLang="en-US" b="0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859D257-A7EF-4A67-9AE7-1560794F3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603031"/>
              </p:ext>
            </p:extLst>
          </p:nvPr>
        </p:nvGraphicFramePr>
        <p:xfrm>
          <a:off x="372574" y="715083"/>
          <a:ext cx="11316918" cy="5817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4908">
                  <a:extLst>
                    <a:ext uri="{9D8B030D-6E8A-4147-A177-3AD203B41FA5}">
                      <a16:colId xmlns:a16="http://schemas.microsoft.com/office/drawing/2014/main" val="1211382226"/>
                    </a:ext>
                  </a:extLst>
                </a:gridCol>
                <a:gridCol w="1382392">
                  <a:extLst>
                    <a:ext uri="{9D8B030D-6E8A-4147-A177-3AD203B41FA5}">
                      <a16:colId xmlns:a16="http://schemas.microsoft.com/office/drawing/2014/main" val="1144171979"/>
                    </a:ext>
                  </a:extLst>
                </a:gridCol>
                <a:gridCol w="1703306">
                  <a:extLst>
                    <a:ext uri="{9D8B030D-6E8A-4147-A177-3AD203B41FA5}">
                      <a16:colId xmlns:a16="http://schemas.microsoft.com/office/drawing/2014/main" val="1254757613"/>
                    </a:ext>
                  </a:extLst>
                </a:gridCol>
                <a:gridCol w="1468794">
                  <a:extLst>
                    <a:ext uri="{9D8B030D-6E8A-4147-A177-3AD203B41FA5}">
                      <a16:colId xmlns:a16="http://schemas.microsoft.com/office/drawing/2014/main" val="3403509324"/>
                    </a:ext>
                  </a:extLst>
                </a:gridCol>
                <a:gridCol w="1067064">
                  <a:extLst>
                    <a:ext uri="{9D8B030D-6E8A-4147-A177-3AD203B41FA5}">
                      <a16:colId xmlns:a16="http://schemas.microsoft.com/office/drawing/2014/main" val="3526002655"/>
                    </a:ext>
                  </a:extLst>
                </a:gridCol>
                <a:gridCol w="946558">
                  <a:extLst>
                    <a:ext uri="{9D8B030D-6E8A-4147-A177-3AD203B41FA5}">
                      <a16:colId xmlns:a16="http://schemas.microsoft.com/office/drawing/2014/main" val="2854892899"/>
                    </a:ext>
                  </a:extLst>
                </a:gridCol>
                <a:gridCol w="970165">
                  <a:extLst>
                    <a:ext uri="{9D8B030D-6E8A-4147-A177-3AD203B41FA5}">
                      <a16:colId xmlns:a16="http://schemas.microsoft.com/office/drawing/2014/main" val="4192535673"/>
                    </a:ext>
                  </a:extLst>
                </a:gridCol>
                <a:gridCol w="1099039">
                  <a:extLst>
                    <a:ext uri="{9D8B030D-6E8A-4147-A177-3AD203B41FA5}">
                      <a16:colId xmlns:a16="http://schemas.microsoft.com/office/drawing/2014/main" val="2505058113"/>
                    </a:ext>
                  </a:extLst>
                </a:gridCol>
                <a:gridCol w="1494692">
                  <a:extLst>
                    <a:ext uri="{9D8B030D-6E8A-4147-A177-3AD203B41FA5}">
                      <a16:colId xmlns:a16="http://schemas.microsoft.com/office/drawing/2014/main" val="2193589529"/>
                    </a:ext>
                  </a:extLst>
                </a:gridCol>
              </a:tblGrid>
              <a:tr h="1672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Main menu</a:t>
                      </a:r>
                      <a:endParaRPr lang="en-US" sz="8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Sub menu</a:t>
                      </a:r>
                      <a:endParaRPr lang="en-US" sz="8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1Depth</a:t>
                      </a:r>
                      <a:endParaRPr lang="en-US" sz="8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2Depth</a:t>
                      </a:r>
                      <a:endParaRPr lang="en-US" sz="8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System admin</a:t>
                      </a:r>
                      <a:endParaRPr lang="en-US" sz="8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Project manager</a:t>
                      </a:r>
                      <a:endParaRPr lang="en-US" sz="8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Member Group1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Member Group2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Member Group3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8841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Project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Overview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목록 및 상세 조회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　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　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6378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●</a:t>
                      </a:r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22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수정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6950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삭제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11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Cluster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목록 및 상세 조회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370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9334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수정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620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삭제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54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Member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목록 및 상세 조회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489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0665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수정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●</a:t>
                      </a:r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6763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삭제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9095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Cluster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strike="noStrike" dirty="0">
                          <a:effectLst/>
                        </a:rPr>
                        <a:t>Overview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목록 및 상세 조회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706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606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수정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2737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삭제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6621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Add-ons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none" strike="noStrike" dirty="0">
                          <a:effectLst/>
                        </a:rPr>
                        <a:t>목록 및 상세 조회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3663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배포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572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수정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456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삭제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1287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Namespace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목록 및 상세 조회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78835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663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삭제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3066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Persistent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Volume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목록 및 상세 조회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4085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619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수정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761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삭제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8173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Storage Classes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목록 및 상세 조회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371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946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62770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072E59-4DDB-4FCA-871A-8EBBA132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 dirty="0"/>
              <a:t>접근권한관리 </a:t>
            </a:r>
            <a:r>
              <a:rPr lang="en-US" altLang="ko-KR" dirty="0"/>
              <a:t>〉 </a:t>
            </a:r>
            <a:r>
              <a:rPr lang="en-US" altLang="ko-KR" b="0" dirty="0"/>
              <a:t>Menu</a:t>
            </a:r>
            <a:r>
              <a:rPr lang="ko-KR" altLang="en-US" b="0" dirty="0"/>
              <a:t>별 접근권한 허용 정책 </a:t>
            </a:r>
            <a:r>
              <a:rPr lang="en-US" altLang="ko-KR" b="0" dirty="0"/>
              <a:t>(2)</a:t>
            </a:r>
            <a:endParaRPr lang="ko-KR" altLang="en-US" b="0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859D257-A7EF-4A67-9AE7-1560794F3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76771"/>
              </p:ext>
            </p:extLst>
          </p:nvPr>
        </p:nvGraphicFramePr>
        <p:xfrm>
          <a:off x="363782" y="838247"/>
          <a:ext cx="11316918" cy="5623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4908">
                  <a:extLst>
                    <a:ext uri="{9D8B030D-6E8A-4147-A177-3AD203B41FA5}">
                      <a16:colId xmlns:a16="http://schemas.microsoft.com/office/drawing/2014/main" val="1211382226"/>
                    </a:ext>
                  </a:extLst>
                </a:gridCol>
                <a:gridCol w="1382392">
                  <a:extLst>
                    <a:ext uri="{9D8B030D-6E8A-4147-A177-3AD203B41FA5}">
                      <a16:colId xmlns:a16="http://schemas.microsoft.com/office/drawing/2014/main" val="1144171979"/>
                    </a:ext>
                  </a:extLst>
                </a:gridCol>
                <a:gridCol w="1703306">
                  <a:extLst>
                    <a:ext uri="{9D8B030D-6E8A-4147-A177-3AD203B41FA5}">
                      <a16:colId xmlns:a16="http://schemas.microsoft.com/office/drawing/2014/main" val="1254757613"/>
                    </a:ext>
                  </a:extLst>
                </a:gridCol>
                <a:gridCol w="1468794">
                  <a:extLst>
                    <a:ext uri="{9D8B030D-6E8A-4147-A177-3AD203B41FA5}">
                      <a16:colId xmlns:a16="http://schemas.microsoft.com/office/drawing/2014/main" val="3403509324"/>
                    </a:ext>
                  </a:extLst>
                </a:gridCol>
                <a:gridCol w="1067064">
                  <a:extLst>
                    <a:ext uri="{9D8B030D-6E8A-4147-A177-3AD203B41FA5}">
                      <a16:colId xmlns:a16="http://schemas.microsoft.com/office/drawing/2014/main" val="3526002655"/>
                    </a:ext>
                  </a:extLst>
                </a:gridCol>
                <a:gridCol w="946558">
                  <a:extLst>
                    <a:ext uri="{9D8B030D-6E8A-4147-A177-3AD203B41FA5}">
                      <a16:colId xmlns:a16="http://schemas.microsoft.com/office/drawing/2014/main" val="2854892899"/>
                    </a:ext>
                  </a:extLst>
                </a:gridCol>
                <a:gridCol w="970165">
                  <a:extLst>
                    <a:ext uri="{9D8B030D-6E8A-4147-A177-3AD203B41FA5}">
                      <a16:colId xmlns:a16="http://schemas.microsoft.com/office/drawing/2014/main" val="4192535673"/>
                    </a:ext>
                  </a:extLst>
                </a:gridCol>
                <a:gridCol w="1099039">
                  <a:extLst>
                    <a:ext uri="{9D8B030D-6E8A-4147-A177-3AD203B41FA5}">
                      <a16:colId xmlns:a16="http://schemas.microsoft.com/office/drawing/2014/main" val="2505058113"/>
                    </a:ext>
                  </a:extLst>
                </a:gridCol>
                <a:gridCol w="1494692">
                  <a:extLst>
                    <a:ext uri="{9D8B030D-6E8A-4147-A177-3AD203B41FA5}">
                      <a16:colId xmlns:a16="http://schemas.microsoft.com/office/drawing/2014/main" val="2193589529"/>
                    </a:ext>
                  </a:extLst>
                </a:gridCol>
              </a:tblGrid>
              <a:tr h="1672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Main menu</a:t>
                      </a:r>
                      <a:endParaRPr lang="en-US" sz="8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Sub menu</a:t>
                      </a:r>
                      <a:endParaRPr lang="en-US" sz="8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1Depth</a:t>
                      </a:r>
                      <a:endParaRPr lang="en-US" sz="8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2Depth</a:t>
                      </a:r>
                      <a:endParaRPr lang="en-US" sz="8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System admin</a:t>
                      </a:r>
                      <a:endParaRPr lang="en-US" sz="8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Project manager</a:t>
                      </a:r>
                      <a:endParaRPr lang="en-US" sz="8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Member Group1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Member Group2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Member Group3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8841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Cluster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Storage Classes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수정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75251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삭제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3579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Nodes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none" strike="noStrike" dirty="0">
                          <a:effectLst/>
                        </a:rPr>
                        <a:t>목록 및 상세 조회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9758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none" strike="noStrike" dirty="0">
                          <a:effectLst/>
                        </a:rPr>
                        <a:t>삭제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614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Workloads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Deployments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none" strike="noStrike" dirty="0">
                          <a:effectLst/>
                        </a:rPr>
                        <a:t>목록 및 상세 조회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●</a:t>
                      </a:r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6378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YAML </a:t>
                      </a:r>
                      <a:r>
                        <a:rPr lang="ko-KR" alt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편집 및 반영</a:t>
                      </a:r>
                      <a:endParaRPr lang="en-US" altLang="ko-KR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●</a:t>
                      </a:r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22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등록</a:t>
                      </a:r>
                      <a:endParaRPr lang="en-US" altLang="ko-KR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022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삭제</a:t>
                      </a:r>
                      <a:endParaRPr lang="en-US" altLang="ko-KR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1759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Stateful Sets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none" strike="noStrike" dirty="0">
                          <a:effectLst/>
                        </a:rPr>
                        <a:t>목록 및 상세 조회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●</a:t>
                      </a:r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6950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YAML </a:t>
                      </a:r>
                      <a:r>
                        <a:rPr lang="ko-KR" alt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편집 및 반영</a:t>
                      </a:r>
                      <a:endParaRPr lang="en-US" altLang="ko-KR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●</a:t>
                      </a:r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11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등록</a:t>
                      </a:r>
                      <a:endParaRPr lang="en-US" altLang="ko-KR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947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삭제</a:t>
                      </a:r>
                      <a:endParaRPr lang="en-US" altLang="ko-KR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320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Pods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none" strike="noStrike" dirty="0">
                          <a:effectLst/>
                        </a:rPr>
                        <a:t>목록 및 상세 조회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370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YAML </a:t>
                      </a:r>
                      <a:r>
                        <a:rPr lang="ko-KR" alt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편집 및 반영</a:t>
                      </a:r>
                      <a:endParaRPr lang="en-US" altLang="ko-KR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9334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등록</a:t>
                      </a:r>
                      <a:endParaRPr lang="en-US" altLang="ko-KR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0883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삭제</a:t>
                      </a:r>
                      <a:endParaRPr lang="en-US" altLang="ko-KR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1476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Secrets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none" strike="noStrike" dirty="0">
                          <a:effectLst/>
                        </a:rPr>
                        <a:t>목록 및 상세 조회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620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YAML </a:t>
                      </a:r>
                      <a:r>
                        <a:rPr lang="ko-KR" alt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편집 및 반영</a:t>
                      </a:r>
                      <a:endParaRPr lang="en-US" altLang="ko-KR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54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등록</a:t>
                      </a:r>
                      <a:endParaRPr lang="en-US" altLang="ko-KR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9534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삭제</a:t>
                      </a:r>
                      <a:endParaRPr lang="en-US" altLang="ko-KR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292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Config Maps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none" strike="noStrike" dirty="0">
                          <a:effectLst/>
                        </a:rPr>
                        <a:t>목록 및 상세 조회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489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YAML </a:t>
                      </a:r>
                      <a:r>
                        <a:rPr lang="ko-KR" alt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편집 및 반영</a:t>
                      </a:r>
                      <a:endParaRPr lang="en-US" altLang="ko-KR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0665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등록</a:t>
                      </a:r>
                      <a:endParaRPr lang="en-US" altLang="ko-KR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378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삭제</a:t>
                      </a:r>
                      <a:endParaRPr lang="en-US" altLang="ko-KR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15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Cron Jobs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none" strike="noStrike" dirty="0">
                          <a:effectLst/>
                        </a:rPr>
                        <a:t>목록 및 상세 조회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6763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YAML </a:t>
                      </a:r>
                      <a:r>
                        <a:rPr lang="ko-KR" alt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편집 및 반영</a:t>
                      </a:r>
                      <a:endParaRPr lang="en-US" altLang="ko-KR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9095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등록</a:t>
                      </a:r>
                      <a:endParaRPr lang="en-US" altLang="ko-KR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8612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삭제</a:t>
                      </a:r>
                      <a:endParaRPr lang="en-US" altLang="ko-KR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671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2315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072E59-4DDB-4FCA-871A-8EBBA132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 dirty="0"/>
              <a:t>접근권한관리 </a:t>
            </a:r>
            <a:r>
              <a:rPr lang="en-US" altLang="ko-KR" dirty="0"/>
              <a:t>〉 </a:t>
            </a:r>
            <a:r>
              <a:rPr lang="en-US" altLang="ko-KR" b="0" dirty="0"/>
              <a:t>Menu</a:t>
            </a:r>
            <a:r>
              <a:rPr lang="ko-KR" altLang="en-US" b="0" dirty="0"/>
              <a:t>별 접근권한 허용 정책 </a:t>
            </a:r>
            <a:r>
              <a:rPr lang="en-US" altLang="ko-KR" b="0" dirty="0"/>
              <a:t>(3)</a:t>
            </a:r>
            <a:endParaRPr lang="ko-KR" altLang="en-US" b="0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859D257-A7EF-4A67-9AE7-1560794F3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494834"/>
              </p:ext>
            </p:extLst>
          </p:nvPr>
        </p:nvGraphicFramePr>
        <p:xfrm>
          <a:off x="363782" y="838247"/>
          <a:ext cx="11316918" cy="5623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4908">
                  <a:extLst>
                    <a:ext uri="{9D8B030D-6E8A-4147-A177-3AD203B41FA5}">
                      <a16:colId xmlns:a16="http://schemas.microsoft.com/office/drawing/2014/main" val="1211382226"/>
                    </a:ext>
                  </a:extLst>
                </a:gridCol>
                <a:gridCol w="1382392">
                  <a:extLst>
                    <a:ext uri="{9D8B030D-6E8A-4147-A177-3AD203B41FA5}">
                      <a16:colId xmlns:a16="http://schemas.microsoft.com/office/drawing/2014/main" val="1144171979"/>
                    </a:ext>
                  </a:extLst>
                </a:gridCol>
                <a:gridCol w="1703306">
                  <a:extLst>
                    <a:ext uri="{9D8B030D-6E8A-4147-A177-3AD203B41FA5}">
                      <a16:colId xmlns:a16="http://schemas.microsoft.com/office/drawing/2014/main" val="1254757613"/>
                    </a:ext>
                  </a:extLst>
                </a:gridCol>
                <a:gridCol w="1468794">
                  <a:extLst>
                    <a:ext uri="{9D8B030D-6E8A-4147-A177-3AD203B41FA5}">
                      <a16:colId xmlns:a16="http://schemas.microsoft.com/office/drawing/2014/main" val="3403509324"/>
                    </a:ext>
                  </a:extLst>
                </a:gridCol>
                <a:gridCol w="1067064">
                  <a:extLst>
                    <a:ext uri="{9D8B030D-6E8A-4147-A177-3AD203B41FA5}">
                      <a16:colId xmlns:a16="http://schemas.microsoft.com/office/drawing/2014/main" val="3526002655"/>
                    </a:ext>
                  </a:extLst>
                </a:gridCol>
                <a:gridCol w="946558">
                  <a:extLst>
                    <a:ext uri="{9D8B030D-6E8A-4147-A177-3AD203B41FA5}">
                      <a16:colId xmlns:a16="http://schemas.microsoft.com/office/drawing/2014/main" val="2854892899"/>
                    </a:ext>
                  </a:extLst>
                </a:gridCol>
                <a:gridCol w="970165">
                  <a:extLst>
                    <a:ext uri="{9D8B030D-6E8A-4147-A177-3AD203B41FA5}">
                      <a16:colId xmlns:a16="http://schemas.microsoft.com/office/drawing/2014/main" val="4192535673"/>
                    </a:ext>
                  </a:extLst>
                </a:gridCol>
                <a:gridCol w="1099039">
                  <a:extLst>
                    <a:ext uri="{9D8B030D-6E8A-4147-A177-3AD203B41FA5}">
                      <a16:colId xmlns:a16="http://schemas.microsoft.com/office/drawing/2014/main" val="2505058113"/>
                    </a:ext>
                  </a:extLst>
                </a:gridCol>
                <a:gridCol w="1494692">
                  <a:extLst>
                    <a:ext uri="{9D8B030D-6E8A-4147-A177-3AD203B41FA5}">
                      <a16:colId xmlns:a16="http://schemas.microsoft.com/office/drawing/2014/main" val="2193589529"/>
                    </a:ext>
                  </a:extLst>
                </a:gridCol>
              </a:tblGrid>
              <a:tr h="1672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Main menu</a:t>
                      </a:r>
                      <a:endParaRPr lang="en-US" sz="8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Sub menu</a:t>
                      </a:r>
                      <a:endParaRPr lang="en-US" sz="8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1Depth</a:t>
                      </a:r>
                      <a:endParaRPr lang="en-US" sz="8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2Depth</a:t>
                      </a:r>
                      <a:endParaRPr lang="en-US" sz="8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System admin</a:t>
                      </a:r>
                      <a:endParaRPr lang="en-US" sz="8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Project manager</a:t>
                      </a:r>
                      <a:endParaRPr lang="en-US" sz="8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Member Group1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Member Group2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Member Group3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8841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Workloads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Jobs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none" strike="noStrike" dirty="0">
                          <a:effectLst/>
                        </a:rPr>
                        <a:t>목록 및 상세 조회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75251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YAML </a:t>
                      </a:r>
                      <a:r>
                        <a:rPr lang="ko-KR" alt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편집 및 반영</a:t>
                      </a:r>
                      <a:endParaRPr lang="en-US" altLang="ko-KR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3579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등록</a:t>
                      </a:r>
                      <a:endParaRPr lang="en-US" altLang="ko-KR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9758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삭제</a:t>
                      </a:r>
                      <a:endParaRPr lang="en-US" altLang="ko-KR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614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Daemon Set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none" strike="noStrike" dirty="0">
                          <a:effectLst/>
                        </a:rPr>
                        <a:t>목록 및 상세 조회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●</a:t>
                      </a:r>
                      <a:endParaRPr lang="ko-KR" altLang="en-US" sz="8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6378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YAML </a:t>
                      </a:r>
                      <a:r>
                        <a:rPr lang="ko-KR" alt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편집 및 반영</a:t>
                      </a:r>
                      <a:endParaRPr lang="en-US" altLang="ko-KR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22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등록</a:t>
                      </a:r>
                      <a:endParaRPr lang="en-US" altLang="ko-KR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022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삭제</a:t>
                      </a:r>
                      <a:endParaRPr lang="en-US" altLang="ko-KR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1759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Replica Sets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none" strike="noStrike" dirty="0">
                          <a:effectLst/>
                        </a:rPr>
                        <a:t>목록 및 상세 조회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6950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YAML </a:t>
                      </a:r>
                      <a:r>
                        <a:rPr lang="ko-KR" alt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편집 및 반영</a:t>
                      </a:r>
                      <a:endParaRPr lang="en-US" altLang="ko-KR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11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등록</a:t>
                      </a:r>
                      <a:endParaRPr lang="en-US" altLang="ko-KR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947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삭제</a:t>
                      </a:r>
                      <a:endParaRPr lang="en-US" altLang="ko-KR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320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Networking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none" strike="noStrike" dirty="0">
                          <a:effectLst/>
                        </a:rPr>
                        <a:t>목록 및 상세 조회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370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YAML </a:t>
                      </a:r>
                      <a:r>
                        <a:rPr lang="ko-KR" alt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편집 및 반영</a:t>
                      </a:r>
                      <a:endParaRPr lang="en-US" altLang="ko-KR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9334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등록</a:t>
                      </a:r>
                      <a:endParaRPr lang="en-US" altLang="ko-KR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0883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삭제</a:t>
                      </a:r>
                      <a:endParaRPr lang="en-US" altLang="ko-KR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1476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Ingress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none" strike="noStrike" dirty="0">
                          <a:effectLst/>
                        </a:rPr>
                        <a:t>목록 및 상세 조회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620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YAML </a:t>
                      </a:r>
                      <a:r>
                        <a:rPr lang="ko-KR" alt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편집 및 반영</a:t>
                      </a:r>
                      <a:endParaRPr lang="en-US" altLang="ko-KR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54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등록</a:t>
                      </a:r>
                      <a:endParaRPr lang="en-US" altLang="ko-KR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9534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삭제</a:t>
                      </a:r>
                      <a:endParaRPr lang="en-US" altLang="ko-KR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292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Config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Persistent Volume Claim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none" strike="noStrike" dirty="0">
                          <a:effectLst/>
                        </a:rPr>
                        <a:t>목록 및 상세 조회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489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YAML </a:t>
                      </a:r>
                      <a:r>
                        <a:rPr lang="ko-KR" alt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편집 및 반영</a:t>
                      </a:r>
                      <a:endParaRPr lang="en-US" altLang="ko-KR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0665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</a:t>
                      </a:r>
                      <a:endParaRPr lang="en-US" altLang="ko-KR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378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  <a:endParaRPr lang="en-US" altLang="ko-KR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15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Config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Maps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none" strike="noStrike" dirty="0">
                          <a:effectLst/>
                        </a:rPr>
                        <a:t>목록 및 상세 조회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6763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YAML </a:t>
                      </a:r>
                      <a:r>
                        <a:rPr lang="ko-KR" alt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편집 및 반영</a:t>
                      </a:r>
                      <a:endParaRPr lang="en-US" altLang="ko-KR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9095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</a:t>
                      </a:r>
                      <a:endParaRPr lang="en-US" altLang="ko-KR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8612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  <a:endParaRPr lang="en-US" altLang="ko-KR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671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3334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E2560F-70C0-44B6-A695-B51B4AB19B2B}"/>
              </a:ext>
            </a:extLst>
          </p:cNvPr>
          <p:cNvSpPr txBox="1"/>
          <p:nvPr/>
        </p:nvSpPr>
        <p:spPr>
          <a:xfrm>
            <a:off x="255750" y="159333"/>
            <a:ext cx="3293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Kubespray</a:t>
            </a:r>
            <a:r>
              <a:rPr lang="ko-KR" altLang="en-US"/>
              <a:t>로 </a:t>
            </a:r>
            <a:r>
              <a:rPr lang="en-US" altLang="ko-KR" dirty="0"/>
              <a:t>Kubernetes </a:t>
            </a:r>
            <a:r>
              <a:rPr lang="ko-KR" altLang="en-US"/>
              <a:t>설치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CDC4C2-6A7C-407F-ACD2-02CAA36A1612}"/>
              </a:ext>
            </a:extLst>
          </p:cNvPr>
          <p:cNvSpPr txBox="1"/>
          <p:nvPr/>
        </p:nvSpPr>
        <p:spPr>
          <a:xfrm>
            <a:off x="429002" y="758253"/>
            <a:ext cx="11333995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/>
              <a:t>사전 조건</a:t>
            </a:r>
            <a:endParaRPr lang="en-US" altLang="ko-KR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 err="1"/>
              <a:t>Ansible</a:t>
            </a:r>
            <a:r>
              <a:rPr lang="ko-KR" altLang="en-US" sz="1100"/>
              <a:t>의 명령어를 실행하기 위해 </a:t>
            </a:r>
            <a:r>
              <a:rPr lang="en-US" altLang="ko-KR" sz="1100" dirty="0" err="1"/>
              <a:t>Ansible</a:t>
            </a:r>
            <a:r>
              <a:rPr lang="en-US" altLang="ko-KR" sz="1100" dirty="0"/>
              <a:t> v 2.9</a:t>
            </a:r>
            <a:r>
              <a:rPr lang="ko-KR" altLang="en-US" sz="1100"/>
              <a:t>와 </a:t>
            </a:r>
            <a:r>
              <a:rPr lang="en-US" altLang="ko-KR" sz="1100" dirty="0"/>
              <a:t>Python </a:t>
            </a:r>
            <a:r>
              <a:rPr lang="en-US" altLang="ko-KR" sz="1100" dirty="0" err="1"/>
              <a:t>netaddr</a:t>
            </a:r>
            <a:r>
              <a:rPr lang="en-US" altLang="ko-KR" sz="1100" dirty="0"/>
              <a:t> </a:t>
            </a:r>
            <a:r>
              <a:rPr lang="ko-KR" altLang="en-US" sz="1100"/>
              <a:t>라이브러리가 머신에 설치되어 있어야 한다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 err="1"/>
              <a:t>Ansible</a:t>
            </a:r>
            <a:r>
              <a:rPr lang="en-US" altLang="ko-KR" sz="1100" dirty="0"/>
              <a:t> </a:t>
            </a:r>
            <a:r>
              <a:rPr lang="ko-KR" altLang="en-US" sz="1100"/>
              <a:t>플레이북을 실행하기 위해 </a:t>
            </a:r>
            <a:r>
              <a:rPr lang="en-US" altLang="ko-KR" sz="1100" dirty="0"/>
              <a:t>2.11 (</a:t>
            </a:r>
            <a:r>
              <a:rPr lang="ko-KR" altLang="en-US" sz="1100"/>
              <a:t>혹은 그 이상</a:t>
            </a:r>
            <a:r>
              <a:rPr lang="en-US" altLang="ko-KR" sz="1100" dirty="0"/>
              <a:t>) </a:t>
            </a:r>
            <a:r>
              <a:rPr lang="ko-KR" altLang="en-US" sz="1100"/>
              <a:t>버전의 </a:t>
            </a:r>
            <a:r>
              <a:rPr lang="en-US" altLang="ko-KR" sz="1100" dirty="0" err="1"/>
              <a:t>Jinja</a:t>
            </a:r>
            <a:r>
              <a:rPr lang="ko-KR" altLang="en-US" sz="1100"/>
              <a:t>가 필요하다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err="1"/>
              <a:t>타겟</a:t>
            </a:r>
            <a:r>
              <a:rPr lang="ko-KR" altLang="en-US" sz="1100" dirty="0"/>
              <a:t> 서버들은 </a:t>
            </a:r>
            <a:r>
              <a:rPr lang="en-US" altLang="ko-KR" sz="1100" dirty="0" err="1"/>
              <a:t>docker</a:t>
            </a:r>
            <a:r>
              <a:rPr lang="en-US" altLang="ko-KR" sz="1100" dirty="0"/>
              <a:t> </a:t>
            </a:r>
            <a:r>
              <a:rPr lang="ko-KR" altLang="en-US" sz="1100"/>
              <a:t>이미지를 풀</a:t>
            </a:r>
            <a:r>
              <a:rPr lang="en-US" altLang="ko-KR" sz="1100" dirty="0"/>
              <a:t>(pull) </a:t>
            </a:r>
            <a:r>
              <a:rPr lang="ko-KR" altLang="en-US" sz="1100"/>
              <a:t>하기 위해 반드시 인터넷에 접속할 수 있어야 한다</a:t>
            </a:r>
            <a:r>
              <a:rPr lang="en-US" altLang="ko-KR" sz="1100" dirty="0"/>
              <a:t>. </a:t>
            </a:r>
            <a:r>
              <a:rPr lang="ko-KR" altLang="en-US" sz="1100"/>
              <a:t>아니라면</a:t>
            </a:r>
            <a:r>
              <a:rPr lang="en-US" altLang="ko-KR" sz="1100" dirty="0"/>
              <a:t>, </a:t>
            </a:r>
            <a:r>
              <a:rPr lang="ko-KR" altLang="en-US" sz="1100"/>
              <a:t>추가적인 설정을 해야 한다 </a:t>
            </a:r>
            <a:r>
              <a:rPr lang="en-US" altLang="ko-KR" sz="1100" dirty="0"/>
              <a:t>(</a:t>
            </a:r>
            <a:r>
              <a:rPr lang="ko-KR" altLang="en-US" sz="1100">
                <a:hlinkClick r:id="rId2"/>
              </a:rPr>
              <a:t>오프라인 환경 확인하기</a:t>
            </a:r>
            <a:r>
              <a:rPr lang="en-US" altLang="ko-KR" sz="1100" dirty="0"/>
              <a:t>)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err="1"/>
              <a:t>타겟</a:t>
            </a:r>
            <a:r>
              <a:rPr lang="ko-KR" altLang="en-US" sz="1100" dirty="0"/>
              <a:t> 서버들의 </a:t>
            </a:r>
            <a:r>
              <a:rPr lang="en-US" altLang="ko-KR" sz="1100" dirty="0"/>
              <a:t>IPv4 </a:t>
            </a:r>
            <a:r>
              <a:rPr lang="ko-KR" altLang="en-US" sz="1100"/>
              <a:t>포워딩이 활성화되어야 한다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SSH </a:t>
            </a:r>
            <a:r>
              <a:rPr lang="ko-KR" altLang="en-US" sz="1100"/>
              <a:t>키가 인벤토리의 모든 서버들에 복사되어야 한다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err="1"/>
              <a:t>디플로이먼트</a:t>
            </a:r>
            <a:r>
              <a:rPr lang="ko-KR" altLang="en-US" sz="1100" dirty="0"/>
              <a:t> 과정에서의 문제를 방지하려면 방화벽을 비활성화해야 한다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만약 </a:t>
            </a:r>
            <a:r>
              <a:rPr lang="en-US" altLang="ko-KR" sz="1100" dirty="0" err="1"/>
              <a:t>kubespray</a:t>
            </a:r>
            <a:r>
              <a:rPr lang="ko-KR" altLang="en-US" sz="1100"/>
              <a:t>가 루트가 아닌 사용자 계정에서 실행되었다면</a:t>
            </a:r>
            <a:r>
              <a:rPr lang="en-US" altLang="ko-KR" sz="1100" dirty="0"/>
              <a:t>, </a:t>
            </a:r>
            <a:r>
              <a:rPr lang="ko-KR" altLang="en-US" sz="1100"/>
              <a:t>타겟 서버에서 알맞은 권한 확대 방법이 설정되어야 한다</a:t>
            </a:r>
            <a:r>
              <a:rPr lang="en-US" altLang="ko-KR" sz="1100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100" dirty="0"/>
              <a:t>   </a:t>
            </a:r>
            <a:r>
              <a:rPr lang="ko-KR" altLang="en-US" sz="1100"/>
              <a:t>그 뒤 </a:t>
            </a:r>
            <a:r>
              <a:rPr lang="en-US" altLang="ko-KR" sz="1100" dirty="0" err="1"/>
              <a:t>ansible_become</a:t>
            </a:r>
            <a:r>
              <a:rPr lang="en-US" altLang="ko-KR" sz="1100" dirty="0"/>
              <a:t> </a:t>
            </a:r>
            <a:r>
              <a:rPr lang="ko-KR" altLang="en-US" sz="1100"/>
              <a:t>플래그나 커맨드 파라미터들</a:t>
            </a:r>
            <a:r>
              <a:rPr lang="en-US" altLang="ko-KR" sz="1100" dirty="0"/>
              <a:t>, --become </a:t>
            </a:r>
            <a:r>
              <a:rPr lang="ko-KR" altLang="en-US" sz="1100"/>
              <a:t>또는 </a:t>
            </a:r>
            <a:r>
              <a:rPr lang="en-US" altLang="ko-KR" sz="1100" dirty="0"/>
              <a:t>-b </a:t>
            </a:r>
            <a:r>
              <a:rPr lang="ko-KR" altLang="en-US" sz="1100"/>
              <a:t>가 명시되어야 한다</a:t>
            </a:r>
            <a:endParaRPr lang="en-US" altLang="ko-KR" sz="1100" dirty="0"/>
          </a:p>
          <a:p>
            <a:pPr>
              <a:lnSpc>
                <a:spcPct val="200000"/>
              </a:lnSpc>
            </a:pPr>
            <a:endParaRPr lang="en-US" altLang="ko-KR" sz="1100" dirty="0"/>
          </a:p>
          <a:p>
            <a:pPr>
              <a:lnSpc>
                <a:spcPct val="200000"/>
              </a:lnSpc>
            </a:pPr>
            <a:r>
              <a:rPr lang="ko-KR" altLang="en-US" sz="1100" dirty="0"/>
              <a:t>오프라인 환경 확인하기</a:t>
            </a:r>
            <a:endParaRPr lang="en-US" altLang="ko-KR" sz="1100" dirty="0"/>
          </a:p>
          <a:p>
            <a:pPr>
              <a:lnSpc>
                <a:spcPct val="200000"/>
              </a:lnSpc>
            </a:pPr>
            <a:r>
              <a:rPr lang="en-US" altLang="ko-KR" dirty="0"/>
              <a:t>https://github.com/kubernetes-sigs/kubespray/blob/master/docs/offline-environment.md</a:t>
            </a:r>
          </a:p>
        </p:txBody>
      </p:sp>
    </p:spTree>
    <p:extLst>
      <p:ext uri="{BB962C8B-B14F-4D97-AF65-F5344CB8AC3E}">
        <p14:creationId xmlns:p14="http://schemas.microsoft.com/office/powerpoint/2010/main" val="2873514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072E59-4DDB-4FCA-871A-8EBBA132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 dirty="0"/>
              <a:t>접근권한관리 </a:t>
            </a:r>
            <a:r>
              <a:rPr lang="en-US" altLang="ko-KR" dirty="0"/>
              <a:t>〉 </a:t>
            </a:r>
            <a:r>
              <a:rPr lang="en-US" altLang="ko-KR" b="0" dirty="0"/>
              <a:t>Menu</a:t>
            </a:r>
            <a:r>
              <a:rPr lang="ko-KR" altLang="en-US" b="0" dirty="0"/>
              <a:t>별 접근권한 허용 정책 </a:t>
            </a:r>
            <a:r>
              <a:rPr lang="en-US" altLang="ko-KR" b="0" dirty="0"/>
              <a:t>(4)</a:t>
            </a:r>
            <a:endParaRPr lang="ko-KR" altLang="en-US" b="0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859D257-A7EF-4A67-9AE7-1560794F3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979167"/>
              </p:ext>
            </p:extLst>
          </p:nvPr>
        </p:nvGraphicFramePr>
        <p:xfrm>
          <a:off x="363782" y="838247"/>
          <a:ext cx="11316918" cy="5623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4908">
                  <a:extLst>
                    <a:ext uri="{9D8B030D-6E8A-4147-A177-3AD203B41FA5}">
                      <a16:colId xmlns:a16="http://schemas.microsoft.com/office/drawing/2014/main" val="1211382226"/>
                    </a:ext>
                  </a:extLst>
                </a:gridCol>
                <a:gridCol w="1382392">
                  <a:extLst>
                    <a:ext uri="{9D8B030D-6E8A-4147-A177-3AD203B41FA5}">
                      <a16:colId xmlns:a16="http://schemas.microsoft.com/office/drawing/2014/main" val="1144171979"/>
                    </a:ext>
                  </a:extLst>
                </a:gridCol>
                <a:gridCol w="1703306">
                  <a:extLst>
                    <a:ext uri="{9D8B030D-6E8A-4147-A177-3AD203B41FA5}">
                      <a16:colId xmlns:a16="http://schemas.microsoft.com/office/drawing/2014/main" val="1254757613"/>
                    </a:ext>
                  </a:extLst>
                </a:gridCol>
                <a:gridCol w="1468794">
                  <a:extLst>
                    <a:ext uri="{9D8B030D-6E8A-4147-A177-3AD203B41FA5}">
                      <a16:colId xmlns:a16="http://schemas.microsoft.com/office/drawing/2014/main" val="3403509324"/>
                    </a:ext>
                  </a:extLst>
                </a:gridCol>
                <a:gridCol w="1067064">
                  <a:extLst>
                    <a:ext uri="{9D8B030D-6E8A-4147-A177-3AD203B41FA5}">
                      <a16:colId xmlns:a16="http://schemas.microsoft.com/office/drawing/2014/main" val="3526002655"/>
                    </a:ext>
                  </a:extLst>
                </a:gridCol>
                <a:gridCol w="946558">
                  <a:extLst>
                    <a:ext uri="{9D8B030D-6E8A-4147-A177-3AD203B41FA5}">
                      <a16:colId xmlns:a16="http://schemas.microsoft.com/office/drawing/2014/main" val="2854892899"/>
                    </a:ext>
                  </a:extLst>
                </a:gridCol>
                <a:gridCol w="970165">
                  <a:extLst>
                    <a:ext uri="{9D8B030D-6E8A-4147-A177-3AD203B41FA5}">
                      <a16:colId xmlns:a16="http://schemas.microsoft.com/office/drawing/2014/main" val="4192535673"/>
                    </a:ext>
                  </a:extLst>
                </a:gridCol>
                <a:gridCol w="1099039">
                  <a:extLst>
                    <a:ext uri="{9D8B030D-6E8A-4147-A177-3AD203B41FA5}">
                      <a16:colId xmlns:a16="http://schemas.microsoft.com/office/drawing/2014/main" val="2505058113"/>
                    </a:ext>
                  </a:extLst>
                </a:gridCol>
                <a:gridCol w="1494692">
                  <a:extLst>
                    <a:ext uri="{9D8B030D-6E8A-4147-A177-3AD203B41FA5}">
                      <a16:colId xmlns:a16="http://schemas.microsoft.com/office/drawing/2014/main" val="2193589529"/>
                    </a:ext>
                  </a:extLst>
                </a:gridCol>
              </a:tblGrid>
              <a:tr h="1672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Main menu</a:t>
                      </a:r>
                      <a:endParaRPr lang="en-US" sz="8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Sub menu</a:t>
                      </a:r>
                      <a:endParaRPr lang="en-US" sz="8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1Depth</a:t>
                      </a:r>
                      <a:endParaRPr lang="en-US" sz="8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2Depth</a:t>
                      </a:r>
                      <a:endParaRPr lang="en-US" sz="8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System admin</a:t>
                      </a:r>
                      <a:endParaRPr lang="en-US" sz="8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Project manager</a:t>
                      </a:r>
                      <a:endParaRPr lang="en-US" sz="8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Member Group1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Member Group2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Member Group3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8841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Setting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none" strike="noStrike" dirty="0">
                          <a:effectLst/>
                        </a:rPr>
                        <a:t>목록 및 상세 조회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75251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등록</a:t>
                      </a:r>
                      <a:endParaRPr lang="en-US" altLang="ko-KR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3579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수정</a:t>
                      </a:r>
                      <a:endParaRPr lang="en-US" altLang="ko-KR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9758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삭제</a:t>
                      </a:r>
                      <a:endParaRPr lang="en-US" altLang="ko-KR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614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Authority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none" strike="noStrike" dirty="0">
                          <a:effectLst/>
                        </a:rPr>
                        <a:t>목록 및 상세 조회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6378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권한 변경</a:t>
                      </a:r>
                      <a:endParaRPr lang="en-US" altLang="ko-KR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22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Tools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none" strike="noStrike" dirty="0">
                          <a:effectLst/>
                        </a:rPr>
                        <a:t>목록 및 상세 조회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022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등록</a:t>
                      </a:r>
                      <a:endParaRPr lang="en-US" altLang="ko-KR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1759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수정</a:t>
                      </a:r>
                      <a:endParaRPr lang="en-US" altLang="ko-KR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6950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삭제</a:t>
                      </a:r>
                      <a:endParaRPr lang="en-US" altLang="ko-KR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11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947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320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370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9334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0883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1476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620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54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9534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292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489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0665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378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15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6763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9095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8612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671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22739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D86CDE-D826-48D4-BE0A-21FAF6A0A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Dashboard &gt; System Admin</a:t>
            </a:r>
            <a:endParaRPr lang="ko-KR" altLang="en-US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F16B01-818C-474F-AFAA-929876509E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Dashboard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73383C-C463-40BE-A5BD-516A01621C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Dashboard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C967412-7E4E-4764-838D-29ACAC055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860703"/>
              </p:ext>
            </p:extLst>
          </p:nvPr>
        </p:nvGraphicFramePr>
        <p:xfrm>
          <a:off x="9202723" y="519394"/>
          <a:ext cx="2931202" cy="5594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892">
                  <a:extLst>
                    <a:ext uri="{9D8B030D-6E8A-4147-A177-3AD203B41FA5}">
                      <a16:colId xmlns:a16="http://schemas.microsoft.com/office/drawing/2014/main" val="2670468418"/>
                    </a:ext>
                  </a:extLst>
                </a:gridCol>
                <a:gridCol w="629098">
                  <a:extLst>
                    <a:ext uri="{9D8B030D-6E8A-4147-A177-3AD203B41FA5}">
                      <a16:colId xmlns:a16="http://schemas.microsoft.com/office/drawing/2014/main" val="2221562890"/>
                    </a:ext>
                  </a:extLst>
                </a:gridCol>
                <a:gridCol w="2067212">
                  <a:extLst>
                    <a:ext uri="{9D8B030D-6E8A-4147-A177-3AD203B41FA5}">
                      <a16:colId xmlns:a16="http://schemas.microsoft.com/office/drawing/2014/main" val="69013095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Project name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PaaS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 포탈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9382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Dashboard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0707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Screen Definition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8267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Dashboard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정의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9965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35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Project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접속한 아이디에 접근 가능한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Project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목록으로 구성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프로젝트가 선택되면 프로젝트의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리스트로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1-1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을 구성 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를 선택하면 아래 컨텐츠는 해당 클러스터 자원으로 재 구성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페이지 최초 진입 시 선택된 정보가 없을 땐 로그인한 아이디가 접근 가능한 모든 리소스 정보 표현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1230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Node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Node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개수 표현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Project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Project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개수 표현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개수 표현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Node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기동 상태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Node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기동 상태 표현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정상 노드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80%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이상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 Good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정상 노드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50%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이상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~ 80%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미만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 </a:t>
                      </a:r>
                      <a:r>
                        <a:rPr lang="en-US" altLang="ko-KR" sz="800" dirty="0"/>
                        <a:t>Warning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정상 노드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50%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미만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 Bad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분 이내 재시작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- 10</a:t>
                      </a:r>
                      <a:r>
                        <a:rPr lang="ko-KR" altLang="en-US" sz="800" b="0" i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분이내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재시작 된 노드 개수 표현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0325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Node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가동률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실행 중인 노드 중지된 노드의 백분율을 구해 그래프로 표현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635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노드 타입 별 가동률을 표현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Master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가동률 표현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Worker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가동률 표현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0143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Nodes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노드 정보 표현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049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2664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33397"/>
                  </a:ext>
                </a:extLst>
              </a:tr>
            </a:tbl>
          </a:graphicData>
        </a:graphic>
      </p:graphicFrame>
      <p:sp>
        <p:nvSpPr>
          <p:cNvPr id="6" name="슬라이드 번호 개체 틀 4">
            <a:extLst>
              <a:ext uri="{FF2B5EF4-FFF2-40B4-BE49-F238E27FC236}">
                <a16:creationId xmlns:a16="http://schemas.microsoft.com/office/drawing/2014/main" id="{96D24E09-404E-461E-9822-42E670825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9492" y="6524372"/>
            <a:ext cx="502504" cy="3425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C8059A-D80C-4354-8B31-FFC608F2FA99}" type="slidenum">
              <a:rPr lang="ko-KR" altLang="en-US" smtClean="0"/>
              <a:pPr/>
              <a:t>71</a:t>
            </a:fld>
            <a:endParaRPr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1E2494-74E7-4C40-9A26-F739AD7E3A5C}"/>
              </a:ext>
            </a:extLst>
          </p:cNvPr>
          <p:cNvSpPr/>
          <p:nvPr/>
        </p:nvSpPr>
        <p:spPr>
          <a:xfrm>
            <a:off x="201110" y="1180195"/>
            <a:ext cx="1720735" cy="25149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8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7E85BB6-F2E0-4D1B-AEF4-A37F2916A388}"/>
              </a:ext>
            </a:extLst>
          </p:cNvPr>
          <p:cNvSpPr/>
          <p:nvPr/>
        </p:nvSpPr>
        <p:spPr>
          <a:xfrm>
            <a:off x="2029429" y="2013306"/>
            <a:ext cx="6911256" cy="451106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228" name="표 227">
            <a:extLst>
              <a:ext uri="{FF2B5EF4-FFF2-40B4-BE49-F238E27FC236}">
                <a16:creationId xmlns:a16="http://schemas.microsoft.com/office/drawing/2014/main" id="{4E0B39A6-4182-437F-B32E-D9BCF379B1EA}"/>
              </a:ext>
            </a:extLst>
          </p:cNvPr>
          <p:cNvGraphicFramePr>
            <a:graphicFrameLocks noGrp="1"/>
          </p:cNvGraphicFramePr>
          <p:nvPr/>
        </p:nvGraphicFramePr>
        <p:xfrm>
          <a:off x="2159728" y="4219823"/>
          <a:ext cx="6659315" cy="21671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0268">
                  <a:extLst>
                    <a:ext uri="{9D8B030D-6E8A-4147-A177-3AD203B41FA5}">
                      <a16:colId xmlns:a16="http://schemas.microsoft.com/office/drawing/2014/main" val="2933535574"/>
                    </a:ext>
                  </a:extLst>
                </a:gridCol>
                <a:gridCol w="880268">
                  <a:extLst>
                    <a:ext uri="{9D8B030D-6E8A-4147-A177-3AD203B41FA5}">
                      <a16:colId xmlns:a16="http://schemas.microsoft.com/office/drawing/2014/main" val="3363130381"/>
                    </a:ext>
                  </a:extLst>
                </a:gridCol>
                <a:gridCol w="882590">
                  <a:extLst>
                    <a:ext uri="{9D8B030D-6E8A-4147-A177-3AD203B41FA5}">
                      <a16:colId xmlns:a16="http://schemas.microsoft.com/office/drawing/2014/main" val="1659924772"/>
                    </a:ext>
                  </a:extLst>
                </a:gridCol>
                <a:gridCol w="612738">
                  <a:extLst>
                    <a:ext uri="{9D8B030D-6E8A-4147-A177-3AD203B41FA5}">
                      <a16:colId xmlns:a16="http://schemas.microsoft.com/office/drawing/2014/main" val="665844543"/>
                    </a:ext>
                  </a:extLst>
                </a:gridCol>
                <a:gridCol w="581938">
                  <a:extLst>
                    <a:ext uri="{9D8B030D-6E8A-4147-A177-3AD203B41FA5}">
                      <a16:colId xmlns:a16="http://schemas.microsoft.com/office/drawing/2014/main" val="1330508425"/>
                    </a:ext>
                  </a:extLst>
                </a:gridCol>
                <a:gridCol w="587816">
                  <a:extLst>
                    <a:ext uri="{9D8B030D-6E8A-4147-A177-3AD203B41FA5}">
                      <a16:colId xmlns:a16="http://schemas.microsoft.com/office/drawing/2014/main" val="1147603824"/>
                    </a:ext>
                  </a:extLst>
                </a:gridCol>
                <a:gridCol w="482009">
                  <a:extLst>
                    <a:ext uri="{9D8B030D-6E8A-4147-A177-3AD203B41FA5}">
                      <a16:colId xmlns:a16="http://schemas.microsoft.com/office/drawing/2014/main" val="749411941"/>
                    </a:ext>
                  </a:extLst>
                </a:gridCol>
                <a:gridCol w="504728">
                  <a:extLst>
                    <a:ext uri="{9D8B030D-6E8A-4147-A177-3AD203B41FA5}">
                      <a16:colId xmlns:a16="http://schemas.microsoft.com/office/drawing/2014/main" val="1698702089"/>
                    </a:ext>
                  </a:extLst>
                </a:gridCol>
                <a:gridCol w="594487">
                  <a:extLst>
                    <a:ext uri="{9D8B030D-6E8A-4147-A177-3AD203B41FA5}">
                      <a16:colId xmlns:a16="http://schemas.microsoft.com/office/drawing/2014/main" val="1848976401"/>
                    </a:ext>
                  </a:extLst>
                </a:gridCol>
                <a:gridCol w="652473">
                  <a:extLst>
                    <a:ext uri="{9D8B030D-6E8A-4147-A177-3AD203B41FA5}">
                      <a16:colId xmlns:a16="http://schemas.microsoft.com/office/drawing/2014/main" val="4173143858"/>
                    </a:ext>
                  </a:extLst>
                </a:gridCol>
              </a:tblGrid>
              <a:tr h="2352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Host name</a:t>
                      </a:r>
                      <a:endParaRPr lang="ko-KR" altLang="en-US" sz="7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Project</a:t>
                      </a:r>
                      <a:endParaRPr lang="ko-KR" altLang="en-US" sz="7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Cluster</a:t>
                      </a:r>
                      <a:endParaRPr lang="ko-KR" altLang="en-US" sz="7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Provider</a:t>
                      </a:r>
                      <a:endParaRPr lang="ko-KR" altLang="en-US" sz="7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IP</a:t>
                      </a:r>
                      <a:endParaRPr lang="ko-KR" altLang="en-US" sz="7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Role</a:t>
                      </a:r>
                      <a:endParaRPr lang="ko-KR" altLang="en-US" sz="7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Status</a:t>
                      </a:r>
                      <a:endParaRPr lang="ko-KR" altLang="en-US" sz="7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Pod</a:t>
                      </a:r>
                      <a:endParaRPr lang="ko-KR" altLang="en-US" sz="7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Allocatable CPU</a:t>
                      </a:r>
                      <a:endParaRPr lang="ko-KR" altLang="en-US" sz="7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Allocatable Mem</a:t>
                      </a:r>
                      <a:endParaRPr lang="ko-KR" altLang="en-US" sz="7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02643"/>
                  </a:ext>
                </a:extLst>
              </a:tr>
              <a:tr h="2352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hostname01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project-01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cluster-01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Private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10.0.0.1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master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Power on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10/10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30%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45%</a:t>
                      </a:r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93917"/>
                  </a:ext>
                </a:extLst>
              </a:tr>
              <a:tr h="2352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hostname02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project-01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cluster-01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Private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10.0.0.2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worker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Power on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3/5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23%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53%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623477"/>
                  </a:ext>
                </a:extLst>
              </a:tr>
              <a:tr h="2352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hostname03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project-01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cluster-01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Private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10.0.0.3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worker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Power on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6/7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7%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47%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591457"/>
                  </a:ext>
                </a:extLst>
              </a:tr>
              <a:tr h="2352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hostname04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project-01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cluster-01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Private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10.0.0.3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worker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Power on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5/5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46%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41%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134068"/>
                  </a:ext>
                </a:extLst>
              </a:tr>
              <a:tr h="2352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cluster-host-01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azure-</a:t>
                      </a:r>
                      <a:r>
                        <a:rPr lang="en-US" altLang="ko-KR" sz="7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proj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azure-cluster-01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Azure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10.23.4.110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master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Power on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2/2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22%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32%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980376"/>
                  </a:ext>
                </a:extLst>
              </a:tr>
              <a:tr h="2352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cluster-host-02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azure-</a:t>
                      </a:r>
                      <a:r>
                        <a:rPr lang="en-US" altLang="ko-KR" sz="7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proj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azure-cluster-01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Azure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10.23.4.111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Master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Power off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3/3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57%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67%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458508"/>
                  </a:ext>
                </a:extLst>
              </a:tr>
              <a:tr h="2352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cluster-host-03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azure-</a:t>
                      </a:r>
                      <a:r>
                        <a:rPr lang="en-US" altLang="ko-KR" sz="7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proj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azure-cluster-01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Azure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10.23.4.112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worker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Power on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3/3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13%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73%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955712"/>
                  </a:ext>
                </a:extLst>
              </a:tr>
              <a:tr h="2352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cluster-host-04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azure-</a:t>
                      </a:r>
                      <a:r>
                        <a:rPr lang="en-US" altLang="ko-KR" sz="7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proj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azure-cluster-01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Azure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10.23.4.113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worker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Power on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1/1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86%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43%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077529"/>
                  </a:ext>
                </a:extLst>
              </a:tr>
            </a:tbl>
          </a:graphicData>
        </a:graphic>
      </p:graphicFrame>
      <p:cxnSp>
        <p:nvCxnSpPr>
          <p:cNvPr id="232" name="직선 연결선 231">
            <a:extLst>
              <a:ext uri="{FF2B5EF4-FFF2-40B4-BE49-F238E27FC236}">
                <a16:creationId xmlns:a16="http://schemas.microsoft.com/office/drawing/2014/main" id="{D7F5C219-B129-4799-8FA8-A121306EF6D1}"/>
              </a:ext>
            </a:extLst>
          </p:cNvPr>
          <p:cNvCxnSpPr>
            <a:cxnSpLocks/>
          </p:cNvCxnSpPr>
          <p:nvPr/>
        </p:nvCxnSpPr>
        <p:spPr>
          <a:xfrm>
            <a:off x="8801627" y="4516869"/>
            <a:ext cx="0" cy="3981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36CD034-FC97-4733-9399-99BF53EC2071}"/>
              </a:ext>
            </a:extLst>
          </p:cNvPr>
          <p:cNvGrpSpPr/>
          <p:nvPr/>
        </p:nvGrpSpPr>
        <p:grpSpPr>
          <a:xfrm>
            <a:off x="5333794" y="2446816"/>
            <a:ext cx="1721101" cy="1528113"/>
            <a:chOff x="5436346" y="2446816"/>
            <a:chExt cx="1721101" cy="1528113"/>
          </a:xfrm>
        </p:grpSpPr>
        <p:grpSp>
          <p:nvGrpSpPr>
            <p:cNvPr id="299" name="그룹 298">
              <a:extLst>
                <a:ext uri="{FF2B5EF4-FFF2-40B4-BE49-F238E27FC236}">
                  <a16:creationId xmlns:a16="http://schemas.microsoft.com/office/drawing/2014/main" id="{2E100AB2-EC4D-484E-90D3-27EB3699E9E8}"/>
                </a:ext>
              </a:extLst>
            </p:cNvPr>
            <p:cNvGrpSpPr/>
            <p:nvPr/>
          </p:nvGrpSpPr>
          <p:grpSpPr>
            <a:xfrm>
              <a:off x="5436346" y="2738565"/>
              <a:ext cx="1216793" cy="1236364"/>
              <a:chOff x="4304904" y="3150964"/>
              <a:chExt cx="902262" cy="916773"/>
            </a:xfrm>
          </p:grpSpPr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A5E0665F-7E04-4F6A-8973-968FEC6275C7}"/>
                  </a:ext>
                </a:extLst>
              </p:cNvPr>
              <p:cNvSpPr/>
              <p:nvPr/>
            </p:nvSpPr>
            <p:spPr>
              <a:xfrm>
                <a:off x="4304904" y="3919395"/>
                <a:ext cx="902262" cy="148342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chemeClr val="bg1">
                        <a:lumMod val="65000"/>
                      </a:schemeClr>
                    </a:solidFill>
                  </a:rPr>
                  <a:t>Node</a:t>
                </a:r>
                <a:r>
                  <a:rPr lang="ko-KR" altLang="en-US" sz="700" dirty="0">
                    <a:solidFill>
                      <a:schemeClr val="bg1">
                        <a:lumMod val="65000"/>
                      </a:schemeClr>
                    </a:solidFill>
                  </a:rPr>
                  <a:t> 가동률</a:t>
                </a:r>
                <a:endParaRPr lang="ko-KR" altLang="en-US" sz="16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grpSp>
            <p:nvGrpSpPr>
              <p:cNvPr id="301" name="그룹 300">
                <a:extLst>
                  <a:ext uri="{FF2B5EF4-FFF2-40B4-BE49-F238E27FC236}">
                    <a16:creationId xmlns:a16="http://schemas.microsoft.com/office/drawing/2014/main" id="{944D27B2-0BE8-4E6B-9109-96B05183C135}"/>
                  </a:ext>
                </a:extLst>
              </p:cNvPr>
              <p:cNvGrpSpPr/>
              <p:nvPr/>
            </p:nvGrpSpPr>
            <p:grpSpPr>
              <a:xfrm>
                <a:off x="4397622" y="3150964"/>
                <a:ext cx="702179" cy="703524"/>
                <a:chOff x="2881499" y="3150959"/>
                <a:chExt cx="409786" cy="410571"/>
              </a:xfrm>
            </p:grpSpPr>
            <p:sp>
              <p:nvSpPr>
                <p:cNvPr id="321" name="막힌 원호 320">
                  <a:extLst>
                    <a:ext uri="{FF2B5EF4-FFF2-40B4-BE49-F238E27FC236}">
                      <a16:creationId xmlns:a16="http://schemas.microsoft.com/office/drawing/2014/main" id="{FA7CE012-FD88-4826-873E-D4E5447666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9691135">
                  <a:off x="2881536" y="3150959"/>
                  <a:ext cx="409054" cy="409054"/>
                </a:xfrm>
                <a:prstGeom prst="blockArc">
                  <a:avLst>
                    <a:gd name="adj1" fmla="val 32418"/>
                    <a:gd name="adj2" fmla="val 6759010"/>
                    <a:gd name="adj3" fmla="val 27628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l"/>
                  <a:endParaRPr lang="ko-KR" altLang="en-US" sz="8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22" name="TextBox 321">
                  <a:extLst>
                    <a:ext uri="{FF2B5EF4-FFF2-40B4-BE49-F238E27FC236}">
                      <a16:creationId xmlns:a16="http://schemas.microsoft.com/office/drawing/2014/main" id="{9C7B3C93-0FAE-4043-A092-A068535D6A78}"/>
                    </a:ext>
                  </a:extLst>
                </p:cNvPr>
                <p:cNvSpPr txBox="1"/>
                <p:nvPr/>
              </p:nvSpPr>
              <p:spPr>
                <a:xfrm>
                  <a:off x="3041328" y="3316447"/>
                  <a:ext cx="107073" cy="78077"/>
                </a:xfrm>
                <a:prstGeom prst="rect">
                  <a:avLst/>
                </a:prstGeom>
                <a:noFill/>
              </p:spPr>
              <p:txBody>
                <a:bodyPr wrap="none" lIns="36000" tIns="36000" rIns="36000" bIns="36000" rtlCol="0" anchor="ctr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00B0F0"/>
                      </a:solidFill>
                    </a:rPr>
                    <a:t>80%</a:t>
                  </a:r>
                  <a:endParaRPr lang="ko-KR" altLang="en-US" sz="700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320" name="막힌 원호 319">
                  <a:extLst>
                    <a:ext uri="{FF2B5EF4-FFF2-40B4-BE49-F238E27FC236}">
                      <a16:creationId xmlns:a16="http://schemas.microsoft.com/office/drawing/2014/main" id="{BC8D0F81-3A6A-4A8E-9C9C-B6CCDED0D7F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81499" y="3151744"/>
                  <a:ext cx="409786" cy="409786"/>
                </a:xfrm>
                <a:prstGeom prst="blockArc">
                  <a:avLst>
                    <a:gd name="adj1" fmla="val 16236214"/>
                    <a:gd name="adj2" fmla="val 12106931"/>
                    <a:gd name="adj3" fmla="val 26545"/>
                  </a:avLst>
                </a:prstGeom>
                <a:solidFill>
                  <a:srgbClr val="FF0000"/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l"/>
                  <a:endParaRPr lang="ko-KR" altLang="en-US" sz="8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0A677B6-D40B-462B-9C90-E72188EB29C2}"/>
                </a:ext>
              </a:extLst>
            </p:cNvPr>
            <p:cNvGrpSpPr/>
            <p:nvPr/>
          </p:nvGrpSpPr>
          <p:grpSpPr>
            <a:xfrm>
              <a:off x="6550903" y="2641759"/>
              <a:ext cx="606544" cy="1259363"/>
              <a:chOff x="3274930" y="2132122"/>
              <a:chExt cx="606544" cy="1259363"/>
            </a:xfrm>
          </p:grpSpPr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D51DAC2B-BA92-4F02-B9E3-717A58A49979}"/>
                  </a:ext>
                </a:extLst>
              </p:cNvPr>
              <p:cNvSpPr/>
              <p:nvPr/>
            </p:nvSpPr>
            <p:spPr>
              <a:xfrm>
                <a:off x="3325823" y="2634433"/>
                <a:ext cx="53837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8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58E93F8D-7E4B-4C6E-99D8-79469F69CF5F}"/>
                  </a:ext>
                </a:extLst>
              </p:cNvPr>
              <p:cNvSpPr/>
              <p:nvPr/>
            </p:nvSpPr>
            <p:spPr>
              <a:xfrm>
                <a:off x="3274930" y="2521182"/>
                <a:ext cx="489529" cy="200055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algn="r"/>
                <a:r>
                  <a:rPr lang="en-US" altLang="ko-KR" sz="700" dirty="0">
                    <a:solidFill>
                      <a:schemeClr val="bg1">
                        <a:lumMod val="65000"/>
                      </a:schemeClr>
                    </a:solidFill>
                  </a:rPr>
                  <a:t>Power on</a:t>
                </a:r>
                <a:endParaRPr lang="ko-KR" altLang="en-US" sz="16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7E2907FE-D446-47A8-81FA-CA4B1BBA5290}"/>
                  </a:ext>
                </a:extLst>
              </p:cNvPr>
              <p:cNvSpPr/>
              <p:nvPr/>
            </p:nvSpPr>
            <p:spPr>
              <a:xfrm>
                <a:off x="3284020" y="2949042"/>
                <a:ext cx="489529" cy="200055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algn="r"/>
                <a:r>
                  <a:rPr lang="en-US" altLang="ko-KR" sz="700" dirty="0">
                    <a:solidFill>
                      <a:schemeClr val="bg1">
                        <a:lumMod val="65000"/>
                      </a:schemeClr>
                    </a:solidFill>
                  </a:rPr>
                  <a:t>Power off</a:t>
                </a:r>
                <a:endParaRPr lang="ko-KR" altLang="en-US" sz="16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CADE9005-048B-4F4D-AE55-63BEB2064885}"/>
                  </a:ext>
                </a:extLst>
              </p:cNvPr>
              <p:cNvSpPr/>
              <p:nvPr/>
            </p:nvSpPr>
            <p:spPr>
              <a:xfrm>
                <a:off x="3326204" y="3083708"/>
                <a:ext cx="53837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D476B08A-C85E-483D-8855-7E788D6D5171}"/>
                  </a:ext>
                </a:extLst>
              </p:cNvPr>
              <p:cNvSpPr/>
              <p:nvPr/>
            </p:nvSpPr>
            <p:spPr>
              <a:xfrm>
                <a:off x="3275911" y="2132122"/>
                <a:ext cx="489529" cy="200055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algn="r"/>
                <a:r>
                  <a:rPr lang="en-US" altLang="ko-KR" sz="700" dirty="0">
                    <a:solidFill>
                      <a:schemeClr val="bg1">
                        <a:lumMod val="65000"/>
                      </a:schemeClr>
                    </a:solidFill>
                  </a:rPr>
                  <a:t>Total</a:t>
                </a:r>
                <a:endParaRPr lang="ko-KR" altLang="en-US" sz="16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465902E8-7F93-4493-8D7E-ECDE9DD4C224}"/>
                  </a:ext>
                </a:extLst>
              </p:cNvPr>
              <p:cNvSpPr/>
              <p:nvPr/>
            </p:nvSpPr>
            <p:spPr>
              <a:xfrm>
                <a:off x="3343102" y="2231547"/>
                <a:ext cx="53837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10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F8E39C8-9188-4D4C-A253-CEC1581B7238}"/>
                </a:ext>
              </a:extLst>
            </p:cNvPr>
            <p:cNvSpPr/>
            <p:nvPr/>
          </p:nvSpPr>
          <p:spPr>
            <a:xfrm>
              <a:off x="5445908" y="2446816"/>
              <a:ext cx="720069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Node </a:t>
              </a:r>
              <a:r>
                <a:rPr lang="ko-KR" alt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사용률</a:t>
              </a:r>
            </a:p>
          </p:txBody>
        </p:sp>
      </p:grp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389F58F-74A7-4F5C-AA40-EA1226673E09}"/>
              </a:ext>
            </a:extLst>
          </p:cNvPr>
          <p:cNvSpPr/>
          <p:nvPr/>
        </p:nvSpPr>
        <p:spPr>
          <a:xfrm>
            <a:off x="2081879" y="3976772"/>
            <a:ext cx="46038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Nodes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475A8B2B-0908-4CCA-B2BA-52BD0A6E0561}"/>
              </a:ext>
            </a:extLst>
          </p:cNvPr>
          <p:cNvGrpSpPr/>
          <p:nvPr/>
        </p:nvGrpSpPr>
        <p:grpSpPr>
          <a:xfrm>
            <a:off x="7618939" y="2102835"/>
            <a:ext cx="1279033" cy="222935"/>
            <a:chOff x="2313640" y="4193815"/>
            <a:chExt cx="1279033" cy="222935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0001701F-AE67-4C66-A9E2-46DB86715979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 Select Cluster</a:t>
              </a: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3019D3E5-2278-43BA-8462-18A754E4C11B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4AA9DAD6-0E92-45B8-9FEC-C4D967FC36E8}"/>
              </a:ext>
            </a:extLst>
          </p:cNvPr>
          <p:cNvGrpSpPr/>
          <p:nvPr/>
        </p:nvGrpSpPr>
        <p:grpSpPr>
          <a:xfrm>
            <a:off x="6324758" y="2107444"/>
            <a:ext cx="1279033" cy="222935"/>
            <a:chOff x="2313640" y="4193815"/>
            <a:chExt cx="1279033" cy="222935"/>
          </a:xfrm>
        </p:grpSpPr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EE383758-06FD-46E3-AB2E-7BCE4590F936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 Select Project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C4784582-1580-45E3-BF5B-250560572B3B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15F93B2-5965-47D9-90C4-7F2717749B00}"/>
              </a:ext>
            </a:extLst>
          </p:cNvPr>
          <p:cNvGrpSpPr/>
          <p:nvPr/>
        </p:nvGrpSpPr>
        <p:grpSpPr>
          <a:xfrm>
            <a:off x="2225726" y="2355347"/>
            <a:ext cx="2957598" cy="727273"/>
            <a:chOff x="9081992" y="3243797"/>
            <a:chExt cx="2957598" cy="764880"/>
          </a:xfrm>
        </p:grpSpPr>
        <p:grpSp>
          <p:nvGrpSpPr>
            <p:cNvPr id="401" name="그룹 400">
              <a:extLst>
                <a:ext uri="{FF2B5EF4-FFF2-40B4-BE49-F238E27FC236}">
                  <a16:creationId xmlns:a16="http://schemas.microsoft.com/office/drawing/2014/main" id="{FFB5CAFD-8EA0-4C76-B841-97FC7F44B206}"/>
                </a:ext>
              </a:extLst>
            </p:cNvPr>
            <p:cNvGrpSpPr/>
            <p:nvPr/>
          </p:nvGrpSpPr>
          <p:grpSpPr>
            <a:xfrm>
              <a:off x="10130781" y="3250778"/>
              <a:ext cx="886964" cy="757899"/>
              <a:chOff x="5149224" y="2417838"/>
              <a:chExt cx="886964" cy="757899"/>
            </a:xfrm>
          </p:grpSpPr>
          <p:sp>
            <p:nvSpPr>
              <p:cNvPr id="402" name="사각형: 둥근 모서리 401">
                <a:extLst>
                  <a:ext uri="{FF2B5EF4-FFF2-40B4-BE49-F238E27FC236}">
                    <a16:creationId xmlns:a16="http://schemas.microsoft.com/office/drawing/2014/main" id="{4C28A26D-0864-4361-AB47-D9FB0075A8D3}"/>
                  </a:ext>
                </a:extLst>
              </p:cNvPr>
              <p:cNvSpPr/>
              <p:nvPr/>
            </p:nvSpPr>
            <p:spPr>
              <a:xfrm>
                <a:off x="5149224" y="2417838"/>
                <a:ext cx="886964" cy="757899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3" name="TextBox 402">
                <a:extLst>
                  <a:ext uri="{FF2B5EF4-FFF2-40B4-BE49-F238E27FC236}">
                    <a16:creationId xmlns:a16="http://schemas.microsoft.com/office/drawing/2014/main" id="{55686B04-B761-4756-9878-7D6ED5D7BB0B}"/>
                  </a:ext>
                </a:extLst>
              </p:cNvPr>
              <p:cNvSpPr txBox="1"/>
              <p:nvPr/>
            </p:nvSpPr>
            <p:spPr>
              <a:xfrm>
                <a:off x="5175351" y="2456918"/>
                <a:ext cx="50526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</a:rPr>
                  <a:t>Project</a:t>
                </a:r>
                <a:endParaRPr lang="ko-KR" altLang="en-US" sz="8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04" name="직사각형 403">
                <a:extLst>
                  <a:ext uri="{FF2B5EF4-FFF2-40B4-BE49-F238E27FC236}">
                    <a16:creationId xmlns:a16="http://schemas.microsoft.com/office/drawing/2014/main" id="{53ED12F8-A1B7-4A53-B1CB-50EB71D7C5FF}"/>
                  </a:ext>
                </a:extLst>
              </p:cNvPr>
              <p:cNvSpPr/>
              <p:nvPr/>
            </p:nvSpPr>
            <p:spPr>
              <a:xfrm>
                <a:off x="5463258" y="2852572"/>
                <a:ext cx="538372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1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410" name="그룹 409">
              <a:extLst>
                <a:ext uri="{FF2B5EF4-FFF2-40B4-BE49-F238E27FC236}">
                  <a16:creationId xmlns:a16="http://schemas.microsoft.com/office/drawing/2014/main" id="{E87FA2BE-CE1C-478D-8700-BD221FE65344}"/>
                </a:ext>
              </a:extLst>
            </p:cNvPr>
            <p:cNvGrpSpPr/>
            <p:nvPr/>
          </p:nvGrpSpPr>
          <p:grpSpPr>
            <a:xfrm>
              <a:off x="11152626" y="3243797"/>
              <a:ext cx="886964" cy="757899"/>
              <a:chOff x="5149224" y="2417838"/>
              <a:chExt cx="886964" cy="757899"/>
            </a:xfrm>
          </p:grpSpPr>
          <p:sp>
            <p:nvSpPr>
              <p:cNvPr id="411" name="사각형: 둥근 모서리 410">
                <a:extLst>
                  <a:ext uri="{FF2B5EF4-FFF2-40B4-BE49-F238E27FC236}">
                    <a16:creationId xmlns:a16="http://schemas.microsoft.com/office/drawing/2014/main" id="{10AD0D05-558E-48A7-AAFB-B23EFC6C2EF8}"/>
                  </a:ext>
                </a:extLst>
              </p:cNvPr>
              <p:cNvSpPr/>
              <p:nvPr/>
            </p:nvSpPr>
            <p:spPr>
              <a:xfrm>
                <a:off x="5149224" y="2417838"/>
                <a:ext cx="886964" cy="757899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2" name="TextBox 411">
                <a:extLst>
                  <a:ext uri="{FF2B5EF4-FFF2-40B4-BE49-F238E27FC236}">
                    <a16:creationId xmlns:a16="http://schemas.microsoft.com/office/drawing/2014/main" id="{F6BC7346-9C39-4811-9F1E-2D1DFF4F78D3}"/>
                  </a:ext>
                </a:extLst>
              </p:cNvPr>
              <p:cNvSpPr txBox="1"/>
              <p:nvPr/>
            </p:nvSpPr>
            <p:spPr>
              <a:xfrm>
                <a:off x="5175351" y="2456918"/>
                <a:ext cx="50687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</a:rPr>
                  <a:t>Cluster</a:t>
                </a:r>
                <a:endParaRPr lang="ko-KR" altLang="en-US" sz="8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13" name="직사각형 412">
                <a:extLst>
                  <a:ext uri="{FF2B5EF4-FFF2-40B4-BE49-F238E27FC236}">
                    <a16:creationId xmlns:a16="http://schemas.microsoft.com/office/drawing/2014/main" id="{54F13AFB-AAFA-4918-87F6-5BD68902FAE0}"/>
                  </a:ext>
                </a:extLst>
              </p:cNvPr>
              <p:cNvSpPr/>
              <p:nvPr/>
            </p:nvSpPr>
            <p:spPr>
              <a:xfrm>
                <a:off x="5463258" y="2852572"/>
                <a:ext cx="538372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1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6</a:t>
                </a:r>
              </a:p>
            </p:txBody>
          </p:sp>
        </p:grp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4ABDD713-1D38-43A5-BE72-799D0086B421}"/>
                </a:ext>
              </a:extLst>
            </p:cNvPr>
            <p:cNvGrpSpPr/>
            <p:nvPr/>
          </p:nvGrpSpPr>
          <p:grpSpPr>
            <a:xfrm>
              <a:off x="9081992" y="3243797"/>
              <a:ext cx="886964" cy="757899"/>
              <a:chOff x="5149224" y="2417838"/>
              <a:chExt cx="886964" cy="757899"/>
            </a:xfrm>
          </p:grpSpPr>
          <p:sp>
            <p:nvSpPr>
              <p:cNvPr id="150" name="사각형: 둥근 모서리 149">
                <a:extLst>
                  <a:ext uri="{FF2B5EF4-FFF2-40B4-BE49-F238E27FC236}">
                    <a16:creationId xmlns:a16="http://schemas.microsoft.com/office/drawing/2014/main" id="{3DB643EE-CC6F-4472-9E4E-463FD80F8D33}"/>
                  </a:ext>
                </a:extLst>
              </p:cNvPr>
              <p:cNvSpPr/>
              <p:nvPr/>
            </p:nvSpPr>
            <p:spPr>
              <a:xfrm>
                <a:off x="5149224" y="2417838"/>
                <a:ext cx="886964" cy="757899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8A5B3C5C-A2E5-4512-8D50-2B9B60D27689}"/>
                  </a:ext>
                </a:extLst>
              </p:cNvPr>
              <p:cNvSpPr txBox="1"/>
              <p:nvPr/>
            </p:nvSpPr>
            <p:spPr>
              <a:xfrm>
                <a:off x="5175351" y="2456918"/>
                <a:ext cx="441146" cy="2265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</a:rPr>
                  <a:t>Node</a:t>
                </a:r>
                <a:endParaRPr lang="ko-KR" altLang="en-US" sz="8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207086F5-95D0-40D1-A0B7-83E5FF8D130F}"/>
                  </a:ext>
                </a:extLst>
              </p:cNvPr>
              <p:cNvSpPr/>
              <p:nvPr/>
            </p:nvSpPr>
            <p:spPr>
              <a:xfrm>
                <a:off x="5463258" y="2852572"/>
                <a:ext cx="538372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1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</a:t>
                </a:r>
              </a:p>
            </p:txBody>
          </p: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32E2D8A-76FF-4793-835A-0126574CB86A}"/>
              </a:ext>
            </a:extLst>
          </p:cNvPr>
          <p:cNvGrpSpPr/>
          <p:nvPr/>
        </p:nvGrpSpPr>
        <p:grpSpPr>
          <a:xfrm>
            <a:off x="7319452" y="2754411"/>
            <a:ext cx="1310287" cy="1198058"/>
            <a:chOff x="7479580" y="2809544"/>
            <a:chExt cx="1310287" cy="1198058"/>
          </a:xfrm>
        </p:grpSpPr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1C53B0D5-6C47-42EE-BFF9-6DD959432DA0}"/>
                </a:ext>
              </a:extLst>
            </p:cNvPr>
            <p:cNvGrpSpPr/>
            <p:nvPr/>
          </p:nvGrpSpPr>
          <p:grpSpPr>
            <a:xfrm>
              <a:off x="7628104" y="2809544"/>
              <a:ext cx="409786" cy="413352"/>
              <a:chOff x="2881499" y="3146661"/>
              <a:chExt cx="409786" cy="413352"/>
            </a:xfrm>
          </p:grpSpPr>
          <p:sp>
            <p:nvSpPr>
              <p:cNvPr id="171" name="막힌 원호 170">
                <a:extLst>
                  <a:ext uri="{FF2B5EF4-FFF2-40B4-BE49-F238E27FC236}">
                    <a16:creationId xmlns:a16="http://schemas.microsoft.com/office/drawing/2014/main" id="{0863D9A4-D343-455C-A506-04F18C385BE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81499" y="3146661"/>
                <a:ext cx="409786" cy="409786"/>
              </a:xfrm>
              <a:prstGeom prst="blockArc">
                <a:avLst>
                  <a:gd name="adj1" fmla="val 16317894"/>
                  <a:gd name="adj2" fmla="val 9910142"/>
                  <a:gd name="adj3" fmla="val 26518"/>
                </a:avLst>
              </a:prstGeom>
              <a:solidFill>
                <a:srgbClr val="FF0000"/>
              </a:solidFill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ko-KR" altLang="en-US" sz="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72" name="막힌 원호 171">
                <a:extLst>
                  <a:ext uri="{FF2B5EF4-FFF2-40B4-BE49-F238E27FC236}">
                    <a16:creationId xmlns:a16="http://schemas.microsoft.com/office/drawing/2014/main" id="{51727B5F-0D54-4E7E-8DA6-A70BCB7DBD7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9691135">
                <a:off x="2881536" y="3150959"/>
                <a:ext cx="409054" cy="409054"/>
              </a:xfrm>
              <a:prstGeom prst="blockArc">
                <a:avLst>
                  <a:gd name="adj1" fmla="val 4267"/>
                  <a:gd name="adj2" fmla="val 6759010"/>
                  <a:gd name="adj3" fmla="val 27628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ko-KR" altLang="en-US" sz="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2C759106-52BD-4C8C-BDB2-AF7106D76DCD}"/>
                  </a:ext>
                </a:extLst>
              </p:cNvPr>
              <p:cNvSpPr txBox="1"/>
              <p:nvPr/>
            </p:nvSpPr>
            <p:spPr>
              <a:xfrm>
                <a:off x="2967775" y="3257899"/>
                <a:ext cx="247431" cy="180425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 anchor="ctr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rgbClr val="00B0F0"/>
                    </a:solidFill>
                  </a:rPr>
                  <a:t>75%</a:t>
                </a:r>
                <a:endParaRPr lang="ko-KR" altLang="en-US" sz="7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0FDAD27F-C4C8-45F7-B7D4-766D4481C937}"/>
                </a:ext>
              </a:extLst>
            </p:cNvPr>
            <p:cNvGrpSpPr/>
            <p:nvPr/>
          </p:nvGrpSpPr>
          <p:grpSpPr>
            <a:xfrm>
              <a:off x="8262282" y="2816900"/>
              <a:ext cx="409786" cy="412862"/>
              <a:chOff x="2881499" y="3143585"/>
              <a:chExt cx="409786" cy="412862"/>
            </a:xfrm>
          </p:grpSpPr>
          <p:sp>
            <p:nvSpPr>
              <p:cNvPr id="175" name="막힌 원호 174">
                <a:extLst>
                  <a:ext uri="{FF2B5EF4-FFF2-40B4-BE49-F238E27FC236}">
                    <a16:creationId xmlns:a16="http://schemas.microsoft.com/office/drawing/2014/main" id="{E093280C-6FEB-461F-A949-1BE90A7782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81499" y="3146661"/>
                <a:ext cx="409786" cy="409786"/>
              </a:xfrm>
              <a:prstGeom prst="blockArc">
                <a:avLst>
                  <a:gd name="adj1" fmla="val 16556365"/>
                  <a:gd name="adj2" fmla="val 1507638"/>
                  <a:gd name="adj3" fmla="val 27369"/>
                </a:avLst>
              </a:prstGeom>
              <a:solidFill>
                <a:srgbClr val="92D050"/>
              </a:solidFill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ko-KR" altLang="en-US" sz="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76" name="막힌 원호 175">
                <a:extLst>
                  <a:ext uri="{FF2B5EF4-FFF2-40B4-BE49-F238E27FC236}">
                    <a16:creationId xmlns:a16="http://schemas.microsoft.com/office/drawing/2014/main" id="{43E83E3C-1E23-46E4-8FE4-C35168E4C7A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9691135">
                <a:off x="2881536" y="3143585"/>
                <a:ext cx="409054" cy="409054"/>
              </a:xfrm>
              <a:prstGeom prst="blockArc">
                <a:avLst>
                  <a:gd name="adj1" fmla="val 13289706"/>
                  <a:gd name="adj2" fmla="val 6759010"/>
                  <a:gd name="adj3" fmla="val 27628"/>
                </a:avLst>
              </a:prstGeom>
              <a:solidFill>
                <a:srgbClr val="FFC000"/>
              </a:solidFill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ko-KR" altLang="en-US" sz="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39C80C37-5071-4E15-93B1-2259EF04ED41}"/>
                  </a:ext>
                </a:extLst>
              </p:cNvPr>
              <p:cNvSpPr txBox="1"/>
              <p:nvPr/>
            </p:nvSpPr>
            <p:spPr>
              <a:xfrm>
                <a:off x="2967775" y="3257899"/>
                <a:ext cx="247431" cy="180425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 anchor="ctr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rgbClr val="00B0F0"/>
                    </a:solidFill>
                  </a:rPr>
                  <a:t>35%</a:t>
                </a:r>
                <a:endParaRPr lang="ko-KR" altLang="en-US" sz="700" dirty="0">
                  <a:solidFill>
                    <a:srgbClr val="00B0F0"/>
                  </a:solidFill>
                </a:endParaRPr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23AC8C5A-FF97-4A55-991F-744D501AFC76}"/>
                </a:ext>
              </a:extLst>
            </p:cNvPr>
            <p:cNvSpPr txBox="1"/>
            <p:nvPr/>
          </p:nvSpPr>
          <p:spPr>
            <a:xfrm>
              <a:off x="7479580" y="3249965"/>
              <a:ext cx="72045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Master </a:t>
              </a:r>
            </a:p>
            <a:p>
              <a:pPr algn="ctr"/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가동률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AE50100F-ACF3-4AD7-A3CF-4F58044F530E}"/>
                </a:ext>
              </a:extLst>
            </p:cNvPr>
            <p:cNvSpPr txBox="1"/>
            <p:nvPr/>
          </p:nvSpPr>
          <p:spPr>
            <a:xfrm>
              <a:off x="8143824" y="3249965"/>
              <a:ext cx="64604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Worker</a:t>
              </a:r>
            </a:p>
            <a:p>
              <a:pPr algn="ctr"/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가동률</a:t>
              </a:r>
              <a:endPara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80" name="그룹 179">
              <a:extLst>
                <a:ext uri="{FF2B5EF4-FFF2-40B4-BE49-F238E27FC236}">
                  <a16:creationId xmlns:a16="http://schemas.microsoft.com/office/drawing/2014/main" id="{E315B441-359B-4DFD-9363-35A474F3D463}"/>
                </a:ext>
              </a:extLst>
            </p:cNvPr>
            <p:cNvGrpSpPr/>
            <p:nvPr/>
          </p:nvGrpSpPr>
          <p:grpSpPr>
            <a:xfrm>
              <a:off x="7540378" y="3588090"/>
              <a:ext cx="1206891" cy="419512"/>
              <a:chOff x="9814082" y="5156193"/>
              <a:chExt cx="1206891" cy="419512"/>
            </a:xfrm>
          </p:grpSpPr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0F84D9F0-51C0-4EAE-9CC9-F8766E9A416A}"/>
                  </a:ext>
                </a:extLst>
              </p:cNvPr>
              <p:cNvSpPr/>
              <p:nvPr/>
            </p:nvSpPr>
            <p:spPr>
              <a:xfrm>
                <a:off x="9814082" y="5156193"/>
                <a:ext cx="53837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3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C584BBA1-70DD-4683-A677-44C8AC825D76}"/>
                  </a:ext>
                </a:extLst>
              </p:cNvPr>
              <p:cNvSpPr/>
              <p:nvPr/>
            </p:nvSpPr>
            <p:spPr>
              <a:xfrm>
                <a:off x="9830460" y="5364633"/>
                <a:ext cx="489529" cy="200055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chemeClr val="bg1">
                        <a:lumMod val="65000"/>
                      </a:schemeClr>
                    </a:solidFill>
                  </a:rPr>
                  <a:t>Master</a:t>
                </a:r>
                <a:endParaRPr lang="ko-KR" altLang="en-US" sz="16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cxnSp>
            <p:nvCxnSpPr>
              <p:cNvPr id="183" name="직선 연결선 182">
                <a:extLst>
                  <a:ext uri="{FF2B5EF4-FFF2-40B4-BE49-F238E27FC236}">
                    <a16:creationId xmlns:a16="http://schemas.microsoft.com/office/drawing/2014/main" id="{F63C3FA7-C283-47F4-8A9F-D3DA86FEFF92}"/>
                  </a:ext>
                </a:extLst>
              </p:cNvPr>
              <p:cNvCxnSpPr/>
              <p:nvPr/>
            </p:nvCxnSpPr>
            <p:spPr>
              <a:xfrm>
                <a:off x="10420887" y="5277475"/>
                <a:ext cx="0" cy="188978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22E469CA-5CAA-4AFC-B010-A6CA21CC6CF5}"/>
                  </a:ext>
                </a:extLst>
              </p:cNvPr>
              <p:cNvSpPr/>
              <p:nvPr/>
            </p:nvSpPr>
            <p:spPr>
              <a:xfrm>
                <a:off x="10518040" y="5375650"/>
                <a:ext cx="489529" cy="200055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chemeClr val="bg1">
                        <a:lumMod val="65000"/>
                      </a:schemeClr>
                    </a:solidFill>
                  </a:rPr>
                  <a:t>Worker</a:t>
                </a:r>
                <a:endParaRPr lang="ko-KR" altLang="en-US" sz="16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BCB66748-1A5F-4C06-AD6F-FEC7CD383FC2}"/>
                  </a:ext>
                </a:extLst>
              </p:cNvPr>
              <p:cNvSpPr/>
              <p:nvPr/>
            </p:nvSpPr>
            <p:spPr>
              <a:xfrm>
                <a:off x="10482601" y="5167209"/>
                <a:ext cx="53837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6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757D1E-7B2E-4621-B94B-5622552EB8E8}"/>
              </a:ext>
            </a:extLst>
          </p:cNvPr>
          <p:cNvGrpSpPr/>
          <p:nvPr/>
        </p:nvGrpSpPr>
        <p:grpSpPr>
          <a:xfrm>
            <a:off x="2225727" y="3231833"/>
            <a:ext cx="1423641" cy="720635"/>
            <a:chOff x="2225727" y="2965095"/>
            <a:chExt cx="1423641" cy="757899"/>
          </a:xfrm>
        </p:grpSpPr>
        <p:sp>
          <p:nvSpPr>
            <p:cNvPr id="155" name="사각형: 둥근 모서리 154">
              <a:extLst>
                <a:ext uri="{FF2B5EF4-FFF2-40B4-BE49-F238E27FC236}">
                  <a16:creationId xmlns:a16="http://schemas.microsoft.com/office/drawing/2014/main" id="{95830501-16C6-4E1F-83CF-82A07E66CA88}"/>
                </a:ext>
              </a:extLst>
            </p:cNvPr>
            <p:cNvSpPr/>
            <p:nvPr/>
          </p:nvSpPr>
          <p:spPr>
            <a:xfrm>
              <a:off x="2225727" y="2965095"/>
              <a:ext cx="1423641" cy="757899"/>
            </a:xfrm>
            <a:prstGeom prst="round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D4214D61-81A3-4343-B3E1-55F27C3A45BE}"/>
                </a:ext>
              </a:extLst>
            </p:cNvPr>
            <p:cNvSpPr txBox="1"/>
            <p:nvPr/>
          </p:nvSpPr>
          <p:spPr>
            <a:xfrm>
              <a:off x="2251853" y="2967671"/>
              <a:ext cx="92525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65000"/>
                    </a:schemeClr>
                  </a:solidFill>
                </a:rPr>
                <a:t>Node </a:t>
              </a:r>
              <a:r>
                <a:rPr lang="ko-KR" altLang="en-US" sz="800" dirty="0">
                  <a:solidFill>
                    <a:schemeClr val="bg1">
                      <a:lumMod val="65000"/>
                    </a:schemeClr>
                  </a:solidFill>
                </a:rPr>
                <a:t>기동 상태</a:t>
              </a: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A37DC89C-11A9-4359-A26E-25E5880E2BAB}"/>
                </a:ext>
              </a:extLst>
            </p:cNvPr>
            <p:cNvSpPr/>
            <p:nvPr/>
          </p:nvSpPr>
          <p:spPr>
            <a:xfrm>
              <a:off x="2336900" y="3189461"/>
              <a:ext cx="119616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Good</a:t>
              </a:r>
            </a:p>
          </p:txBody>
        </p: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8CF39CC9-1FD3-4F96-9AB2-011122B67FA8}"/>
              </a:ext>
            </a:extLst>
          </p:cNvPr>
          <p:cNvGrpSpPr/>
          <p:nvPr/>
        </p:nvGrpSpPr>
        <p:grpSpPr>
          <a:xfrm>
            <a:off x="3805091" y="3246846"/>
            <a:ext cx="1378234" cy="720635"/>
            <a:chOff x="1135851" y="2965095"/>
            <a:chExt cx="3025628" cy="757899"/>
          </a:xfrm>
        </p:grpSpPr>
        <p:sp>
          <p:nvSpPr>
            <p:cNvPr id="190" name="사각형: 둥근 모서리 189">
              <a:extLst>
                <a:ext uri="{FF2B5EF4-FFF2-40B4-BE49-F238E27FC236}">
                  <a16:creationId xmlns:a16="http://schemas.microsoft.com/office/drawing/2014/main" id="{5FE1472D-7515-418A-88D3-4F2835CDFAD6}"/>
                </a:ext>
              </a:extLst>
            </p:cNvPr>
            <p:cNvSpPr/>
            <p:nvPr/>
          </p:nvSpPr>
          <p:spPr>
            <a:xfrm>
              <a:off x="1135851" y="2965095"/>
              <a:ext cx="3025628" cy="757899"/>
            </a:xfrm>
            <a:prstGeom prst="round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06083BE5-863C-4E30-86E7-1C9A0E66A86D}"/>
                </a:ext>
              </a:extLst>
            </p:cNvPr>
            <p:cNvSpPr txBox="1"/>
            <p:nvPr/>
          </p:nvSpPr>
          <p:spPr>
            <a:xfrm>
              <a:off x="1143021" y="2967671"/>
              <a:ext cx="216492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65000"/>
                    </a:schemeClr>
                  </a:solidFill>
                </a:rPr>
                <a:t>10</a:t>
              </a:r>
              <a:r>
                <a:rPr lang="ko-KR" altLang="en-US" sz="800" dirty="0">
                  <a:solidFill>
                    <a:schemeClr val="bg1">
                      <a:lumMod val="65000"/>
                    </a:schemeClr>
                  </a:solidFill>
                </a:rPr>
                <a:t>분 이내 재시작</a:t>
              </a:r>
            </a:p>
          </p:txBody>
        </p:sp>
      </p:grp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B3B745B7-F8E1-474A-A85A-89F44007D789}"/>
              </a:ext>
            </a:extLst>
          </p:cNvPr>
          <p:cNvSpPr/>
          <p:nvPr/>
        </p:nvSpPr>
        <p:spPr>
          <a:xfrm>
            <a:off x="4605490" y="3634092"/>
            <a:ext cx="53837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7693D5DA-E86A-4384-A92E-26B668A27741}"/>
              </a:ext>
            </a:extLst>
          </p:cNvPr>
          <p:cNvSpPr/>
          <p:nvPr/>
        </p:nvSpPr>
        <p:spPr>
          <a:xfrm>
            <a:off x="2078735" y="2604204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76A1D2C7-6C2C-4794-B7F5-BFD8D733890F}"/>
              </a:ext>
            </a:extLst>
          </p:cNvPr>
          <p:cNvSpPr/>
          <p:nvPr/>
        </p:nvSpPr>
        <p:spPr>
          <a:xfrm>
            <a:off x="3213996" y="2603995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2-1</a:t>
            </a:r>
            <a:endParaRPr lang="ko-KR" altLang="en-US" sz="700" b="1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10041067-C957-452D-B37B-F420A69B7E6B}"/>
              </a:ext>
            </a:extLst>
          </p:cNvPr>
          <p:cNvSpPr/>
          <p:nvPr/>
        </p:nvSpPr>
        <p:spPr>
          <a:xfrm>
            <a:off x="4230469" y="2601685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2-2</a:t>
            </a:r>
            <a:endParaRPr lang="ko-KR" altLang="en-US" sz="700" b="1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38F0C7F6-1D49-4FDA-804D-42C17C127C10}"/>
              </a:ext>
            </a:extLst>
          </p:cNvPr>
          <p:cNvSpPr/>
          <p:nvPr/>
        </p:nvSpPr>
        <p:spPr>
          <a:xfrm>
            <a:off x="2077452" y="3509579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2-3</a:t>
            </a:r>
            <a:endParaRPr lang="ko-KR" altLang="en-US" sz="700" b="1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B44F5840-FC66-4A96-8984-30BF68B28E25}"/>
              </a:ext>
            </a:extLst>
          </p:cNvPr>
          <p:cNvSpPr/>
          <p:nvPr/>
        </p:nvSpPr>
        <p:spPr>
          <a:xfrm>
            <a:off x="3701014" y="3509200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2-4</a:t>
            </a:r>
            <a:endParaRPr lang="ko-KR" altLang="en-US" sz="700" b="1" dirty="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7EAA1CEC-DB44-4F7D-BDEC-74A3275CC038}"/>
              </a:ext>
            </a:extLst>
          </p:cNvPr>
          <p:cNvSpPr/>
          <p:nvPr/>
        </p:nvSpPr>
        <p:spPr>
          <a:xfrm>
            <a:off x="5384525" y="2704423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3A4A7434-1320-4452-936D-863960266559}"/>
              </a:ext>
            </a:extLst>
          </p:cNvPr>
          <p:cNvSpPr/>
          <p:nvPr/>
        </p:nvSpPr>
        <p:spPr>
          <a:xfrm>
            <a:off x="7338058" y="2650907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05FB027F-8869-4DE3-B66B-31D7AEE35EB6}"/>
              </a:ext>
            </a:extLst>
          </p:cNvPr>
          <p:cNvSpPr/>
          <p:nvPr/>
        </p:nvSpPr>
        <p:spPr>
          <a:xfrm>
            <a:off x="1990323" y="4130245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5</a:t>
            </a:r>
            <a:endParaRPr lang="ko-KR" altLang="en-US" sz="700" b="1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758CAD4E-5498-4803-AF75-662527390D1B}"/>
              </a:ext>
            </a:extLst>
          </p:cNvPr>
          <p:cNvSpPr/>
          <p:nvPr/>
        </p:nvSpPr>
        <p:spPr>
          <a:xfrm>
            <a:off x="6189680" y="1875206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A7326258-52CE-4D4D-BDDB-A900FB2A05C4}"/>
              </a:ext>
            </a:extLst>
          </p:cNvPr>
          <p:cNvSpPr/>
          <p:nvPr/>
        </p:nvSpPr>
        <p:spPr>
          <a:xfrm>
            <a:off x="7550126" y="1883316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1-1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val="24993728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D86CDE-D826-48D4-BE0A-21FAF6A0A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Dashboard &gt; Developer</a:t>
            </a:r>
            <a:endParaRPr lang="ko-KR" altLang="en-US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F16B01-818C-474F-AFAA-929876509E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Dashboard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73383C-C463-40BE-A5BD-516A01621C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Dashboard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C967412-7E4E-4764-838D-29ACAC055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760513"/>
              </p:ext>
            </p:extLst>
          </p:nvPr>
        </p:nvGraphicFramePr>
        <p:xfrm>
          <a:off x="9202723" y="519394"/>
          <a:ext cx="2931202" cy="6325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892">
                  <a:extLst>
                    <a:ext uri="{9D8B030D-6E8A-4147-A177-3AD203B41FA5}">
                      <a16:colId xmlns:a16="http://schemas.microsoft.com/office/drawing/2014/main" val="2670468418"/>
                    </a:ext>
                  </a:extLst>
                </a:gridCol>
                <a:gridCol w="629098">
                  <a:extLst>
                    <a:ext uri="{9D8B030D-6E8A-4147-A177-3AD203B41FA5}">
                      <a16:colId xmlns:a16="http://schemas.microsoft.com/office/drawing/2014/main" val="2221562890"/>
                    </a:ext>
                  </a:extLst>
                </a:gridCol>
                <a:gridCol w="2067212">
                  <a:extLst>
                    <a:ext uri="{9D8B030D-6E8A-4147-A177-3AD203B41FA5}">
                      <a16:colId xmlns:a16="http://schemas.microsoft.com/office/drawing/2014/main" val="69013095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Project name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PaaS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 포탈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9382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Dashboard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0707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Screen Definition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8267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Dashboard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정의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9965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35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Project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접속한 아이디에 접근 가능한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Project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목록으로 구성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프로젝트가 선택되면 프로젝트의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리스트로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1-1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을 구성 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를 선택하면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1-2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항목을 현재 선택된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에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선언 되어있는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Namespace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리스트로 구성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를 선택하면 아래 컨텐츠는 해당 클러스터 자원으로 재 구성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Namespace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선택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Namespace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를 선택하면 아래 컨텐츠는 해당 클러스터 자원으로 재 구성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페이지 최초 진입 시 선택된 정보가 없을 땐 로그인한 아이디가 접근 가능한 모든 리소스 정보 표현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1230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Namespace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Namespace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개수 표현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Pod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Pod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개수 표현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PVC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PVC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개수 표현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Member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기동 상태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Member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개수 표현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0325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Deployment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Deployment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가동률 표현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Pod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Pod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가동률 표현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Replica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Sets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Replica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Sets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가동률 표현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Stateful Sets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Stateful Sets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가동률 표현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635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Pods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Pod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정보 표현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0143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049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2664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33397"/>
                  </a:ext>
                </a:extLst>
              </a:tr>
            </a:tbl>
          </a:graphicData>
        </a:graphic>
      </p:graphicFrame>
      <p:sp>
        <p:nvSpPr>
          <p:cNvPr id="6" name="슬라이드 번호 개체 틀 4">
            <a:extLst>
              <a:ext uri="{FF2B5EF4-FFF2-40B4-BE49-F238E27FC236}">
                <a16:creationId xmlns:a16="http://schemas.microsoft.com/office/drawing/2014/main" id="{96D24E09-404E-461E-9822-42E670825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9492" y="6524372"/>
            <a:ext cx="502504" cy="3425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C8059A-D80C-4354-8B31-FFC608F2FA99}" type="slidenum">
              <a:rPr lang="ko-KR" altLang="en-US" smtClean="0"/>
              <a:pPr/>
              <a:t>72</a:t>
            </a:fld>
            <a:endParaRPr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1E2494-74E7-4C40-9A26-F739AD7E3A5C}"/>
              </a:ext>
            </a:extLst>
          </p:cNvPr>
          <p:cNvSpPr/>
          <p:nvPr/>
        </p:nvSpPr>
        <p:spPr>
          <a:xfrm>
            <a:off x="201110" y="1180195"/>
            <a:ext cx="1720735" cy="25149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8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7E85BB6-F2E0-4D1B-AEF4-A37F2916A388}"/>
              </a:ext>
            </a:extLst>
          </p:cNvPr>
          <p:cNvSpPr/>
          <p:nvPr/>
        </p:nvSpPr>
        <p:spPr>
          <a:xfrm>
            <a:off x="2029429" y="1944938"/>
            <a:ext cx="6911256" cy="465154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389F58F-74A7-4F5C-AA40-EA1226673E09}"/>
              </a:ext>
            </a:extLst>
          </p:cNvPr>
          <p:cNvSpPr/>
          <p:nvPr/>
        </p:nvSpPr>
        <p:spPr>
          <a:xfrm>
            <a:off x="2075468" y="4194765"/>
            <a:ext cx="393056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Pods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475A8B2B-0908-4CCA-B2BA-52BD0A6E0561}"/>
              </a:ext>
            </a:extLst>
          </p:cNvPr>
          <p:cNvGrpSpPr/>
          <p:nvPr/>
        </p:nvGrpSpPr>
        <p:grpSpPr>
          <a:xfrm>
            <a:off x="6384195" y="2076395"/>
            <a:ext cx="1279033" cy="222935"/>
            <a:chOff x="2313640" y="4193815"/>
            <a:chExt cx="1279033" cy="222935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0001701F-AE67-4C66-A9E2-46DB86715979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 Select Cluster</a:t>
              </a: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3019D3E5-2278-43BA-8462-18A754E4C11B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4AA9DAD6-0E92-45B8-9FEC-C4D967FC36E8}"/>
              </a:ext>
            </a:extLst>
          </p:cNvPr>
          <p:cNvGrpSpPr/>
          <p:nvPr/>
        </p:nvGrpSpPr>
        <p:grpSpPr>
          <a:xfrm>
            <a:off x="5090014" y="2081004"/>
            <a:ext cx="1279033" cy="222935"/>
            <a:chOff x="2313640" y="4193815"/>
            <a:chExt cx="1279033" cy="222935"/>
          </a:xfrm>
        </p:grpSpPr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EE383758-06FD-46E3-AB2E-7BCE4590F936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 Select Project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C4784582-1580-45E3-BF5B-250560572B3B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grpSp>
        <p:nvGrpSpPr>
          <p:cNvPr id="401" name="그룹 400">
            <a:extLst>
              <a:ext uri="{FF2B5EF4-FFF2-40B4-BE49-F238E27FC236}">
                <a16:creationId xmlns:a16="http://schemas.microsoft.com/office/drawing/2014/main" id="{FFB5CAFD-8EA0-4C76-B841-97FC7F44B206}"/>
              </a:ext>
            </a:extLst>
          </p:cNvPr>
          <p:cNvGrpSpPr/>
          <p:nvPr/>
        </p:nvGrpSpPr>
        <p:grpSpPr>
          <a:xfrm>
            <a:off x="3274515" y="2397557"/>
            <a:ext cx="886964" cy="723429"/>
            <a:chOff x="5149224" y="2417838"/>
            <a:chExt cx="886964" cy="757899"/>
          </a:xfrm>
        </p:grpSpPr>
        <p:sp>
          <p:nvSpPr>
            <p:cNvPr id="402" name="사각형: 둥근 모서리 401">
              <a:extLst>
                <a:ext uri="{FF2B5EF4-FFF2-40B4-BE49-F238E27FC236}">
                  <a16:creationId xmlns:a16="http://schemas.microsoft.com/office/drawing/2014/main" id="{4C28A26D-0864-4361-AB47-D9FB0075A8D3}"/>
                </a:ext>
              </a:extLst>
            </p:cNvPr>
            <p:cNvSpPr/>
            <p:nvPr/>
          </p:nvSpPr>
          <p:spPr>
            <a:xfrm>
              <a:off x="5149224" y="2417838"/>
              <a:ext cx="886964" cy="757899"/>
            </a:xfrm>
            <a:prstGeom prst="round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3" name="TextBox 402">
              <a:extLst>
                <a:ext uri="{FF2B5EF4-FFF2-40B4-BE49-F238E27FC236}">
                  <a16:creationId xmlns:a16="http://schemas.microsoft.com/office/drawing/2014/main" id="{55686B04-B761-4756-9878-7D6ED5D7BB0B}"/>
                </a:ext>
              </a:extLst>
            </p:cNvPr>
            <p:cNvSpPr txBox="1"/>
            <p:nvPr/>
          </p:nvSpPr>
          <p:spPr>
            <a:xfrm>
              <a:off x="5175351" y="2456918"/>
              <a:ext cx="36740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65000"/>
                    </a:schemeClr>
                  </a:solidFill>
                </a:rPr>
                <a:t>Pod</a:t>
              </a:r>
              <a:endParaRPr lang="ko-KR" altLang="en-US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53ED12F8-A1B7-4A53-B1CB-50EB71D7C5FF}"/>
                </a:ext>
              </a:extLst>
            </p:cNvPr>
            <p:cNvSpPr/>
            <p:nvPr/>
          </p:nvSpPr>
          <p:spPr>
            <a:xfrm>
              <a:off x="5213640" y="2852572"/>
              <a:ext cx="78799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50</a:t>
              </a:r>
            </a:p>
          </p:txBody>
        </p:sp>
      </p:grpSp>
      <p:grpSp>
        <p:nvGrpSpPr>
          <p:cNvPr id="410" name="그룹 409">
            <a:extLst>
              <a:ext uri="{FF2B5EF4-FFF2-40B4-BE49-F238E27FC236}">
                <a16:creationId xmlns:a16="http://schemas.microsoft.com/office/drawing/2014/main" id="{E87FA2BE-CE1C-478D-8700-BD221FE65344}"/>
              </a:ext>
            </a:extLst>
          </p:cNvPr>
          <p:cNvGrpSpPr/>
          <p:nvPr/>
        </p:nvGrpSpPr>
        <p:grpSpPr>
          <a:xfrm>
            <a:off x="2224919" y="3214598"/>
            <a:ext cx="886964" cy="723429"/>
            <a:chOff x="5149224" y="2417838"/>
            <a:chExt cx="886964" cy="757899"/>
          </a:xfrm>
        </p:grpSpPr>
        <p:sp>
          <p:nvSpPr>
            <p:cNvPr id="411" name="사각형: 둥근 모서리 410">
              <a:extLst>
                <a:ext uri="{FF2B5EF4-FFF2-40B4-BE49-F238E27FC236}">
                  <a16:creationId xmlns:a16="http://schemas.microsoft.com/office/drawing/2014/main" id="{10AD0D05-558E-48A7-AAFB-B23EFC6C2EF8}"/>
                </a:ext>
              </a:extLst>
            </p:cNvPr>
            <p:cNvSpPr/>
            <p:nvPr/>
          </p:nvSpPr>
          <p:spPr>
            <a:xfrm>
              <a:off x="5149224" y="2417838"/>
              <a:ext cx="886964" cy="757899"/>
            </a:xfrm>
            <a:prstGeom prst="round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2" name="TextBox 411">
              <a:extLst>
                <a:ext uri="{FF2B5EF4-FFF2-40B4-BE49-F238E27FC236}">
                  <a16:creationId xmlns:a16="http://schemas.microsoft.com/office/drawing/2014/main" id="{F6BC7346-9C39-4811-9F1E-2D1DFF4F78D3}"/>
                </a:ext>
              </a:extLst>
            </p:cNvPr>
            <p:cNvSpPr txBox="1"/>
            <p:nvPr/>
          </p:nvSpPr>
          <p:spPr>
            <a:xfrm>
              <a:off x="5175351" y="2456918"/>
              <a:ext cx="37542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65000"/>
                    </a:schemeClr>
                  </a:solidFill>
                </a:rPr>
                <a:t>PVC</a:t>
              </a:r>
              <a:endParaRPr lang="ko-KR" altLang="en-US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54F13AFB-AAFA-4918-87F6-5BD68902FAE0}"/>
                </a:ext>
              </a:extLst>
            </p:cNvPr>
            <p:cNvSpPr/>
            <p:nvPr/>
          </p:nvSpPr>
          <p:spPr>
            <a:xfrm>
              <a:off x="5463258" y="2852572"/>
              <a:ext cx="538372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4ABDD713-1D38-43A5-BE72-799D0086B421}"/>
              </a:ext>
            </a:extLst>
          </p:cNvPr>
          <p:cNvGrpSpPr/>
          <p:nvPr/>
        </p:nvGrpSpPr>
        <p:grpSpPr>
          <a:xfrm>
            <a:off x="2225726" y="2390893"/>
            <a:ext cx="886964" cy="723429"/>
            <a:chOff x="5149224" y="2417838"/>
            <a:chExt cx="886964" cy="757899"/>
          </a:xfrm>
        </p:grpSpPr>
        <p:sp>
          <p:nvSpPr>
            <p:cNvPr id="150" name="사각형: 둥근 모서리 149">
              <a:extLst>
                <a:ext uri="{FF2B5EF4-FFF2-40B4-BE49-F238E27FC236}">
                  <a16:creationId xmlns:a16="http://schemas.microsoft.com/office/drawing/2014/main" id="{3DB643EE-CC6F-4472-9E4E-463FD80F8D33}"/>
                </a:ext>
              </a:extLst>
            </p:cNvPr>
            <p:cNvSpPr/>
            <p:nvPr/>
          </p:nvSpPr>
          <p:spPr>
            <a:xfrm>
              <a:off x="5149224" y="2417838"/>
              <a:ext cx="886964" cy="757899"/>
            </a:xfrm>
            <a:prstGeom prst="round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8A5B3C5C-A2E5-4512-8D50-2B9B60D27689}"/>
                </a:ext>
              </a:extLst>
            </p:cNvPr>
            <p:cNvSpPr txBox="1"/>
            <p:nvPr/>
          </p:nvSpPr>
          <p:spPr>
            <a:xfrm>
              <a:off x="5175351" y="2456918"/>
              <a:ext cx="7216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65000"/>
                    </a:schemeClr>
                  </a:solidFill>
                </a:rPr>
                <a:t>Namespace</a:t>
              </a:r>
              <a:endParaRPr lang="ko-KR" altLang="en-US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207086F5-95D0-40D1-A0B7-83E5FF8D130F}"/>
                </a:ext>
              </a:extLst>
            </p:cNvPr>
            <p:cNvSpPr/>
            <p:nvPr/>
          </p:nvSpPr>
          <p:spPr>
            <a:xfrm>
              <a:off x="5463258" y="2852572"/>
              <a:ext cx="538372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5</a:t>
              </a:r>
            </a:p>
          </p:txBody>
        </p:sp>
      </p:grpSp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A4CEC910-DDDA-40E0-AFC8-F7D1AD738A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799548"/>
              </p:ext>
            </p:extLst>
          </p:nvPr>
        </p:nvGraphicFramePr>
        <p:xfrm>
          <a:off x="2161095" y="4410790"/>
          <a:ext cx="6641952" cy="20708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6497">
                  <a:extLst>
                    <a:ext uri="{9D8B030D-6E8A-4147-A177-3AD203B41FA5}">
                      <a16:colId xmlns:a16="http://schemas.microsoft.com/office/drawing/2014/main" val="2933535574"/>
                    </a:ext>
                  </a:extLst>
                </a:gridCol>
                <a:gridCol w="712694">
                  <a:extLst>
                    <a:ext uri="{9D8B030D-6E8A-4147-A177-3AD203B41FA5}">
                      <a16:colId xmlns:a16="http://schemas.microsoft.com/office/drawing/2014/main" val="684340163"/>
                    </a:ext>
                  </a:extLst>
                </a:gridCol>
                <a:gridCol w="722071">
                  <a:extLst>
                    <a:ext uri="{9D8B030D-6E8A-4147-A177-3AD203B41FA5}">
                      <a16:colId xmlns:a16="http://schemas.microsoft.com/office/drawing/2014/main" val="1330508425"/>
                    </a:ext>
                  </a:extLst>
                </a:gridCol>
                <a:gridCol w="726732">
                  <a:extLst>
                    <a:ext uri="{9D8B030D-6E8A-4147-A177-3AD203B41FA5}">
                      <a16:colId xmlns:a16="http://schemas.microsoft.com/office/drawing/2014/main" val="2546740543"/>
                    </a:ext>
                  </a:extLst>
                </a:gridCol>
                <a:gridCol w="539237">
                  <a:extLst>
                    <a:ext uri="{9D8B030D-6E8A-4147-A177-3AD203B41FA5}">
                      <a16:colId xmlns:a16="http://schemas.microsoft.com/office/drawing/2014/main" val="657365898"/>
                    </a:ext>
                  </a:extLst>
                </a:gridCol>
                <a:gridCol w="559560">
                  <a:extLst>
                    <a:ext uri="{9D8B030D-6E8A-4147-A177-3AD203B41FA5}">
                      <a16:colId xmlns:a16="http://schemas.microsoft.com/office/drawing/2014/main" val="897419865"/>
                    </a:ext>
                  </a:extLst>
                </a:gridCol>
                <a:gridCol w="481347">
                  <a:extLst>
                    <a:ext uri="{9D8B030D-6E8A-4147-A177-3AD203B41FA5}">
                      <a16:colId xmlns:a16="http://schemas.microsoft.com/office/drawing/2014/main" val="513567869"/>
                    </a:ext>
                  </a:extLst>
                </a:gridCol>
                <a:gridCol w="365724">
                  <a:extLst>
                    <a:ext uri="{9D8B030D-6E8A-4147-A177-3AD203B41FA5}">
                      <a16:colId xmlns:a16="http://schemas.microsoft.com/office/drawing/2014/main" val="3884977571"/>
                    </a:ext>
                  </a:extLst>
                </a:gridCol>
                <a:gridCol w="572030">
                  <a:extLst>
                    <a:ext uri="{9D8B030D-6E8A-4147-A177-3AD203B41FA5}">
                      <a16:colId xmlns:a16="http://schemas.microsoft.com/office/drawing/2014/main" val="3920714871"/>
                    </a:ext>
                  </a:extLst>
                </a:gridCol>
                <a:gridCol w="766060">
                  <a:extLst>
                    <a:ext uri="{9D8B030D-6E8A-4147-A177-3AD203B41FA5}">
                      <a16:colId xmlns:a16="http://schemas.microsoft.com/office/drawing/2014/main" val="749411941"/>
                    </a:ext>
                  </a:extLst>
                </a:gridCol>
              </a:tblGrid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Name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Cluster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Namespace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Label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Node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Status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Restart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CPU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Memory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Age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02643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nginx-deployme-12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cluster-01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default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type: k8s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node1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Running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8.7%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34.1%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 days ago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93917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nginx-deployme-11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cluster-01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default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type: k8s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node2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Running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-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-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50 minutes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623477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tomcat-deployment-1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cluster-01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default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app: tomcat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node3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Running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14.1%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56.7%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 days ago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262435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tomcat-deployment-2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cluster-01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default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app: tomcat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node4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Running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42.1%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23%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 days ago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526753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tomcat-deployment-3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cluster-01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default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app: tomcat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node5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Running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-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-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 days ago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658145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portal-deployment-1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Cluster-02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portal-service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app: portal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azure-1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Running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-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-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20 second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674196"/>
                  </a:ext>
                </a:extLst>
              </a:tr>
            </a:tbl>
          </a:graphicData>
        </a:graphic>
      </p:graphicFrame>
      <p:cxnSp>
        <p:nvCxnSpPr>
          <p:cNvPr id="232" name="직선 연결선 231">
            <a:extLst>
              <a:ext uri="{FF2B5EF4-FFF2-40B4-BE49-F238E27FC236}">
                <a16:creationId xmlns:a16="http://schemas.microsoft.com/office/drawing/2014/main" id="{D7F5C219-B129-4799-8FA8-A121306EF6D1}"/>
              </a:ext>
            </a:extLst>
          </p:cNvPr>
          <p:cNvCxnSpPr>
            <a:cxnSpLocks/>
          </p:cNvCxnSpPr>
          <p:nvPr/>
        </p:nvCxnSpPr>
        <p:spPr>
          <a:xfrm>
            <a:off x="8775413" y="4718037"/>
            <a:ext cx="0" cy="3981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863F4BED-CE27-4031-814C-564FE589AC81}"/>
              </a:ext>
            </a:extLst>
          </p:cNvPr>
          <p:cNvGrpSpPr/>
          <p:nvPr/>
        </p:nvGrpSpPr>
        <p:grpSpPr>
          <a:xfrm>
            <a:off x="7678376" y="2073654"/>
            <a:ext cx="1279033" cy="222935"/>
            <a:chOff x="2313640" y="4193815"/>
            <a:chExt cx="1279033" cy="222935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7C1548C-E01E-4D3B-91DA-30537F4A9080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 Select Namespace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E63ACAAC-0D50-457C-9430-260D6C575A2E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D0299571-02B8-42D6-8CCE-794BC9BA9981}"/>
              </a:ext>
            </a:extLst>
          </p:cNvPr>
          <p:cNvGrpSpPr/>
          <p:nvPr/>
        </p:nvGrpSpPr>
        <p:grpSpPr>
          <a:xfrm>
            <a:off x="7201090" y="4140966"/>
            <a:ext cx="1589784" cy="214291"/>
            <a:chOff x="7193350" y="1872316"/>
            <a:chExt cx="1589784" cy="214291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47055F1C-4A75-4E7F-BD11-B6E0A0131629}"/>
                </a:ext>
              </a:extLst>
            </p:cNvPr>
            <p:cNvGrpSpPr/>
            <p:nvPr userDrawn="1"/>
          </p:nvGrpSpPr>
          <p:grpSpPr>
            <a:xfrm>
              <a:off x="7193350" y="1872316"/>
              <a:ext cx="1589784" cy="214291"/>
              <a:chOff x="7369727" y="1872316"/>
              <a:chExt cx="1589784" cy="214291"/>
            </a:xfrm>
          </p:grpSpPr>
          <p:sp>
            <p:nvSpPr>
              <p:cNvPr id="79" name="사각형: 둥근 모서리 78">
                <a:extLst>
                  <a:ext uri="{FF2B5EF4-FFF2-40B4-BE49-F238E27FC236}">
                    <a16:creationId xmlns:a16="http://schemas.microsoft.com/office/drawing/2014/main" id="{1DFE18AA-8D00-4124-BDD5-752AA549AA5C}"/>
                  </a:ext>
                </a:extLst>
              </p:cNvPr>
              <p:cNvSpPr/>
              <p:nvPr userDrawn="1"/>
            </p:nvSpPr>
            <p:spPr>
              <a:xfrm>
                <a:off x="7369727" y="1872316"/>
                <a:ext cx="1392106" cy="214291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altLang="ko-KR" sz="700" i="1" dirty="0">
                    <a:solidFill>
                      <a:schemeClr val="bg1">
                        <a:lumMod val="65000"/>
                      </a:schemeClr>
                    </a:solidFill>
                  </a:rPr>
                  <a:t>Filter by </a:t>
                </a:r>
                <a:r>
                  <a:rPr lang="en-US" altLang="ko-KR" sz="700" i="1" dirty="0" err="1">
                    <a:solidFill>
                      <a:schemeClr val="bg1">
                        <a:lumMod val="65000"/>
                      </a:schemeClr>
                    </a:solidFill>
                  </a:rPr>
                  <a:t>podname</a:t>
                </a:r>
                <a:endParaRPr lang="ko-KR" altLang="en-US" sz="700" i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80" name="사각형: 둥근 모서리 79">
                <a:extLst>
                  <a:ext uri="{FF2B5EF4-FFF2-40B4-BE49-F238E27FC236}">
                    <a16:creationId xmlns:a16="http://schemas.microsoft.com/office/drawing/2014/main" id="{95C23275-10E3-4526-AFED-FEE15450D1F5}"/>
                  </a:ext>
                </a:extLst>
              </p:cNvPr>
              <p:cNvSpPr/>
              <p:nvPr userDrawn="1"/>
            </p:nvSpPr>
            <p:spPr>
              <a:xfrm>
                <a:off x="8761921" y="1872316"/>
                <a:ext cx="197590" cy="214291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800" i="1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C6BD0F5E-3C58-49BA-9686-7C8E418E6F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2959" y="1926115"/>
              <a:ext cx="105609" cy="106695"/>
            </a:xfrm>
            <a:prstGeom prst="rect">
              <a:avLst/>
            </a:prstGeom>
          </p:spPr>
        </p:pic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4B50DF1-489F-4D34-9E4F-83CC3A49CE79}"/>
              </a:ext>
            </a:extLst>
          </p:cNvPr>
          <p:cNvGrpSpPr/>
          <p:nvPr/>
        </p:nvGrpSpPr>
        <p:grpSpPr>
          <a:xfrm>
            <a:off x="3279070" y="3194832"/>
            <a:ext cx="886964" cy="738127"/>
            <a:chOff x="5149224" y="2417838"/>
            <a:chExt cx="886964" cy="773297"/>
          </a:xfrm>
        </p:grpSpPr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611843AE-7EC6-4246-84F4-918BE8A1FE0A}"/>
                </a:ext>
              </a:extLst>
            </p:cNvPr>
            <p:cNvSpPr/>
            <p:nvPr/>
          </p:nvSpPr>
          <p:spPr>
            <a:xfrm>
              <a:off x="5149224" y="2417838"/>
              <a:ext cx="886964" cy="757899"/>
            </a:xfrm>
            <a:prstGeom prst="round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07CB471-C700-4462-BED1-84D2847E227B}"/>
                </a:ext>
              </a:extLst>
            </p:cNvPr>
            <p:cNvSpPr txBox="1"/>
            <p:nvPr/>
          </p:nvSpPr>
          <p:spPr>
            <a:xfrm>
              <a:off x="5175351" y="2456918"/>
              <a:ext cx="575799" cy="2257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65000"/>
                    </a:schemeClr>
                  </a:solidFill>
                </a:rPr>
                <a:t>Member</a:t>
              </a:r>
              <a:endParaRPr lang="ko-KR" altLang="en-US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2F189324-008A-48B9-BFF7-26BEC542F2A0}"/>
                </a:ext>
              </a:extLst>
            </p:cNvPr>
            <p:cNvSpPr/>
            <p:nvPr/>
          </p:nvSpPr>
          <p:spPr>
            <a:xfrm>
              <a:off x="5463258" y="2852572"/>
              <a:ext cx="538372" cy="3385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B72C5F5-AF48-4172-8C67-AB426DDFD844}"/>
              </a:ext>
            </a:extLst>
          </p:cNvPr>
          <p:cNvGrpSpPr/>
          <p:nvPr/>
        </p:nvGrpSpPr>
        <p:grpSpPr>
          <a:xfrm>
            <a:off x="4303874" y="2696579"/>
            <a:ext cx="4475736" cy="1225974"/>
            <a:chOff x="4303874" y="2696579"/>
            <a:chExt cx="4475736" cy="1225974"/>
          </a:xfrm>
        </p:grpSpPr>
        <p:grpSp>
          <p:nvGrpSpPr>
            <p:cNvPr id="299" name="그룹 298">
              <a:extLst>
                <a:ext uri="{FF2B5EF4-FFF2-40B4-BE49-F238E27FC236}">
                  <a16:creationId xmlns:a16="http://schemas.microsoft.com/office/drawing/2014/main" id="{2E100AB2-EC4D-484E-90D3-27EB3699E9E8}"/>
                </a:ext>
              </a:extLst>
            </p:cNvPr>
            <p:cNvGrpSpPr/>
            <p:nvPr/>
          </p:nvGrpSpPr>
          <p:grpSpPr>
            <a:xfrm>
              <a:off x="4303874" y="2696579"/>
              <a:ext cx="1216793" cy="1169786"/>
              <a:chOff x="4304904" y="3257364"/>
              <a:chExt cx="902262" cy="867406"/>
            </a:xfrm>
          </p:grpSpPr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A5E0665F-7E04-4F6A-8973-968FEC6275C7}"/>
                  </a:ext>
                </a:extLst>
              </p:cNvPr>
              <p:cNvSpPr/>
              <p:nvPr/>
            </p:nvSpPr>
            <p:spPr>
              <a:xfrm>
                <a:off x="4304904" y="3976428"/>
                <a:ext cx="902262" cy="148342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chemeClr val="bg1">
                        <a:lumMod val="65000"/>
                      </a:schemeClr>
                    </a:solidFill>
                  </a:rPr>
                  <a:t>Deployment</a:t>
                </a:r>
                <a:endParaRPr lang="ko-KR" altLang="en-US" sz="16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grpSp>
            <p:nvGrpSpPr>
              <p:cNvPr id="301" name="그룹 300">
                <a:extLst>
                  <a:ext uri="{FF2B5EF4-FFF2-40B4-BE49-F238E27FC236}">
                    <a16:creationId xmlns:a16="http://schemas.microsoft.com/office/drawing/2014/main" id="{944D27B2-0BE8-4E6B-9109-96B05183C135}"/>
                  </a:ext>
                </a:extLst>
              </p:cNvPr>
              <p:cNvGrpSpPr/>
              <p:nvPr/>
            </p:nvGrpSpPr>
            <p:grpSpPr>
              <a:xfrm>
                <a:off x="4412669" y="3257364"/>
                <a:ext cx="676769" cy="676763"/>
                <a:chOff x="2890273" y="3213057"/>
                <a:chExt cx="394956" cy="394954"/>
              </a:xfrm>
            </p:grpSpPr>
            <p:sp>
              <p:nvSpPr>
                <p:cNvPr id="322" name="TextBox 321">
                  <a:extLst>
                    <a:ext uri="{FF2B5EF4-FFF2-40B4-BE49-F238E27FC236}">
                      <a16:creationId xmlns:a16="http://schemas.microsoft.com/office/drawing/2014/main" id="{9C7B3C93-0FAE-4043-A092-A068535D6A78}"/>
                    </a:ext>
                  </a:extLst>
                </p:cNvPr>
                <p:cNvSpPr txBox="1"/>
                <p:nvPr/>
              </p:nvSpPr>
              <p:spPr>
                <a:xfrm>
                  <a:off x="3028991" y="3371496"/>
                  <a:ext cx="128577" cy="78077"/>
                </a:xfrm>
                <a:prstGeom prst="rect">
                  <a:avLst/>
                </a:prstGeom>
                <a:noFill/>
              </p:spPr>
              <p:txBody>
                <a:bodyPr wrap="none" lIns="36000" tIns="36000" rIns="36000" bIns="36000" rtlCol="0" anchor="ctr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00B0F0"/>
                      </a:solidFill>
                    </a:rPr>
                    <a:t>100%</a:t>
                  </a:r>
                  <a:endParaRPr lang="ko-KR" altLang="en-US" sz="700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321" name="막힌 원호 320">
                  <a:extLst>
                    <a:ext uri="{FF2B5EF4-FFF2-40B4-BE49-F238E27FC236}">
                      <a16:creationId xmlns:a16="http://schemas.microsoft.com/office/drawing/2014/main" id="{FA7CE012-FD88-4826-873E-D4E5447666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2890274" y="3213056"/>
                  <a:ext cx="394954" cy="394956"/>
                </a:xfrm>
                <a:prstGeom prst="blockArc">
                  <a:avLst>
                    <a:gd name="adj1" fmla="val 32418"/>
                    <a:gd name="adj2" fmla="val 21580026"/>
                    <a:gd name="adj3" fmla="val 24750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l"/>
                  <a:endParaRPr lang="ko-KR" altLang="en-US" sz="8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AF58B111-3805-4723-97B4-EFCF936F62A2}"/>
                </a:ext>
              </a:extLst>
            </p:cNvPr>
            <p:cNvGrpSpPr/>
            <p:nvPr/>
          </p:nvGrpSpPr>
          <p:grpSpPr>
            <a:xfrm>
              <a:off x="5396232" y="2696579"/>
              <a:ext cx="1216793" cy="1169786"/>
              <a:chOff x="4304904" y="3257364"/>
              <a:chExt cx="902262" cy="867406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80E9280D-A009-4DD9-B53F-5F30CCDCB43A}"/>
                  </a:ext>
                </a:extLst>
              </p:cNvPr>
              <p:cNvSpPr/>
              <p:nvPr/>
            </p:nvSpPr>
            <p:spPr>
              <a:xfrm>
                <a:off x="4304904" y="3976428"/>
                <a:ext cx="902262" cy="148342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chemeClr val="bg1">
                        <a:lumMod val="65000"/>
                      </a:schemeClr>
                    </a:solidFill>
                  </a:rPr>
                  <a:t>Pod</a:t>
                </a:r>
                <a:endParaRPr lang="ko-KR" altLang="en-US" sz="16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EA32DF41-5DEA-4090-844C-7C2522B786AC}"/>
                  </a:ext>
                </a:extLst>
              </p:cNvPr>
              <p:cNvGrpSpPr/>
              <p:nvPr/>
            </p:nvGrpSpPr>
            <p:grpSpPr>
              <a:xfrm>
                <a:off x="4412669" y="3257364"/>
                <a:ext cx="676769" cy="676763"/>
                <a:chOff x="2890273" y="3213057"/>
                <a:chExt cx="394956" cy="394954"/>
              </a:xfrm>
            </p:grpSpPr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CA9353-62E1-4345-AF4C-F61184860E90}"/>
                    </a:ext>
                  </a:extLst>
                </p:cNvPr>
                <p:cNvSpPr txBox="1"/>
                <p:nvPr/>
              </p:nvSpPr>
              <p:spPr>
                <a:xfrm>
                  <a:off x="3039743" y="3371496"/>
                  <a:ext cx="107073" cy="78077"/>
                </a:xfrm>
                <a:prstGeom prst="rect">
                  <a:avLst/>
                </a:prstGeom>
                <a:noFill/>
              </p:spPr>
              <p:txBody>
                <a:bodyPr wrap="none" lIns="36000" tIns="36000" rIns="36000" bIns="36000" rtlCol="0" anchor="ctr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00B0F0"/>
                      </a:solidFill>
                    </a:rPr>
                    <a:t>90%</a:t>
                  </a:r>
                  <a:endParaRPr lang="ko-KR" altLang="en-US" sz="700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89" name="막힌 원호 88">
                  <a:extLst>
                    <a:ext uri="{FF2B5EF4-FFF2-40B4-BE49-F238E27FC236}">
                      <a16:creationId xmlns:a16="http://schemas.microsoft.com/office/drawing/2014/main" id="{E3797C89-43BD-4DA5-B62C-3471245943F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2890274" y="3213056"/>
                  <a:ext cx="394954" cy="394956"/>
                </a:xfrm>
                <a:prstGeom prst="blockArc">
                  <a:avLst>
                    <a:gd name="adj1" fmla="val 32418"/>
                    <a:gd name="adj2" fmla="val 21580026"/>
                    <a:gd name="adj3" fmla="val 24750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l"/>
                  <a:endParaRPr lang="ko-KR" altLang="en-US" sz="8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2648E0DF-02E6-4736-904E-71FB9E9F8B6E}"/>
                </a:ext>
              </a:extLst>
            </p:cNvPr>
            <p:cNvGrpSpPr/>
            <p:nvPr/>
          </p:nvGrpSpPr>
          <p:grpSpPr>
            <a:xfrm>
              <a:off x="6468947" y="2714431"/>
              <a:ext cx="1216793" cy="1169784"/>
              <a:chOff x="4304904" y="3257365"/>
              <a:chExt cx="902262" cy="867405"/>
            </a:xfrm>
          </p:grpSpPr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6E8FB1F-7248-40DF-AD79-1F3F960BA419}"/>
                  </a:ext>
                </a:extLst>
              </p:cNvPr>
              <p:cNvSpPr/>
              <p:nvPr/>
            </p:nvSpPr>
            <p:spPr>
              <a:xfrm>
                <a:off x="4304904" y="3976428"/>
                <a:ext cx="902262" cy="148342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chemeClr val="bg1">
                        <a:lumMod val="65000"/>
                      </a:schemeClr>
                    </a:solidFill>
                  </a:rPr>
                  <a:t>Replica Sets</a:t>
                </a:r>
                <a:endParaRPr lang="ko-KR" altLang="en-US" sz="16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D24690EB-C537-4FA6-96F1-53C24B2831F6}"/>
                  </a:ext>
                </a:extLst>
              </p:cNvPr>
              <p:cNvGrpSpPr/>
              <p:nvPr/>
            </p:nvGrpSpPr>
            <p:grpSpPr>
              <a:xfrm>
                <a:off x="4412669" y="3257365"/>
                <a:ext cx="676769" cy="676763"/>
                <a:chOff x="2890273" y="3213058"/>
                <a:chExt cx="394956" cy="394954"/>
              </a:xfrm>
            </p:grpSpPr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9BEF1AC8-6426-49A1-B423-5C17925DF94C}"/>
                    </a:ext>
                  </a:extLst>
                </p:cNvPr>
                <p:cNvSpPr txBox="1"/>
                <p:nvPr/>
              </p:nvSpPr>
              <p:spPr>
                <a:xfrm>
                  <a:off x="3028991" y="3371496"/>
                  <a:ext cx="128577" cy="78077"/>
                </a:xfrm>
                <a:prstGeom prst="rect">
                  <a:avLst/>
                </a:prstGeom>
                <a:noFill/>
              </p:spPr>
              <p:txBody>
                <a:bodyPr wrap="none" lIns="36000" tIns="36000" rIns="36000" bIns="36000" rtlCol="0" anchor="ctr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00B0F0"/>
                      </a:solidFill>
                    </a:rPr>
                    <a:t>100%</a:t>
                  </a:r>
                  <a:endParaRPr lang="ko-KR" altLang="en-US" sz="700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99" name="막힌 원호 98">
                  <a:extLst>
                    <a:ext uri="{FF2B5EF4-FFF2-40B4-BE49-F238E27FC236}">
                      <a16:creationId xmlns:a16="http://schemas.microsoft.com/office/drawing/2014/main" id="{F1668716-4866-48A8-90F9-514204B6188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2890274" y="3213057"/>
                  <a:ext cx="394954" cy="394956"/>
                </a:xfrm>
                <a:prstGeom prst="blockArc">
                  <a:avLst>
                    <a:gd name="adj1" fmla="val 32418"/>
                    <a:gd name="adj2" fmla="val 21580026"/>
                    <a:gd name="adj3" fmla="val 24750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l"/>
                  <a:endParaRPr lang="ko-KR" altLang="en-US" sz="8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4BDEF93B-2095-4B36-B1CF-FD2EB57C4C33}"/>
                </a:ext>
              </a:extLst>
            </p:cNvPr>
            <p:cNvGrpSpPr/>
            <p:nvPr/>
          </p:nvGrpSpPr>
          <p:grpSpPr>
            <a:xfrm>
              <a:off x="7562817" y="2752767"/>
              <a:ext cx="1216793" cy="1169786"/>
              <a:chOff x="4304904" y="3257364"/>
              <a:chExt cx="902262" cy="867406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C8EFFC20-54A6-499A-BB3F-4FA6A4FF832B}"/>
                  </a:ext>
                </a:extLst>
              </p:cNvPr>
              <p:cNvSpPr/>
              <p:nvPr/>
            </p:nvSpPr>
            <p:spPr>
              <a:xfrm>
                <a:off x="4304904" y="3976428"/>
                <a:ext cx="902262" cy="148342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chemeClr val="bg1">
                        <a:lumMod val="65000"/>
                      </a:schemeClr>
                    </a:solidFill>
                  </a:rPr>
                  <a:t>Stateful Sets</a:t>
                </a:r>
                <a:endParaRPr lang="ko-KR" altLang="en-US" sz="16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A6DB7ECF-7BD9-4280-87DE-04B74BF18891}"/>
                  </a:ext>
                </a:extLst>
              </p:cNvPr>
              <p:cNvGrpSpPr/>
              <p:nvPr/>
            </p:nvGrpSpPr>
            <p:grpSpPr>
              <a:xfrm>
                <a:off x="4412669" y="3257364"/>
                <a:ext cx="676769" cy="676763"/>
                <a:chOff x="2890273" y="3213057"/>
                <a:chExt cx="394956" cy="394954"/>
              </a:xfrm>
            </p:grpSpPr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02FD7816-2BCA-4B84-8011-2CB1836C17D6}"/>
                    </a:ext>
                  </a:extLst>
                </p:cNvPr>
                <p:cNvSpPr txBox="1"/>
                <p:nvPr/>
              </p:nvSpPr>
              <p:spPr>
                <a:xfrm>
                  <a:off x="3050496" y="3371496"/>
                  <a:ext cx="85568" cy="78077"/>
                </a:xfrm>
                <a:prstGeom prst="rect">
                  <a:avLst/>
                </a:prstGeom>
                <a:noFill/>
              </p:spPr>
              <p:txBody>
                <a:bodyPr wrap="none" lIns="36000" tIns="36000" rIns="36000" bIns="36000" rtlCol="0" anchor="ctr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00B0F0"/>
                      </a:solidFill>
                    </a:rPr>
                    <a:t>0%</a:t>
                  </a:r>
                  <a:endParaRPr lang="ko-KR" altLang="en-US" sz="700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08" name="막힌 원호 107">
                  <a:extLst>
                    <a:ext uri="{FF2B5EF4-FFF2-40B4-BE49-F238E27FC236}">
                      <a16:creationId xmlns:a16="http://schemas.microsoft.com/office/drawing/2014/main" id="{0B9BBBE6-FC35-4138-9D07-63976B6D15B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2890274" y="3213056"/>
                  <a:ext cx="394954" cy="394956"/>
                </a:xfrm>
                <a:prstGeom prst="blockArc">
                  <a:avLst>
                    <a:gd name="adj1" fmla="val 32418"/>
                    <a:gd name="adj2" fmla="val 21580026"/>
                    <a:gd name="adj3" fmla="val 24750"/>
                  </a:avLst>
                </a:prstGeom>
                <a:solidFill>
                  <a:srgbClr val="FF0000"/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l"/>
                  <a:endParaRPr lang="ko-KR" altLang="en-US" sz="8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09" name="막힌 원호 108">
              <a:extLst>
                <a:ext uri="{FF2B5EF4-FFF2-40B4-BE49-F238E27FC236}">
                  <a16:creationId xmlns:a16="http://schemas.microsoft.com/office/drawing/2014/main" id="{F2497CE4-98B3-44F3-A8E4-111AD231B77C}"/>
                </a:ext>
              </a:extLst>
            </p:cNvPr>
            <p:cNvSpPr>
              <a:spLocks noChangeAspect="1"/>
            </p:cNvSpPr>
            <p:nvPr/>
          </p:nvSpPr>
          <p:spPr>
            <a:xfrm rot="3892015">
              <a:off x="5543722" y="2697290"/>
              <a:ext cx="946961" cy="946961"/>
            </a:xfrm>
            <a:prstGeom prst="blockArc">
              <a:avLst>
                <a:gd name="adj1" fmla="val 9653402"/>
                <a:gd name="adj2" fmla="val 12133732"/>
                <a:gd name="adj3" fmla="val 22941"/>
              </a:avLst>
            </a:prstGeom>
            <a:solidFill>
              <a:srgbClr val="FF0000"/>
            </a:solidFill>
          </p:spPr>
          <p:txBody>
            <a:bodyPr wrap="square" rtlCol="0" anchor="ctr">
              <a:spAutoFit/>
            </a:bodyPr>
            <a:lstStyle/>
            <a:p>
              <a:pPr algn="l"/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10" name="타원 109">
            <a:extLst>
              <a:ext uri="{FF2B5EF4-FFF2-40B4-BE49-F238E27FC236}">
                <a16:creationId xmlns:a16="http://schemas.microsoft.com/office/drawing/2014/main" id="{12B278B2-B952-47CA-88C8-16D031B543E7}"/>
              </a:ext>
            </a:extLst>
          </p:cNvPr>
          <p:cNvSpPr/>
          <p:nvPr/>
        </p:nvSpPr>
        <p:spPr>
          <a:xfrm>
            <a:off x="5010304" y="1908147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343DEAD9-3662-470A-A067-C6E57D70DC85}"/>
              </a:ext>
            </a:extLst>
          </p:cNvPr>
          <p:cNvSpPr/>
          <p:nvPr/>
        </p:nvSpPr>
        <p:spPr>
          <a:xfrm>
            <a:off x="6316835" y="1913336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1-1</a:t>
            </a:r>
            <a:endParaRPr lang="ko-KR" altLang="en-US" sz="700" b="1" dirty="0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8F09A214-62A7-4A34-9593-99DA26326EB3}"/>
              </a:ext>
            </a:extLst>
          </p:cNvPr>
          <p:cNvSpPr/>
          <p:nvPr/>
        </p:nvSpPr>
        <p:spPr>
          <a:xfrm>
            <a:off x="7589377" y="1919506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1-2</a:t>
            </a:r>
            <a:endParaRPr lang="ko-KR" altLang="en-US" sz="700" b="1" dirty="0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8FBC617D-C081-45DC-9206-E183E9DBCBC1}"/>
              </a:ext>
            </a:extLst>
          </p:cNvPr>
          <p:cNvSpPr/>
          <p:nvPr/>
        </p:nvSpPr>
        <p:spPr>
          <a:xfrm>
            <a:off x="2057476" y="2338360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23CC8768-FD4A-4ADE-9794-D6BA5E78076F}"/>
              </a:ext>
            </a:extLst>
          </p:cNvPr>
          <p:cNvSpPr/>
          <p:nvPr/>
        </p:nvSpPr>
        <p:spPr>
          <a:xfrm>
            <a:off x="3141053" y="2372450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2-1</a:t>
            </a:r>
            <a:endParaRPr lang="ko-KR" altLang="en-US" sz="700" b="1" dirty="0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8166C0E5-4500-4DF9-AC61-7FBFEC8D5B0F}"/>
              </a:ext>
            </a:extLst>
          </p:cNvPr>
          <p:cNvSpPr/>
          <p:nvPr/>
        </p:nvSpPr>
        <p:spPr>
          <a:xfrm>
            <a:off x="2106971" y="3157433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2-2</a:t>
            </a:r>
            <a:endParaRPr lang="ko-KR" altLang="en-US" sz="700" b="1" dirty="0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6E31BDBA-A9DF-49DB-B47F-A649BFC36DA0}"/>
              </a:ext>
            </a:extLst>
          </p:cNvPr>
          <p:cNvSpPr/>
          <p:nvPr/>
        </p:nvSpPr>
        <p:spPr>
          <a:xfrm>
            <a:off x="3163436" y="3141700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2-3</a:t>
            </a:r>
            <a:endParaRPr lang="ko-KR" altLang="en-US" sz="700" b="1" dirty="0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0BCB174E-C1BD-45A6-BC15-232100F714F9}"/>
              </a:ext>
            </a:extLst>
          </p:cNvPr>
          <p:cNvSpPr/>
          <p:nvPr/>
        </p:nvSpPr>
        <p:spPr>
          <a:xfrm>
            <a:off x="4486348" y="2655226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3B729DC5-0077-4E5F-AD9C-7C29A9D6E2D3}"/>
              </a:ext>
            </a:extLst>
          </p:cNvPr>
          <p:cNvSpPr/>
          <p:nvPr/>
        </p:nvSpPr>
        <p:spPr>
          <a:xfrm>
            <a:off x="5576119" y="2690045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3-1</a:t>
            </a:r>
            <a:endParaRPr lang="ko-KR" altLang="en-US" sz="700" b="1" dirty="0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4897E43A-9FF6-44B6-9A13-7C30E31DB2A2}"/>
              </a:ext>
            </a:extLst>
          </p:cNvPr>
          <p:cNvSpPr/>
          <p:nvPr/>
        </p:nvSpPr>
        <p:spPr>
          <a:xfrm>
            <a:off x="6613007" y="2688089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3-2</a:t>
            </a:r>
            <a:endParaRPr lang="ko-KR" altLang="en-US" sz="700" b="1" dirty="0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A1A0AB1-36E8-454D-A003-F0C9E1157B75}"/>
              </a:ext>
            </a:extLst>
          </p:cNvPr>
          <p:cNvSpPr/>
          <p:nvPr/>
        </p:nvSpPr>
        <p:spPr>
          <a:xfrm>
            <a:off x="7720175" y="2712015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3-3</a:t>
            </a:r>
            <a:endParaRPr lang="ko-KR" altLang="en-US" sz="700" b="1" dirty="0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DF23B604-B686-4D13-9BDF-64BD6537C7B3}"/>
              </a:ext>
            </a:extLst>
          </p:cNvPr>
          <p:cNvSpPr/>
          <p:nvPr/>
        </p:nvSpPr>
        <p:spPr>
          <a:xfrm>
            <a:off x="1941666" y="4443993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val="2242551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D86CDE-D826-48D4-BE0A-21FAF6A0A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Dashboard &gt; Developer</a:t>
            </a:r>
            <a:endParaRPr lang="ko-KR" altLang="en-US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F16B01-818C-474F-AFAA-929876509E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Dashboard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73383C-C463-40BE-A5BD-516A01621C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Dashboard</a:t>
            </a:r>
            <a:endParaRPr lang="ko-KR" altLang="en-US" dirty="0"/>
          </a:p>
        </p:txBody>
      </p:sp>
      <p:sp>
        <p:nvSpPr>
          <p:cNvPr id="6" name="슬라이드 번호 개체 틀 4">
            <a:extLst>
              <a:ext uri="{FF2B5EF4-FFF2-40B4-BE49-F238E27FC236}">
                <a16:creationId xmlns:a16="http://schemas.microsoft.com/office/drawing/2014/main" id="{96D24E09-404E-461E-9822-42E670825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9492" y="6524372"/>
            <a:ext cx="502504" cy="3425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C8059A-D80C-4354-8B31-FFC608F2FA99}" type="slidenum">
              <a:rPr lang="ko-KR" altLang="en-US" smtClean="0"/>
              <a:pPr/>
              <a:t>73</a:t>
            </a:fld>
            <a:endParaRPr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1E2494-74E7-4C40-9A26-F739AD7E3A5C}"/>
              </a:ext>
            </a:extLst>
          </p:cNvPr>
          <p:cNvSpPr/>
          <p:nvPr/>
        </p:nvSpPr>
        <p:spPr>
          <a:xfrm>
            <a:off x="201110" y="1180195"/>
            <a:ext cx="1720735" cy="25149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8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7E85BB6-F2E0-4D1B-AEF4-A37F2916A388}"/>
              </a:ext>
            </a:extLst>
          </p:cNvPr>
          <p:cNvSpPr/>
          <p:nvPr/>
        </p:nvSpPr>
        <p:spPr>
          <a:xfrm>
            <a:off x="2029429" y="2013306"/>
            <a:ext cx="6911256" cy="465154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389F58F-74A7-4F5C-AA40-EA1226673E09}"/>
              </a:ext>
            </a:extLst>
          </p:cNvPr>
          <p:cNvSpPr/>
          <p:nvPr/>
        </p:nvSpPr>
        <p:spPr>
          <a:xfrm>
            <a:off x="2075468" y="4194765"/>
            <a:ext cx="393056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Pods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475A8B2B-0908-4CCA-B2BA-52BD0A6E0561}"/>
              </a:ext>
            </a:extLst>
          </p:cNvPr>
          <p:cNvGrpSpPr/>
          <p:nvPr/>
        </p:nvGrpSpPr>
        <p:grpSpPr>
          <a:xfrm>
            <a:off x="6384195" y="2076395"/>
            <a:ext cx="1279033" cy="222935"/>
            <a:chOff x="2313640" y="4193815"/>
            <a:chExt cx="1279033" cy="222935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0001701F-AE67-4C66-A9E2-46DB86715979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 Select Cluster</a:t>
              </a: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3019D3E5-2278-43BA-8462-18A754E4C11B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4AA9DAD6-0E92-45B8-9FEC-C4D967FC36E8}"/>
              </a:ext>
            </a:extLst>
          </p:cNvPr>
          <p:cNvGrpSpPr/>
          <p:nvPr/>
        </p:nvGrpSpPr>
        <p:grpSpPr>
          <a:xfrm>
            <a:off x="5090014" y="2081004"/>
            <a:ext cx="1279033" cy="222935"/>
            <a:chOff x="2313640" y="4193815"/>
            <a:chExt cx="1279033" cy="222935"/>
          </a:xfrm>
        </p:grpSpPr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EE383758-06FD-46E3-AB2E-7BCE4590F936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 Select Project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C4784582-1580-45E3-BF5B-250560572B3B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A4CEC910-DDDA-40E0-AFC8-F7D1AD738A68}"/>
              </a:ext>
            </a:extLst>
          </p:cNvPr>
          <p:cNvGraphicFramePr>
            <a:graphicFrameLocks noGrp="1"/>
          </p:cNvGraphicFramePr>
          <p:nvPr/>
        </p:nvGraphicFramePr>
        <p:xfrm>
          <a:off x="2161095" y="4410790"/>
          <a:ext cx="6641952" cy="20708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6497">
                  <a:extLst>
                    <a:ext uri="{9D8B030D-6E8A-4147-A177-3AD203B41FA5}">
                      <a16:colId xmlns:a16="http://schemas.microsoft.com/office/drawing/2014/main" val="2933535574"/>
                    </a:ext>
                  </a:extLst>
                </a:gridCol>
                <a:gridCol w="712694">
                  <a:extLst>
                    <a:ext uri="{9D8B030D-6E8A-4147-A177-3AD203B41FA5}">
                      <a16:colId xmlns:a16="http://schemas.microsoft.com/office/drawing/2014/main" val="684340163"/>
                    </a:ext>
                  </a:extLst>
                </a:gridCol>
                <a:gridCol w="722071">
                  <a:extLst>
                    <a:ext uri="{9D8B030D-6E8A-4147-A177-3AD203B41FA5}">
                      <a16:colId xmlns:a16="http://schemas.microsoft.com/office/drawing/2014/main" val="1330508425"/>
                    </a:ext>
                  </a:extLst>
                </a:gridCol>
                <a:gridCol w="726732">
                  <a:extLst>
                    <a:ext uri="{9D8B030D-6E8A-4147-A177-3AD203B41FA5}">
                      <a16:colId xmlns:a16="http://schemas.microsoft.com/office/drawing/2014/main" val="2546740543"/>
                    </a:ext>
                  </a:extLst>
                </a:gridCol>
                <a:gridCol w="539237">
                  <a:extLst>
                    <a:ext uri="{9D8B030D-6E8A-4147-A177-3AD203B41FA5}">
                      <a16:colId xmlns:a16="http://schemas.microsoft.com/office/drawing/2014/main" val="657365898"/>
                    </a:ext>
                  </a:extLst>
                </a:gridCol>
                <a:gridCol w="559560">
                  <a:extLst>
                    <a:ext uri="{9D8B030D-6E8A-4147-A177-3AD203B41FA5}">
                      <a16:colId xmlns:a16="http://schemas.microsoft.com/office/drawing/2014/main" val="897419865"/>
                    </a:ext>
                  </a:extLst>
                </a:gridCol>
                <a:gridCol w="481347">
                  <a:extLst>
                    <a:ext uri="{9D8B030D-6E8A-4147-A177-3AD203B41FA5}">
                      <a16:colId xmlns:a16="http://schemas.microsoft.com/office/drawing/2014/main" val="513567869"/>
                    </a:ext>
                  </a:extLst>
                </a:gridCol>
                <a:gridCol w="365724">
                  <a:extLst>
                    <a:ext uri="{9D8B030D-6E8A-4147-A177-3AD203B41FA5}">
                      <a16:colId xmlns:a16="http://schemas.microsoft.com/office/drawing/2014/main" val="3884977571"/>
                    </a:ext>
                  </a:extLst>
                </a:gridCol>
                <a:gridCol w="572030">
                  <a:extLst>
                    <a:ext uri="{9D8B030D-6E8A-4147-A177-3AD203B41FA5}">
                      <a16:colId xmlns:a16="http://schemas.microsoft.com/office/drawing/2014/main" val="3920714871"/>
                    </a:ext>
                  </a:extLst>
                </a:gridCol>
                <a:gridCol w="766060">
                  <a:extLst>
                    <a:ext uri="{9D8B030D-6E8A-4147-A177-3AD203B41FA5}">
                      <a16:colId xmlns:a16="http://schemas.microsoft.com/office/drawing/2014/main" val="749411941"/>
                    </a:ext>
                  </a:extLst>
                </a:gridCol>
              </a:tblGrid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Name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Cluster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Namespace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Label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Node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Status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Restart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CPU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Memory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Age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02643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nginx-deployme-12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cluster-01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default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type: k8s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node1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Running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8.7%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34.1%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 days ago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93917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nginx-deployme-11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cluster-01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default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type: k8s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node2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Running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-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-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50 minutes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623477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tomcat-deployment-1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cluster-01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default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app: tomcat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node3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Running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14.1%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56.7%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 days ago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262435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tomcat-deployment-2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cluster-01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default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app: tomcat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node4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Running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42.1%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23%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 days ago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526753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tomcat-deployment-3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cluster-01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default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app: tomcat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node5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Running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-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-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 days ago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658145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portal-deployment-1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Cluster-02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portal-service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app: portal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azure-1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Running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-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-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20 second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674196"/>
                  </a:ext>
                </a:extLst>
              </a:tr>
            </a:tbl>
          </a:graphicData>
        </a:graphic>
      </p:graphicFrame>
      <p:cxnSp>
        <p:nvCxnSpPr>
          <p:cNvPr id="232" name="직선 연결선 231">
            <a:extLst>
              <a:ext uri="{FF2B5EF4-FFF2-40B4-BE49-F238E27FC236}">
                <a16:creationId xmlns:a16="http://schemas.microsoft.com/office/drawing/2014/main" id="{D7F5C219-B129-4799-8FA8-A121306EF6D1}"/>
              </a:ext>
            </a:extLst>
          </p:cNvPr>
          <p:cNvCxnSpPr>
            <a:cxnSpLocks/>
          </p:cNvCxnSpPr>
          <p:nvPr/>
        </p:nvCxnSpPr>
        <p:spPr>
          <a:xfrm>
            <a:off x="8775413" y="4718037"/>
            <a:ext cx="0" cy="3981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863F4BED-CE27-4031-814C-564FE589AC81}"/>
              </a:ext>
            </a:extLst>
          </p:cNvPr>
          <p:cNvGrpSpPr/>
          <p:nvPr/>
        </p:nvGrpSpPr>
        <p:grpSpPr>
          <a:xfrm>
            <a:off x="7678376" y="2073654"/>
            <a:ext cx="1279033" cy="222935"/>
            <a:chOff x="2313640" y="4193815"/>
            <a:chExt cx="1279033" cy="222935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7C1548C-E01E-4D3B-91DA-30537F4A9080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 Select Namespace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E63ACAAC-0D50-457C-9430-260D6C575A2E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D0299571-02B8-42D6-8CCE-794BC9BA9981}"/>
              </a:ext>
            </a:extLst>
          </p:cNvPr>
          <p:cNvGrpSpPr/>
          <p:nvPr/>
        </p:nvGrpSpPr>
        <p:grpSpPr>
          <a:xfrm>
            <a:off x="7201090" y="4140966"/>
            <a:ext cx="1589784" cy="214291"/>
            <a:chOff x="7193350" y="1872316"/>
            <a:chExt cx="1589784" cy="214291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47055F1C-4A75-4E7F-BD11-B6E0A0131629}"/>
                </a:ext>
              </a:extLst>
            </p:cNvPr>
            <p:cNvGrpSpPr/>
            <p:nvPr userDrawn="1"/>
          </p:nvGrpSpPr>
          <p:grpSpPr>
            <a:xfrm>
              <a:off x="7193350" y="1872316"/>
              <a:ext cx="1589784" cy="214291"/>
              <a:chOff x="7369727" y="1872316"/>
              <a:chExt cx="1589784" cy="214291"/>
            </a:xfrm>
          </p:grpSpPr>
          <p:sp>
            <p:nvSpPr>
              <p:cNvPr id="79" name="사각형: 둥근 모서리 78">
                <a:extLst>
                  <a:ext uri="{FF2B5EF4-FFF2-40B4-BE49-F238E27FC236}">
                    <a16:creationId xmlns:a16="http://schemas.microsoft.com/office/drawing/2014/main" id="{1DFE18AA-8D00-4124-BDD5-752AA549AA5C}"/>
                  </a:ext>
                </a:extLst>
              </p:cNvPr>
              <p:cNvSpPr/>
              <p:nvPr userDrawn="1"/>
            </p:nvSpPr>
            <p:spPr>
              <a:xfrm>
                <a:off x="7369727" y="1872316"/>
                <a:ext cx="1392106" cy="214291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altLang="ko-KR" sz="700" i="1" dirty="0">
                    <a:solidFill>
                      <a:schemeClr val="bg1">
                        <a:lumMod val="65000"/>
                      </a:schemeClr>
                    </a:solidFill>
                  </a:rPr>
                  <a:t>Filter by </a:t>
                </a:r>
                <a:r>
                  <a:rPr lang="en-US" altLang="ko-KR" sz="700" i="1" dirty="0" err="1">
                    <a:solidFill>
                      <a:schemeClr val="bg1">
                        <a:lumMod val="65000"/>
                      </a:schemeClr>
                    </a:solidFill>
                  </a:rPr>
                  <a:t>podname</a:t>
                </a:r>
                <a:endParaRPr lang="ko-KR" altLang="en-US" sz="700" i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80" name="사각형: 둥근 모서리 79">
                <a:extLst>
                  <a:ext uri="{FF2B5EF4-FFF2-40B4-BE49-F238E27FC236}">
                    <a16:creationId xmlns:a16="http://schemas.microsoft.com/office/drawing/2014/main" id="{95C23275-10E3-4526-AFED-FEE15450D1F5}"/>
                  </a:ext>
                </a:extLst>
              </p:cNvPr>
              <p:cNvSpPr/>
              <p:nvPr userDrawn="1"/>
            </p:nvSpPr>
            <p:spPr>
              <a:xfrm>
                <a:off x="8761921" y="1872316"/>
                <a:ext cx="197590" cy="214291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800" i="1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C6BD0F5E-3C58-49BA-9686-7C8E418E6F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2959" y="1926115"/>
              <a:ext cx="105609" cy="106695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34A7B67-487B-425E-A158-0430311DEF30}"/>
              </a:ext>
            </a:extLst>
          </p:cNvPr>
          <p:cNvGrpSpPr/>
          <p:nvPr/>
        </p:nvGrpSpPr>
        <p:grpSpPr>
          <a:xfrm>
            <a:off x="3244203" y="2424131"/>
            <a:ext cx="4475736" cy="1225974"/>
            <a:chOff x="4423517" y="2696579"/>
            <a:chExt cx="4475736" cy="1225974"/>
          </a:xfrm>
        </p:grpSpPr>
        <p:grpSp>
          <p:nvGrpSpPr>
            <p:cNvPr id="299" name="그룹 298">
              <a:extLst>
                <a:ext uri="{FF2B5EF4-FFF2-40B4-BE49-F238E27FC236}">
                  <a16:creationId xmlns:a16="http://schemas.microsoft.com/office/drawing/2014/main" id="{2E100AB2-EC4D-484E-90D3-27EB3699E9E8}"/>
                </a:ext>
              </a:extLst>
            </p:cNvPr>
            <p:cNvGrpSpPr/>
            <p:nvPr/>
          </p:nvGrpSpPr>
          <p:grpSpPr>
            <a:xfrm>
              <a:off x="4423517" y="2696579"/>
              <a:ext cx="1216793" cy="1169786"/>
              <a:chOff x="4304904" y="3257364"/>
              <a:chExt cx="902262" cy="867406"/>
            </a:xfrm>
          </p:grpSpPr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A5E0665F-7E04-4F6A-8973-968FEC6275C7}"/>
                  </a:ext>
                </a:extLst>
              </p:cNvPr>
              <p:cNvSpPr/>
              <p:nvPr/>
            </p:nvSpPr>
            <p:spPr>
              <a:xfrm>
                <a:off x="4304904" y="3976428"/>
                <a:ext cx="902262" cy="148342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chemeClr val="bg1">
                        <a:lumMod val="65000"/>
                      </a:schemeClr>
                    </a:solidFill>
                  </a:rPr>
                  <a:t>Deployment</a:t>
                </a:r>
                <a:endParaRPr lang="ko-KR" altLang="en-US" sz="16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grpSp>
            <p:nvGrpSpPr>
              <p:cNvPr id="301" name="그룹 300">
                <a:extLst>
                  <a:ext uri="{FF2B5EF4-FFF2-40B4-BE49-F238E27FC236}">
                    <a16:creationId xmlns:a16="http://schemas.microsoft.com/office/drawing/2014/main" id="{944D27B2-0BE8-4E6B-9109-96B05183C135}"/>
                  </a:ext>
                </a:extLst>
              </p:cNvPr>
              <p:cNvGrpSpPr/>
              <p:nvPr/>
            </p:nvGrpSpPr>
            <p:grpSpPr>
              <a:xfrm>
                <a:off x="4412669" y="3257364"/>
                <a:ext cx="676769" cy="676763"/>
                <a:chOff x="2890273" y="3213057"/>
                <a:chExt cx="394956" cy="394954"/>
              </a:xfrm>
            </p:grpSpPr>
            <p:sp>
              <p:nvSpPr>
                <p:cNvPr id="322" name="TextBox 321">
                  <a:extLst>
                    <a:ext uri="{FF2B5EF4-FFF2-40B4-BE49-F238E27FC236}">
                      <a16:creationId xmlns:a16="http://schemas.microsoft.com/office/drawing/2014/main" id="{9C7B3C93-0FAE-4043-A092-A068535D6A78}"/>
                    </a:ext>
                  </a:extLst>
                </p:cNvPr>
                <p:cNvSpPr txBox="1"/>
                <p:nvPr/>
              </p:nvSpPr>
              <p:spPr>
                <a:xfrm>
                  <a:off x="3028991" y="3371496"/>
                  <a:ext cx="128577" cy="78077"/>
                </a:xfrm>
                <a:prstGeom prst="rect">
                  <a:avLst/>
                </a:prstGeom>
                <a:noFill/>
              </p:spPr>
              <p:txBody>
                <a:bodyPr wrap="none" lIns="36000" tIns="36000" rIns="36000" bIns="36000" rtlCol="0" anchor="ctr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00B0F0"/>
                      </a:solidFill>
                    </a:rPr>
                    <a:t>100%</a:t>
                  </a:r>
                  <a:endParaRPr lang="ko-KR" altLang="en-US" sz="700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321" name="막힌 원호 320">
                  <a:extLst>
                    <a:ext uri="{FF2B5EF4-FFF2-40B4-BE49-F238E27FC236}">
                      <a16:creationId xmlns:a16="http://schemas.microsoft.com/office/drawing/2014/main" id="{FA7CE012-FD88-4826-873E-D4E5447666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2890274" y="3213056"/>
                  <a:ext cx="394954" cy="394956"/>
                </a:xfrm>
                <a:prstGeom prst="blockArc">
                  <a:avLst>
                    <a:gd name="adj1" fmla="val 32418"/>
                    <a:gd name="adj2" fmla="val 21580026"/>
                    <a:gd name="adj3" fmla="val 24750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l"/>
                  <a:endParaRPr lang="ko-KR" altLang="en-US" sz="8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AF58B111-3805-4723-97B4-EFCF936F62A2}"/>
                </a:ext>
              </a:extLst>
            </p:cNvPr>
            <p:cNvGrpSpPr/>
            <p:nvPr/>
          </p:nvGrpSpPr>
          <p:grpSpPr>
            <a:xfrm>
              <a:off x="5515875" y="2696579"/>
              <a:ext cx="1216793" cy="1169786"/>
              <a:chOff x="4304904" y="3257364"/>
              <a:chExt cx="902262" cy="867406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80E9280D-A009-4DD9-B53F-5F30CCDCB43A}"/>
                  </a:ext>
                </a:extLst>
              </p:cNvPr>
              <p:cNvSpPr/>
              <p:nvPr/>
            </p:nvSpPr>
            <p:spPr>
              <a:xfrm>
                <a:off x="4304904" y="3976428"/>
                <a:ext cx="902262" cy="148342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chemeClr val="bg1">
                        <a:lumMod val="65000"/>
                      </a:schemeClr>
                    </a:solidFill>
                  </a:rPr>
                  <a:t>Pod</a:t>
                </a:r>
                <a:endParaRPr lang="ko-KR" altLang="en-US" sz="16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EA32DF41-5DEA-4090-844C-7C2522B786AC}"/>
                  </a:ext>
                </a:extLst>
              </p:cNvPr>
              <p:cNvGrpSpPr/>
              <p:nvPr/>
            </p:nvGrpSpPr>
            <p:grpSpPr>
              <a:xfrm>
                <a:off x="4412669" y="3257364"/>
                <a:ext cx="676769" cy="676763"/>
                <a:chOff x="2890273" y="3213057"/>
                <a:chExt cx="394956" cy="394954"/>
              </a:xfrm>
            </p:grpSpPr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ECA9353-62E1-4345-AF4C-F61184860E90}"/>
                    </a:ext>
                  </a:extLst>
                </p:cNvPr>
                <p:cNvSpPr txBox="1"/>
                <p:nvPr/>
              </p:nvSpPr>
              <p:spPr>
                <a:xfrm>
                  <a:off x="3039743" y="3371496"/>
                  <a:ext cx="107073" cy="78077"/>
                </a:xfrm>
                <a:prstGeom prst="rect">
                  <a:avLst/>
                </a:prstGeom>
                <a:noFill/>
              </p:spPr>
              <p:txBody>
                <a:bodyPr wrap="none" lIns="36000" tIns="36000" rIns="36000" bIns="36000" rtlCol="0" anchor="ctr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00B0F0"/>
                      </a:solidFill>
                    </a:rPr>
                    <a:t>90%</a:t>
                  </a:r>
                  <a:endParaRPr lang="ko-KR" altLang="en-US" sz="700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89" name="막힌 원호 88">
                  <a:extLst>
                    <a:ext uri="{FF2B5EF4-FFF2-40B4-BE49-F238E27FC236}">
                      <a16:creationId xmlns:a16="http://schemas.microsoft.com/office/drawing/2014/main" id="{E3797C89-43BD-4DA5-B62C-3471245943F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2890274" y="3213056"/>
                  <a:ext cx="394954" cy="394956"/>
                </a:xfrm>
                <a:prstGeom prst="blockArc">
                  <a:avLst>
                    <a:gd name="adj1" fmla="val 32418"/>
                    <a:gd name="adj2" fmla="val 21580026"/>
                    <a:gd name="adj3" fmla="val 24750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l"/>
                  <a:endParaRPr lang="ko-KR" altLang="en-US" sz="8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2648E0DF-02E6-4736-904E-71FB9E9F8B6E}"/>
                </a:ext>
              </a:extLst>
            </p:cNvPr>
            <p:cNvGrpSpPr/>
            <p:nvPr/>
          </p:nvGrpSpPr>
          <p:grpSpPr>
            <a:xfrm>
              <a:off x="6588590" y="2714431"/>
              <a:ext cx="1216793" cy="1169784"/>
              <a:chOff x="4304904" y="3257365"/>
              <a:chExt cx="902262" cy="867405"/>
            </a:xfrm>
          </p:grpSpPr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6E8FB1F-7248-40DF-AD79-1F3F960BA419}"/>
                  </a:ext>
                </a:extLst>
              </p:cNvPr>
              <p:cNvSpPr/>
              <p:nvPr/>
            </p:nvSpPr>
            <p:spPr>
              <a:xfrm>
                <a:off x="4304904" y="3976428"/>
                <a:ext cx="902262" cy="148342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chemeClr val="bg1">
                        <a:lumMod val="65000"/>
                      </a:schemeClr>
                    </a:solidFill>
                  </a:rPr>
                  <a:t>Replica Sets</a:t>
                </a:r>
                <a:endParaRPr lang="ko-KR" altLang="en-US" sz="16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D24690EB-C537-4FA6-96F1-53C24B2831F6}"/>
                  </a:ext>
                </a:extLst>
              </p:cNvPr>
              <p:cNvGrpSpPr/>
              <p:nvPr/>
            </p:nvGrpSpPr>
            <p:grpSpPr>
              <a:xfrm>
                <a:off x="4412669" y="3257365"/>
                <a:ext cx="676769" cy="676763"/>
                <a:chOff x="2890273" y="3213058"/>
                <a:chExt cx="394956" cy="394954"/>
              </a:xfrm>
            </p:grpSpPr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9BEF1AC8-6426-49A1-B423-5C17925DF94C}"/>
                    </a:ext>
                  </a:extLst>
                </p:cNvPr>
                <p:cNvSpPr txBox="1"/>
                <p:nvPr/>
              </p:nvSpPr>
              <p:spPr>
                <a:xfrm>
                  <a:off x="3028991" y="3371496"/>
                  <a:ext cx="128577" cy="78077"/>
                </a:xfrm>
                <a:prstGeom prst="rect">
                  <a:avLst/>
                </a:prstGeom>
                <a:noFill/>
              </p:spPr>
              <p:txBody>
                <a:bodyPr wrap="none" lIns="36000" tIns="36000" rIns="36000" bIns="36000" rtlCol="0" anchor="ctr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00B0F0"/>
                      </a:solidFill>
                    </a:rPr>
                    <a:t>100%</a:t>
                  </a:r>
                  <a:endParaRPr lang="ko-KR" altLang="en-US" sz="700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99" name="막힌 원호 98">
                  <a:extLst>
                    <a:ext uri="{FF2B5EF4-FFF2-40B4-BE49-F238E27FC236}">
                      <a16:creationId xmlns:a16="http://schemas.microsoft.com/office/drawing/2014/main" id="{F1668716-4866-48A8-90F9-514204B6188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2890274" y="3213057"/>
                  <a:ext cx="394954" cy="394956"/>
                </a:xfrm>
                <a:prstGeom prst="blockArc">
                  <a:avLst>
                    <a:gd name="adj1" fmla="val 32418"/>
                    <a:gd name="adj2" fmla="val 21580026"/>
                    <a:gd name="adj3" fmla="val 24750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l"/>
                  <a:endParaRPr lang="ko-KR" altLang="en-US" sz="8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4BDEF93B-2095-4B36-B1CF-FD2EB57C4C33}"/>
                </a:ext>
              </a:extLst>
            </p:cNvPr>
            <p:cNvGrpSpPr/>
            <p:nvPr/>
          </p:nvGrpSpPr>
          <p:grpSpPr>
            <a:xfrm>
              <a:off x="7682460" y="2752767"/>
              <a:ext cx="1216793" cy="1169786"/>
              <a:chOff x="4304904" y="3257364"/>
              <a:chExt cx="902262" cy="867406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C8EFFC20-54A6-499A-BB3F-4FA6A4FF832B}"/>
                  </a:ext>
                </a:extLst>
              </p:cNvPr>
              <p:cNvSpPr/>
              <p:nvPr/>
            </p:nvSpPr>
            <p:spPr>
              <a:xfrm>
                <a:off x="4304904" y="3976428"/>
                <a:ext cx="902262" cy="148342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chemeClr val="bg1">
                        <a:lumMod val="65000"/>
                      </a:schemeClr>
                    </a:solidFill>
                  </a:rPr>
                  <a:t>Stateful Sets</a:t>
                </a:r>
                <a:endParaRPr lang="ko-KR" altLang="en-US" sz="16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A6DB7ECF-7BD9-4280-87DE-04B74BF18891}"/>
                  </a:ext>
                </a:extLst>
              </p:cNvPr>
              <p:cNvGrpSpPr/>
              <p:nvPr/>
            </p:nvGrpSpPr>
            <p:grpSpPr>
              <a:xfrm>
                <a:off x="4412669" y="3257364"/>
                <a:ext cx="676769" cy="676763"/>
                <a:chOff x="2890273" y="3213057"/>
                <a:chExt cx="394956" cy="394954"/>
              </a:xfrm>
            </p:grpSpPr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02FD7816-2BCA-4B84-8011-2CB1836C17D6}"/>
                    </a:ext>
                  </a:extLst>
                </p:cNvPr>
                <p:cNvSpPr txBox="1"/>
                <p:nvPr/>
              </p:nvSpPr>
              <p:spPr>
                <a:xfrm>
                  <a:off x="3050496" y="3371496"/>
                  <a:ext cx="85568" cy="78077"/>
                </a:xfrm>
                <a:prstGeom prst="rect">
                  <a:avLst/>
                </a:prstGeom>
                <a:noFill/>
              </p:spPr>
              <p:txBody>
                <a:bodyPr wrap="none" lIns="36000" tIns="36000" rIns="36000" bIns="36000" rtlCol="0" anchor="ctr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00B0F0"/>
                      </a:solidFill>
                    </a:rPr>
                    <a:t>0%</a:t>
                  </a:r>
                  <a:endParaRPr lang="ko-KR" altLang="en-US" sz="700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08" name="막힌 원호 107">
                  <a:extLst>
                    <a:ext uri="{FF2B5EF4-FFF2-40B4-BE49-F238E27FC236}">
                      <a16:creationId xmlns:a16="http://schemas.microsoft.com/office/drawing/2014/main" id="{0B9BBBE6-FC35-4138-9D07-63976B6D15B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2890274" y="3213056"/>
                  <a:ext cx="394954" cy="394956"/>
                </a:xfrm>
                <a:prstGeom prst="blockArc">
                  <a:avLst>
                    <a:gd name="adj1" fmla="val 32418"/>
                    <a:gd name="adj2" fmla="val 21580026"/>
                    <a:gd name="adj3" fmla="val 24750"/>
                  </a:avLst>
                </a:prstGeom>
                <a:solidFill>
                  <a:srgbClr val="FF0000"/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l"/>
                  <a:endParaRPr lang="ko-KR" altLang="en-US" sz="8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09" name="막힌 원호 108">
              <a:extLst>
                <a:ext uri="{FF2B5EF4-FFF2-40B4-BE49-F238E27FC236}">
                  <a16:creationId xmlns:a16="http://schemas.microsoft.com/office/drawing/2014/main" id="{F2497CE4-98B3-44F3-A8E4-111AD231B77C}"/>
                </a:ext>
              </a:extLst>
            </p:cNvPr>
            <p:cNvSpPr>
              <a:spLocks noChangeAspect="1"/>
            </p:cNvSpPr>
            <p:nvPr/>
          </p:nvSpPr>
          <p:spPr>
            <a:xfrm rot="3892015">
              <a:off x="5663365" y="2697290"/>
              <a:ext cx="946961" cy="946961"/>
            </a:xfrm>
            <a:prstGeom prst="blockArc">
              <a:avLst>
                <a:gd name="adj1" fmla="val 9653402"/>
                <a:gd name="adj2" fmla="val 12133732"/>
                <a:gd name="adj3" fmla="val 22941"/>
              </a:avLst>
            </a:prstGeom>
            <a:solidFill>
              <a:srgbClr val="FF0000"/>
            </a:solidFill>
          </p:spPr>
          <p:txBody>
            <a:bodyPr wrap="square" rtlCol="0" anchor="ctr">
              <a:spAutoFit/>
            </a:bodyPr>
            <a:lstStyle/>
            <a:p>
              <a:pPr algn="l"/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1673361-8758-4880-A974-6B7240A2D0EF}"/>
              </a:ext>
            </a:extLst>
          </p:cNvPr>
          <p:cNvGrpSpPr/>
          <p:nvPr/>
        </p:nvGrpSpPr>
        <p:grpSpPr>
          <a:xfrm>
            <a:off x="4290873" y="3670934"/>
            <a:ext cx="2524961" cy="440895"/>
            <a:chOff x="9200085" y="3225895"/>
            <a:chExt cx="2524961" cy="440895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6F10166C-DCD9-4F38-B222-9ABD1E72E845}"/>
                </a:ext>
              </a:extLst>
            </p:cNvPr>
            <p:cNvSpPr/>
            <p:nvPr/>
          </p:nvSpPr>
          <p:spPr>
            <a:xfrm>
              <a:off x="9200085" y="3225895"/>
              <a:ext cx="5383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5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313AB85-FC4D-46F1-B69A-8D7741BD365F}"/>
                </a:ext>
              </a:extLst>
            </p:cNvPr>
            <p:cNvSpPr/>
            <p:nvPr/>
          </p:nvSpPr>
          <p:spPr>
            <a:xfrm>
              <a:off x="9216463" y="3434335"/>
              <a:ext cx="489529" cy="200055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ctr"/>
              <a:r>
                <a:rPr lang="en-US" altLang="ko-KR" sz="700" dirty="0">
                  <a:solidFill>
                    <a:schemeClr val="bg1">
                      <a:lumMod val="65000"/>
                    </a:schemeClr>
                  </a:solidFill>
                </a:rPr>
                <a:t>Namespace</a:t>
              </a:r>
              <a:endParaRPr lang="ko-KR" alt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95C4E358-802C-4076-8941-2DA1B1931F22}"/>
                </a:ext>
              </a:extLst>
            </p:cNvPr>
            <p:cNvCxnSpPr/>
            <p:nvPr/>
          </p:nvCxnSpPr>
          <p:spPr>
            <a:xfrm>
              <a:off x="9806890" y="3347177"/>
              <a:ext cx="0" cy="18897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DADF639-5563-4F87-A251-7426A4A72B58}"/>
                </a:ext>
              </a:extLst>
            </p:cNvPr>
            <p:cNvSpPr/>
            <p:nvPr/>
          </p:nvSpPr>
          <p:spPr>
            <a:xfrm>
              <a:off x="9904043" y="3445352"/>
              <a:ext cx="489529" cy="200055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ctr"/>
              <a:r>
                <a:rPr lang="en-US" altLang="ko-KR" sz="700" dirty="0">
                  <a:solidFill>
                    <a:schemeClr val="bg1">
                      <a:lumMod val="65000"/>
                    </a:schemeClr>
                  </a:solidFill>
                </a:rPr>
                <a:t>Pods</a:t>
              </a:r>
              <a:endParaRPr lang="ko-KR" alt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D38F3DD-1FAA-4AE5-8720-10ACDDF95965}"/>
                </a:ext>
              </a:extLst>
            </p:cNvPr>
            <p:cNvSpPr/>
            <p:nvPr/>
          </p:nvSpPr>
          <p:spPr>
            <a:xfrm>
              <a:off x="9868604" y="3236911"/>
              <a:ext cx="5383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29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5E029699-7C1C-4F34-96B0-C419468F8917}"/>
                </a:ext>
              </a:extLst>
            </p:cNvPr>
            <p:cNvCxnSpPr/>
            <p:nvPr/>
          </p:nvCxnSpPr>
          <p:spPr>
            <a:xfrm>
              <a:off x="10475409" y="3347540"/>
              <a:ext cx="0" cy="18897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A1452AA7-F207-4251-BEFF-8124FFCB6D21}"/>
                </a:ext>
              </a:extLst>
            </p:cNvPr>
            <p:cNvSpPr/>
            <p:nvPr/>
          </p:nvSpPr>
          <p:spPr>
            <a:xfrm>
              <a:off x="10572562" y="3456732"/>
              <a:ext cx="489529" cy="200055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ctr"/>
              <a:r>
                <a:rPr lang="en-US" altLang="ko-KR" sz="700" dirty="0">
                  <a:solidFill>
                    <a:schemeClr val="bg1">
                      <a:lumMod val="65000"/>
                    </a:schemeClr>
                  </a:solidFill>
                </a:rPr>
                <a:t>PVC</a:t>
              </a:r>
              <a:endParaRPr lang="ko-KR" alt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7C1E359A-A504-4CB4-A733-B7FA34BC8DBC}"/>
                </a:ext>
              </a:extLst>
            </p:cNvPr>
            <p:cNvSpPr/>
            <p:nvPr/>
          </p:nvSpPr>
          <p:spPr>
            <a:xfrm>
              <a:off x="10537123" y="3248291"/>
              <a:ext cx="5383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A7FC2970-9318-4E5A-B7ED-6A84E3576E07}"/>
                </a:ext>
              </a:extLst>
            </p:cNvPr>
            <p:cNvCxnSpPr/>
            <p:nvPr/>
          </p:nvCxnSpPr>
          <p:spPr>
            <a:xfrm>
              <a:off x="11124960" y="3357543"/>
              <a:ext cx="0" cy="18897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91E09EF4-7961-449A-9860-4B88D25106A7}"/>
                </a:ext>
              </a:extLst>
            </p:cNvPr>
            <p:cNvSpPr/>
            <p:nvPr/>
          </p:nvSpPr>
          <p:spPr>
            <a:xfrm>
              <a:off x="11222113" y="3466735"/>
              <a:ext cx="489529" cy="200055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ctr"/>
              <a:r>
                <a:rPr lang="en-US" altLang="ko-KR" sz="700" dirty="0">
                  <a:solidFill>
                    <a:schemeClr val="bg1">
                      <a:lumMod val="65000"/>
                    </a:schemeClr>
                  </a:solidFill>
                </a:rPr>
                <a:t>Member</a:t>
              </a:r>
              <a:endParaRPr lang="ko-KR" alt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75E37773-A2C9-4733-92F7-B1B77B645D17}"/>
                </a:ext>
              </a:extLst>
            </p:cNvPr>
            <p:cNvSpPr/>
            <p:nvPr/>
          </p:nvSpPr>
          <p:spPr>
            <a:xfrm>
              <a:off x="11186674" y="3258294"/>
              <a:ext cx="5383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5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94" name="타원 93">
            <a:extLst>
              <a:ext uri="{FF2B5EF4-FFF2-40B4-BE49-F238E27FC236}">
                <a16:creationId xmlns:a16="http://schemas.microsoft.com/office/drawing/2014/main" id="{072BD30A-095B-4889-BD6F-40BFE6820087}"/>
              </a:ext>
            </a:extLst>
          </p:cNvPr>
          <p:cNvSpPr/>
          <p:nvPr/>
        </p:nvSpPr>
        <p:spPr>
          <a:xfrm>
            <a:off x="5010304" y="1908147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68056A1B-1483-491A-8FDC-878D6AE73741}"/>
              </a:ext>
            </a:extLst>
          </p:cNvPr>
          <p:cNvSpPr/>
          <p:nvPr/>
        </p:nvSpPr>
        <p:spPr>
          <a:xfrm>
            <a:off x="6316835" y="1913336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1-1</a:t>
            </a:r>
            <a:endParaRPr lang="ko-KR" altLang="en-US" sz="700" b="1" dirty="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5F5CAFFF-2B7C-4AF3-8BAA-829DC8D3E57D}"/>
              </a:ext>
            </a:extLst>
          </p:cNvPr>
          <p:cNvSpPr/>
          <p:nvPr/>
        </p:nvSpPr>
        <p:spPr>
          <a:xfrm>
            <a:off x="7589377" y="1919506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1-2</a:t>
            </a:r>
            <a:endParaRPr lang="ko-KR" altLang="en-US" sz="700" b="1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B3CFC24D-E83B-4CB0-B144-098B3B5790B6}"/>
              </a:ext>
            </a:extLst>
          </p:cNvPr>
          <p:cNvSpPr/>
          <p:nvPr/>
        </p:nvSpPr>
        <p:spPr>
          <a:xfrm>
            <a:off x="3393411" y="2414889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82CA97B2-6977-4B81-8997-23F41301C2A0}"/>
              </a:ext>
            </a:extLst>
          </p:cNvPr>
          <p:cNvSpPr/>
          <p:nvPr/>
        </p:nvSpPr>
        <p:spPr>
          <a:xfrm>
            <a:off x="4483182" y="2449708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3-1</a:t>
            </a:r>
            <a:endParaRPr lang="ko-KR" altLang="en-US" sz="700" b="1" dirty="0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A74E4B79-1C14-4E7A-ACE4-1C7E77484A9F}"/>
              </a:ext>
            </a:extLst>
          </p:cNvPr>
          <p:cNvSpPr/>
          <p:nvPr/>
        </p:nvSpPr>
        <p:spPr>
          <a:xfrm>
            <a:off x="5520070" y="2447752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3-2</a:t>
            </a:r>
            <a:endParaRPr lang="ko-KR" altLang="en-US" sz="700" b="1" dirty="0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A1241BFF-9461-4C47-B50E-4994CDE1D019}"/>
              </a:ext>
            </a:extLst>
          </p:cNvPr>
          <p:cNvSpPr/>
          <p:nvPr/>
        </p:nvSpPr>
        <p:spPr>
          <a:xfrm>
            <a:off x="6627238" y="2471678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3-3</a:t>
            </a:r>
            <a:endParaRPr lang="ko-KR" altLang="en-US" sz="700" b="1" dirty="0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D61AD933-C027-438E-ABA7-ACA95319ECA2}"/>
              </a:ext>
            </a:extLst>
          </p:cNvPr>
          <p:cNvSpPr/>
          <p:nvPr/>
        </p:nvSpPr>
        <p:spPr>
          <a:xfrm>
            <a:off x="1941666" y="4443993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FBB61989-87FD-40E0-BB8C-C79BF72D2E98}"/>
              </a:ext>
            </a:extLst>
          </p:cNvPr>
          <p:cNvSpPr/>
          <p:nvPr/>
        </p:nvSpPr>
        <p:spPr>
          <a:xfrm>
            <a:off x="4201639" y="3629442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graphicFrame>
        <p:nvGraphicFramePr>
          <p:cNvPr id="115" name="표 114">
            <a:extLst>
              <a:ext uri="{FF2B5EF4-FFF2-40B4-BE49-F238E27FC236}">
                <a16:creationId xmlns:a16="http://schemas.microsoft.com/office/drawing/2014/main" id="{DD731557-52C0-4115-BD9F-7A7AA475F3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1799368"/>
              </p:ext>
            </p:extLst>
          </p:nvPr>
        </p:nvGraphicFramePr>
        <p:xfrm>
          <a:off x="9202723" y="519394"/>
          <a:ext cx="2931202" cy="6325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892">
                  <a:extLst>
                    <a:ext uri="{9D8B030D-6E8A-4147-A177-3AD203B41FA5}">
                      <a16:colId xmlns:a16="http://schemas.microsoft.com/office/drawing/2014/main" val="2670468418"/>
                    </a:ext>
                  </a:extLst>
                </a:gridCol>
                <a:gridCol w="629098">
                  <a:extLst>
                    <a:ext uri="{9D8B030D-6E8A-4147-A177-3AD203B41FA5}">
                      <a16:colId xmlns:a16="http://schemas.microsoft.com/office/drawing/2014/main" val="2221562890"/>
                    </a:ext>
                  </a:extLst>
                </a:gridCol>
                <a:gridCol w="2067212">
                  <a:extLst>
                    <a:ext uri="{9D8B030D-6E8A-4147-A177-3AD203B41FA5}">
                      <a16:colId xmlns:a16="http://schemas.microsoft.com/office/drawing/2014/main" val="69013095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Project name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PaaS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 포탈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9382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Dashboard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0707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Screen Definition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8267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Dashboard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정의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9965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35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Project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접속한 아이디에 접근 가능한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Project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목록으로 구성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프로젝트가 선택되면 프로젝트의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리스트로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1-1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을 구성 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를 선택하면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1-2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항목을 현재 선택된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에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선언 되어있는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Namespace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리스트로 구성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를 선택하면 아래 컨텐츠는 해당 클러스터 자원으로 재 구성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Namespace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선택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Namespace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를 선택하면 아래 컨텐츠는 해당 클러스터 자원으로 재 구성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페이지 최초 진입 시 선택된 정보가 없을 땐 로그인한 아이디가 접근 가능한 모든 리소스 정보 표현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1230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Namespace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Namespace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개수 표현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Pod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Pod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개수 표현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PVC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PVC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개수 표현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Member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기동 상태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Member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개수 표현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0325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Deployment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Deployment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가동률 표현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Pod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Pod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가동률 표현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Replica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Sets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Replica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Sets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가동률 표현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Stateful Sets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Stateful Sets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가동률 표현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635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Pods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Pod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정보 표현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0143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049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2664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33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30610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D86CDE-D826-48D4-BE0A-21FAF6A0A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Dashboard</a:t>
            </a:r>
            <a:endParaRPr lang="ko-KR" altLang="en-US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F16B01-818C-474F-AFAA-929876509E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Dashboard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73383C-C463-40BE-A5BD-516A01621C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Dashboard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C967412-7E4E-4764-838D-29ACAC055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903107"/>
              </p:ext>
            </p:extLst>
          </p:nvPr>
        </p:nvGraphicFramePr>
        <p:xfrm>
          <a:off x="9202723" y="519394"/>
          <a:ext cx="2931202" cy="4862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892">
                  <a:extLst>
                    <a:ext uri="{9D8B030D-6E8A-4147-A177-3AD203B41FA5}">
                      <a16:colId xmlns:a16="http://schemas.microsoft.com/office/drawing/2014/main" val="2670468418"/>
                    </a:ext>
                  </a:extLst>
                </a:gridCol>
                <a:gridCol w="629098">
                  <a:extLst>
                    <a:ext uri="{9D8B030D-6E8A-4147-A177-3AD203B41FA5}">
                      <a16:colId xmlns:a16="http://schemas.microsoft.com/office/drawing/2014/main" val="2221562890"/>
                    </a:ext>
                  </a:extLst>
                </a:gridCol>
                <a:gridCol w="2067212">
                  <a:extLst>
                    <a:ext uri="{9D8B030D-6E8A-4147-A177-3AD203B41FA5}">
                      <a16:colId xmlns:a16="http://schemas.microsoft.com/office/drawing/2014/main" val="69013095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Project name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PaaS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 포탈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9382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Dashboard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0707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Screen Definition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8267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Dashboard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정의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9965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35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정보 그룹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이름을 클릭하면 아래 정보가 닫히고 열린다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1230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기본 정보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Provider: K8S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제공자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Version: K8S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버전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Node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Count: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전체 노드 개수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Created: Cluster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생성일자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0325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모니터링 바로가기 버튼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800" b="0" i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웹브라우저에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모니터링 사이트 호출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635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Custer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요약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Master: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마스터 노드 개수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Worker: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워커 노드 개수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Namespace: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생성된 네임스페이스 개수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Pods: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생성된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파드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개수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PVC: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생성된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PVC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개수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0143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Master, Worker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가동률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Role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별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노드 하드웨어 사용률을 종합하여 그래프로 표현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049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Node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상세 정보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Host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name: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호스트 이름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IP: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호스트 아이피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Role: Master / Worker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Status: Power on / Power off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Pod: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실행 개수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선언 개수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Allocatable CPU: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현재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CPU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사용률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Allocatable Mem: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현재 메모리 사용률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2664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33397"/>
                  </a:ext>
                </a:extLst>
              </a:tr>
            </a:tbl>
          </a:graphicData>
        </a:graphic>
      </p:graphicFrame>
      <p:sp>
        <p:nvSpPr>
          <p:cNvPr id="6" name="슬라이드 번호 개체 틀 4">
            <a:extLst>
              <a:ext uri="{FF2B5EF4-FFF2-40B4-BE49-F238E27FC236}">
                <a16:creationId xmlns:a16="http://schemas.microsoft.com/office/drawing/2014/main" id="{96D24E09-404E-461E-9822-42E670825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9492" y="6524372"/>
            <a:ext cx="502504" cy="3425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C8059A-D80C-4354-8B31-FFC608F2FA99}" type="slidenum">
              <a:rPr lang="ko-KR" altLang="en-US" smtClean="0"/>
              <a:pPr/>
              <a:t>74</a:t>
            </a:fld>
            <a:endParaRPr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1E2494-74E7-4C40-9A26-F739AD7E3A5C}"/>
              </a:ext>
            </a:extLst>
          </p:cNvPr>
          <p:cNvSpPr/>
          <p:nvPr/>
        </p:nvSpPr>
        <p:spPr>
          <a:xfrm>
            <a:off x="201110" y="1180195"/>
            <a:ext cx="1720735" cy="25149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8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7E85BB6-F2E0-4D1B-AEF4-A37F2916A388}"/>
              </a:ext>
            </a:extLst>
          </p:cNvPr>
          <p:cNvSpPr/>
          <p:nvPr/>
        </p:nvSpPr>
        <p:spPr>
          <a:xfrm>
            <a:off x="2022432" y="1922487"/>
            <a:ext cx="6911256" cy="46886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B0A2240-B791-4CEB-B9EC-D85CB66CA3EE}"/>
              </a:ext>
            </a:extLst>
          </p:cNvPr>
          <p:cNvCxnSpPr>
            <a:cxnSpLocks/>
          </p:cNvCxnSpPr>
          <p:nvPr/>
        </p:nvCxnSpPr>
        <p:spPr>
          <a:xfrm>
            <a:off x="2226637" y="2604408"/>
            <a:ext cx="646016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AF98DBB-5D95-4801-8F69-29371573B79D}"/>
              </a:ext>
            </a:extLst>
          </p:cNvPr>
          <p:cNvSpPr/>
          <p:nvPr/>
        </p:nvSpPr>
        <p:spPr>
          <a:xfrm>
            <a:off x="2172784" y="1980405"/>
            <a:ext cx="105141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b="1" dirty="0">
                <a:solidFill>
                  <a:srgbClr val="00B0F0"/>
                </a:solidFill>
              </a:rPr>
              <a:t>Project301</a:t>
            </a:r>
            <a:endParaRPr lang="ko-KR" altLang="en-US" sz="1300" b="1" dirty="0">
              <a:solidFill>
                <a:srgbClr val="00B0F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2B6FF2-1A69-4BBD-AEC4-96F05368C16A}"/>
              </a:ext>
            </a:extLst>
          </p:cNvPr>
          <p:cNvSpPr txBox="1"/>
          <p:nvPr/>
        </p:nvSpPr>
        <p:spPr>
          <a:xfrm>
            <a:off x="2237952" y="2221349"/>
            <a:ext cx="2786395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Project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Manager </a:t>
            </a:r>
            <a:r>
              <a:rPr lang="ko-KR" altLang="en-US" sz="700" dirty="0"/>
              <a:t>홍길동</a:t>
            </a:r>
            <a:r>
              <a:rPr lang="en-US" altLang="ko-KR" sz="700" dirty="0"/>
              <a:t>(@testuser2)  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Created </a:t>
            </a:r>
            <a:r>
              <a:rPr lang="en-US" altLang="ko-KR" sz="700" dirty="0"/>
              <a:t>2021.12.23 11:30</a:t>
            </a:r>
          </a:p>
          <a:p>
            <a:r>
              <a:rPr lang="en-US" altLang="ko-KR" sz="700" dirty="0" err="1">
                <a:solidFill>
                  <a:schemeClr val="bg1">
                    <a:lumMod val="50000"/>
                  </a:schemeClr>
                </a:solidFill>
              </a:rPr>
              <a:t>SPTek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개발을 위한 프로젝트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5A0219-B354-4626-8794-17B4734A35A3}"/>
              </a:ext>
            </a:extLst>
          </p:cNvPr>
          <p:cNvGrpSpPr/>
          <p:nvPr/>
        </p:nvGrpSpPr>
        <p:grpSpPr>
          <a:xfrm>
            <a:off x="5089515" y="2166341"/>
            <a:ext cx="1752041" cy="343155"/>
            <a:chOff x="5226976" y="2294357"/>
            <a:chExt cx="1752041" cy="343155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FDB6AD44-05D7-41B2-B40B-3CB950A1B677}"/>
                </a:ext>
              </a:extLst>
            </p:cNvPr>
            <p:cNvGrpSpPr/>
            <p:nvPr/>
          </p:nvGrpSpPr>
          <p:grpSpPr>
            <a:xfrm>
              <a:off x="5283775" y="2294357"/>
              <a:ext cx="897009" cy="343155"/>
              <a:chOff x="4273741" y="3026903"/>
              <a:chExt cx="875913" cy="343155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AF1F794D-5C6D-48FB-A9BB-D216F64D36A7}"/>
                  </a:ext>
                </a:extLst>
              </p:cNvPr>
              <p:cNvSpPr/>
              <p:nvPr/>
            </p:nvSpPr>
            <p:spPr>
              <a:xfrm>
                <a:off x="4623944" y="3026903"/>
                <a:ext cx="52571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25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89F48470-1860-4BFA-817D-63EA514142C7}"/>
                  </a:ext>
                </a:extLst>
              </p:cNvPr>
              <p:cNvSpPr/>
              <p:nvPr/>
            </p:nvSpPr>
            <p:spPr>
              <a:xfrm>
                <a:off x="4273741" y="3170003"/>
                <a:ext cx="478016" cy="200055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chemeClr val="bg1">
                        <a:lumMod val="65000"/>
                      </a:schemeClr>
                    </a:solidFill>
                  </a:rPr>
                  <a:t>Members</a:t>
                </a:r>
                <a:endParaRPr lang="ko-KR" altLang="en-US" sz="16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9A8F02F8-4D73-4ECE-AEC5-FA1029E05A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4551" y="3079247"/>
                <a:ext cx="145547" cy="100182"/>
              </a:xfrm>
              <a:prstGeom prst="rect">
                <a:avLst/>
              </a:prstGeom>
            </p:spPr>
          </p:pic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278EA582-D5DA-4136-98A9-44F32B170008}"/>
                </a:ext>
              </a:extLst>
            </p:cNvPr>
            <p:cNvGrpSpPr/>
            <p:nvPr/>
          </p:nvGrpSpPr>
          <p:grpSpPr>
            <a:xfrm>
              <a:off x="6167664" y="2296658"/>
              <a:ext cx="811353" cy="334766"/>
              <a:chOff x="5347943" y="2188190"/>
              <a:chExt cx="792271" cy="334766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F3E0C08B-78CF-4938-80BA-7D40EED0F39B}"/>
                  </a:ext>
                </a:extLst>
              </p:cNvPr>
              <p:cNvSpPr/>
              <p:nvPr/>
            </p:nvSpPr>
            <p:spPr>
              <a:xfrm>
                <a:off x="5614504" y="2188190"/>
                <a:ext cx="52571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A9FC8C5-E441-4488-AF7C-80215B82FC2C}"/>
                  </a:ext>
                </a:extLst>
              </p:cNvPr>
              <p:cNvSpPr/>
              <p:nvPr/>
            </p:nvSpPr>
            <p:spPr>
              <a:xfrm>
                <a:off x="5347943" y="2322901"/>
                <a:ext cx="478016" cy="200055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chemeClr val="bg1">
                        <a:lumMod val="65000"/>
                      </a:schemeClr>
                    </a:solidFill>
                  </a:rPr>
                  <a:t>Cluster</a:t>
                </a:r>
                <a:endParaRPr lang="ko-KR" altLang="en-US" sz="16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pic>
            <p:nvPicPr>
              <p:cNvPr id="62" name="그림 61" descr="클립아트이(가) 표시된 사진&#10;&#10;자동 생성된 설명">
                <a:extLst>
                  <a:ext uri="{FF2B5EF4-FFF2-40B4-BE49-F238E27FC236}">
                    <a16:creationId xmlns:a16="http://schemas.microsoft.com/office/drawing/2014/main" id="{8A5AAAAE-7966-4AA6-918B-E3F57DC08B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22930" y="2243183"/>
                <a:ext cx="122100" cy="100262"/>
              </a:xfrm>
              <a:prstGeom prst="rect">
                <a:avLst/>
              </a:prstGeom>
            </p:spPr>
          </p:pic>
        </p:grp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AF120767-4D34-46EB-AEB3-59D8AC6B03FA}"/>
                </a:ext>
              </a:extLst>
            </p:cNvPr>
            <p:cNvCxnSpPr/>
            <p:nvPr/>
          </p:nvCxnSpPr>
          <p:spPr>
            <a:xfrm>
              <a:off x="6127593" y="2361316"/>
              <a:ext cx="0" cy="18897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EC6AC235-FAFD-40E8-AB5A-45A26299755D}"/>
                </a:ext>
              </a:extLst>
            </p:cNvPr>
            <p:cNvCxnSpPr/>
            <p:nvPr/>
          </p:nvCxnSpPr>
          <p:spPr>
            <a:xfrm>
              <a:off x="5226976" y="2369850"/>
              <a:ext cx="0" cy="18897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E6FB43F-1043-4E8A-8377-6D7D38429772}"/>
              </a:ext>
            </a:extLst>
          </p:cNvPr>
          <p:cNvSpPr/>
          <p:nvPr/>
        </p:nvSpPr>
        <p:spPr>
          <a:xfrm>
            <a:off x="2237952" y="2894546"/>
            <a:ext cx="6448848" cy="27311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A90EE78-31C1-4498-9A36-7D1378D1D7F2}"/>
              </a:ext>
            </a:extLst>
          </p:cNvPr>
          <p:cNvSpPr/>
          <p:nvPr/>
        </p:nvSpPr>
        <p:spPr>
          <a:xfrm>
            <a:off x="2350433" y="2685015"/>
            <a:ext cx="622286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Cluster-01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23" name="표 122">
            <a:extLst>
              <a:ext uri="{FF2B5EF4-FFF2-40B4-BE49-F238E27FC236}">
                <a16:creationId xmlns:a16="http://schemas.microsoft.com/office/drawing/2014/main" id="{9F496704-2707-49B7-9A39-B37800EF68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776950"/>
              </p:ext>
            </p:extLst>
          </p:nvPr>
        </p:nvGraphicFramePr>
        <p:xfrm>
          <a:off x="2345103" y="4315623"/>
          <a:ext cx="6215420" cy="11761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3160">
                  <a:extLst>
                    <a:ext uri="{9D8B030D-6E8A-4147-A177-3AD203B41FA5}">
                      <a16:colId xmlns:a16="http://schemas.microsoft.com/office/drawing/2014/main" val="2933535574"/>
                    </a:ext>
                  </a:extLst>
                </a:gridCol>
                <a:gridCol w="862148">
                  <a:extLst>
                    <a:ext uri="{9D8B030D-6E8A-4147-A177-3AD203B41FA5}">
                      <a16:colId xmlns:a16="http://schemas.microsoft.com/office/drawing/2014/main" val="1330508425"/>
                    </a:ext>
                  </a:extLst>
                </a:gridCol>
                <a:gridCol w="870858">
                  <a:extLst>
                    <a:ext uri="{9D8B030D-6E8A-4147-A177-3AD203B41FA5}">
                      <a16:colId xmlns:a16="http://schemas.microsoft.com/office/drawing/2014/main" val="1147603824"/>
                    </a:ext>
                  </a:extLst>
                </a:gridCol>
                <a:gridCol w="714102">
                  <a:extLst>
                    <a:ext uri="{9D8B030D-6E8A-4147-A177-3AD203B41FA5}">
                      <a16:colId xmlns:a16="http://schemas.microsoft.com/office/drawing/2014/main" val="749411941"/>
                    </a:ext>
                  </a:extLst>
                </a:gridCol>
                <a:gridCol w="496389">
                  <a:extLst>
                    <a:ext uri="{9D8B030D-6E8A-4147-A177-3AD203B41FA5}">
                      <a16:colId xmlns:a16="http://schemas.microsoft.com/office/drawing/2014/main" val="1698702089"/>
                    </a:ext>
                  </a:extLst>
                </a:gridCol>
                <a:gridCol w="1132114">
                  <a:extLst>
                    <a:ext uri="{9D8B030D-6E8A-4147-A177-3AD203B41FA5}">
                      <a16:colId xmlns:a16="http://schemas.microsoft.com/office/drawing/2014/main" val="1848976401"/>
                    </a:ext>
                  </a:extLst>
                </a:gridCol>
                <a:gridCol w="966649">
                  <a:extLst>
                    <a:ext uri="{9D8B030D-6E8A-4147-A177-3AD203B41FA5}">
                      <a16:colId xmlns:a16="http://schemas.microsoft.com/office/drawing/2014/main" val="4173143858"/>
                    </a:ext>
                  </a:extLst>
                </a:gridCol>
              </a:tblGrid>
              <a:tr h="2352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Host name</a:t>
                      </a:r>
                      <a:endParaRPr lang="ko-KR" altLang="en-US" sz="7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IP</a:t>
                      </a:r>
                      <a:endParaRPr lang="ko-KR" altLang="en-US" sz="7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Role</a:t>
                      </a:r>
                      <a:endParaRPr lang="ko-KR" altLang="en-US" sz="7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Status</a:t>
                      </a:r>
                      <a:endParaRPr lang="ko-KR" altLang="en-US" sz="7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Pod</a:t>
                      </a:r>
                      <a:endParaRPr lang="ko-KR" altLang="en-US" sz="7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Allocatable CPU</a:t>
                      </a:r>
                      <a:endParaRPr lang="ko-KR" altLang="en-US" sz="7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Allocatable Mem</a:t>
                      </a:r>
                      <a:endParaRPr lang="ko-KR" altLang="en-US" sz="7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02643"/>
                  </a:ext>
                </a:extLst>
              </a:tr>
              <a:tr h="2352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hostname01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10.0.0.1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master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Power on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10/10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93917"/>
                  </a:ext>
                </a:extLst>
              </a:tr>
              <a:tr h="2352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hostname02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10.0.0.2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worker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Power on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3/5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623477"/>
                  </a:ext>
                </a:extLst>
              </a:tr>
              <a:tr h="2352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hostname03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10.0.0.3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worker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Power on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6/7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591457"/>
                  </a:ext>
                </a:extLst>
              </a:tr>
              <a:tr h="2352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hostname04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10.0.0.3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worker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Power on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5/5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134068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79443582-5F7A-49BB-869C-6F96FAEB61F2}"/>
              </a:ext>
            </a:extLst>
          </p:cNvPr>
          <p:cNvSpPr txBox="1"/>
          <p:nvPr/>
        </p:nvSpPr>
        <p:spPr>
          <a:xfrm>
            <a:off x="2319795" y="2934831"/>
            <a:ext cx="1456095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Provider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700" dirty="0"/>
              <a:t>vSphere 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Version </a:t>
            </a:r>
            <a:r>
              <a:rPr lang="en-US" altLang="ko-KR" sz="700" dirty="0"/>
              <a:t>1.21.84</a:t>
            </a:r>
          </a:p>
          <a:p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Created </a:t>
            </a:r>
            <a:r>
              <a:rPr lang="en-US" altLang="ko-KR" sz="700" dirty="0"/>
              <a:t>2021.12.23 11:30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1693EE4-09CF-4D3B-8B9C-D9353E0F5A92}"/>
              </a:ext>
            </a:extLst>
          </p:cNvPr>
          <p:cNvGrpSpPr/>
          <p:nvPr/>
        </p:nvGrpSpPr>
        <p:grpSpPr>
          <a:xfrm>
            <a:off x="6762240" y="4561041"/>
            <a:ext cx="1780865" cy="918205"/>
            <a:chOff x="6762240" y="4561041"/>
            <a:chExt cx="1780865" cy="918205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0AE4553-3DD0-48A2-8789-5ACCB803095C}"/>
                </a:ext>
              </a:extLst>
            </p:cNvPr>
            <p:cNvGrpSpPr/>
            <p:nvPr/>
          </p:nvGrpSpPr>
          <p:grpSpPr>
            <a:xfrm>
              <a:off x="6764631" y="4589811"/>
              <a:ext cx="514612" cy="157277"/>
              <a:chOff x="6638430" y="3316051"/>
              <a:chExt cx="514612" cy="157277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7C9F87D6-BEEB-4B33-8F64-4FAFF524317E}"/>
                  </a:ext>
                </a:extLst>
              </p:cNvPr>
              <p:cNvSpPr/>
              <p:nvPr/>
            </p:nvSpPr>
            <p:spPr>
              <a:xfrm>
                <a:off x="6638430" y="3316063"/>
                <a:ext cx="514612" cy="157265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D1A1D126-C572-4E4C-B2A8-2B3016A1EE6C}"/>
                  </a:ext>
                </a:extLst>
              </p:cNvPr>
              <p:cNvSpPr/>
              <p:nvPr/>
            </p:nvSpPr>
            <p:spPr>
              <a:xfrm>
                <a:off x="6640019" y="3316051"/>
                <a:ext cx="227142" cy="157265"/>
              </a:xfrm>
              <a:prstGeom prst="rect">
                <a:avLst/>
              </a:prstGeom>
              <a:solidFill>
                <a:srgbClr val="3333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220F266-D816-4C0D-949D-3750B5C60D4F}"/>
                </a:ext>
              </a:extLst>
            </p:cNvPr>
            <p:cNvCxnSpPr>
              <a:cxnSpLocks/>
            </p:cNvCxnSpPr>
            <p:nvPr/>
          </p:nvCxnSpPr>
          <p:spPr>
            <a:xfrm>
              <a:off x="8543105" y="4572989"/>
              <a:ext cx="0" cy="398128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E70A5A5F-0942-4E8D-A66D-1BAAC06FFF7A}"/>
                </a:ext>
              </a:extLst>
            </p:cNvPr>
            <p:cNvGrpSpPr/>
            <p:nvPr/>
          </p:nvGrpSpPr>
          <p:grpSpPr>
            <a:xfrm>
              <a:off x="7786301" y="4589811"/>
              <a:ext cx="526907" cy="157277"/>
              <a:chOff x="7703641" y="3316051"/>
              <a:chExt cx="526907" cy="157277"/>
            </a:xfrm>
          </p:grpSpPr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8497555B-891E-4C8E-BD2A-2A0DE115C1C6}"/>
                  </a:ext>
                </a:extLst>
              </p:cNvPr>
              <p:cNvSpPr/>
              <p:nvPr/>
            </p:nvSpPr>
            <p:spPr>
              <a:xfrm>
                <a:off x="7715936" y="3316063"/>
                <a:ext cx="514612" cy="157265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9962EB3E-423E-4DE3-BC23-1685FEFD9FCE}"/>
                  </a:ext>
                </a:extLst>
              </p:cNvPr>
              <p:cNvSpPr/>
              <p:nvPr/>
            </p:nvSpPr>
            <p:spPr>
              <a:xfrm>
                <a:off x="7703641" y="3316051"/>
                <a:ext cx="402397" cy="15726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7AC233-1009-44C9-B8FD-7F60EBC381F7}"/>
                </a:ext>
              </a:extLst>
            </p:cNvPr>
            <p:cNvSpPr txBox="1"/>
            <p:nvPr/>
          </p:nvSpPr>
          <p:spPr>
            <a:xfrm>
              <a:off x="6825498" y="4561041"/>
              <a:ext cx="42832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/>
                <a:t>30.1%</a:t>
              </a:r>
              <a:endParaRPr lang="ko-KR" altLang="en-US" sz="700" dirty="0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730617F0-0388-45EE-9796-633E067C3542}"/>
                </a:ext>
              </a:extLst>
            </p:cNvPr>
            <p:cNvGrpSpPr/>
            <p:nvPr/>
          </p:nvGrpSpPr>
          <p:grpSpPr>
            <a:xfrm>
              <a:off x="6764067" y="4805682"/>
              <a:ext cx="515177" cy="200055"/>
              <a:chOff x="6637866" y="3566758"/>
              <a:chExt cx="515177" cy="200055"/>
            </a:xfrm>
          </p:grpSpPr>
          <p:grpSp>
            <p:nvGrpSpPr>
              <p:cNvPr id="128" name="그룹 127">
                <a:extLst>
                  <a:ext uri="{FF2B5EF4-FFF2-40B4-BE49-F238E27FC236}">
                    <a16:creationId xmlns:a16="http://schemas.microsoft.com/office/drawing/2014/main" id="{A86BEAC0-E544-4914-8AE2-61E121D8E9C7}"/>
                  </a:ext>
                </a:extLst>
              </p:cNvPr>
              <p:cNvGrpSpPr/>
              <p:nvPr/>
            </p:nvGrpSpPr>
            <p:grpSpPr>
              <a:xfrm>
                <a:off x="6637866" y="3584793"/>
                <a:ext cx="515177" cy="157277"/>
                <a:chOff x="9628659" y="5210219"/>
                <a:chExt cx="515177" cy="157277"/>
              </a:xfrm>
            </p:grpSpPr>
            <p:sp>
              <p:nvSpPr>
                <p:cNvPr id="129" name="직사각형 128">
                  <a:extLst>
                    <a:ext uri="{FF2B5EF4-FFF2-40B4-BE49-F238E27FC236}">
                      <a16:creationId xmlns:a16="http://schemas.microsoft.com/office/drawing/2014/main" id="{D932476E-F46C-4932-B851-362272195C59}"/>
                    </a:ext>
                  </a:extLst>
                </p:cNvPr>
                <p:cNvSpPr/>
                <p:nvPr/>
              </p:nvSpPr>
              <p:spPr>
                <a:xfrm>
                  <a:off x="9629224" y="5210231"/>
                  <a:ext cx="514612" cy="157265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직사각형 129">
                  <a:extLst>
                    <a:ext uri="{FF2B5EF4-FFF2-40B4-BE49-F238E27FC236}">
                      <a16:creationId xmlns:a16="http://schemas.microsoft.com/office/drawing/2014/main" id="{ACBE3B23-6CD2-4C66-A0D1-B7547ABB78F8}"/>
                    </a:ext>
                  </a:extLst>
                </p:cNvPr>
                <p:cNvSpPr/>
                <p:nvPr/>
              </p:nvSpPr>
              <p:spPr>
                <a:xfrm>
                  <a:off x="9628659" y="5210219"/>
                  <a:ext cx="128215" cy="157265"/>
                </a:xfrm>
                <a:prstGeom prst="rect">
                  <a:avLst/>
                </a:prstGeom>
                <a:solidFill>
                  <a:srgbClr val="3333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DA538477-00B2-4975-ADD6-F065FCD2C43E}"/>
                  </a:ext>
                </a:extLst>
              </p:cNvPr>
              <p:cNvSpPr txBox="1"/>
              <p:nvPr/>
            </p:nvSpPr>
            <p:spPr>
              <a:xfrm>
                <a:off x="6681576" y="3566758"/>
                <a:ext cx="428322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700" dirty="0"/>
                  <a:t>16.5%</a:t>
                </a:r>
                <a:endParaRPr lang="ko-KR" altLang="en-US" sz="700" dirty="0"/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4683F9B-902A-48B0-B9DE-DA912147EE5A}"/>
                </a:ext>
              </a:extLst>
            </p:cNvPr>
            <p:cNvSpPr txBox="1"/>
            <p:nvPr/>
          </p:nvSpPr>
          <p:spPr>
            <a:xfrm>
              <a:off x="7793136" y="4574613"/>
              <a:ext cx="51826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/>
                <a:t>85.3%</a:t>
              </a:r>
              <a:endParaRPr lang="ko-KR" altLang="en-US" sz="700" dirty="0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C9C63E71-60ED-44ED-9F18-554F02D35F47}"/>
                </a:ext>
              </a:extLst>
            </p:cNvPr>
            <p:cNvGrpSpPr/>
            <p:nvPr/>
          </p:nvGrpSpPr>
          <p:grpSpPr>
            <a:xfrm>
              <a:off x="6762240" y="5026063"/>
              <a:ext cx="517004" cy="200055"/>
              <a:chOff x="6627330" y="3856810"/>
              <a:chExt cx="517004" cy="200055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5A099E3C-E701-4A25-A658-2255C804C7CA}"/>
                  </a:ext>
                </a:extLst>
              </p:cNvPr>
              <p:cNvGrpSpPr/>
              <p:nvPr/>
            </p:nvGrpSpPr>
            <p:grpSpPr>
              <a:xfrm>
                <a:off x="6627330" y="3880696"/>
                <a:ext cx="517004" cy="157277"/>
                <a:chOff x="9626832" y="5210219"/>
                <a:chExt cx="517004" cy="157277"/>
              </a:xfrm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0D8193D4-7730-400B-A9B2-9A01F94A48BE}"/>
                    </a:ext>
                  </a:extLst>
                </p:cNvPr>
                <p:cNvSpPr/>
                <p:nvPr/>
              </p:nvSpPr>
              <p:spPr>
                <a:xfrm>
                  <a:off x="9629224" y="5210231"/>
                  <a:ext cx="514612" cy="157265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2936FF7E-4B04-4AA7-AE52-70ED0AF526F2}"/>
                    </a:ext>
                  </a:extLst>
                </p:cNvPr>
                <p:cNvSpPr/>
                <p:nvPr/>
              </p:nvSpPr>
              <p:spPr>
                <a:xfrm>
                  <a:off x="9626832" y="5210219"/>
                  <a:ext cx="249856" cy="157265"/>
                </a:xfrm>
                <a:prstGeom prst="rect">
                  <a:avLst/>
                </a:prstGeom>
                <a:solidFill>
                  <a:srgbClr val="3333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7693EC38-912B-4058-BC0C-CD028F343338}"/>
                  </a:ext>
                </a:extLst>
              </p:cNvPr>
              <p:cNvSpPr txBox="1"/>
              <p:nvPr/>
            </p:nvSpPr>
            <p:spPr>
              <a:xfrm>
                <a:off x="6678896" y="3856810"/>
                <a:ext cx="428322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700" dirty="0"/>
                  <a:t>46.3%</a:t>
                </a:r>
                <a:endParaRPr lang="ko-KR" altLang="en-US" sz="700" dirty="0"/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FA8A66F-B66D-481B-9266-20086A643B87}"/>
                </a:ext>
              </a:extLst>
            </p:cNvPr>
            <p:cNvGrpSpPr/>
            <p:nvPr/>
          </p:nvGrpSpPr>
          <p:grpSpPr>
            <a:xfrm>
              <a:off x="7796793" y="5046617"/>
              <a:ext cx="514612" cy="157277"/>
              <a:chOff x="7714133" y="3877364"/>
              <a:chExt cx="514612" cy="157277"/>
            </a:xfrm>
          </p:grpSpPr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26F5DB9C-E427-4352-B8D2-10FF518CDBEE}"/>
                  </a:ext>
                </a:extLst>
              </p:cNvPr>
              <p:cNvSpPr/>
              <p:nvPr/>
            </p:nvSpPr>
            <p:spPr>
              <a:xfrm>
                <a:off x="7714133" y="3877376"/>
                <a:ext cx="514612" cy="157265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1E1E6459-F31B-4855-9BB0-C172128E5D21}"/>
                  </a:ext>
                </a:extLst>
              </p:cNvPr>
              <p:cNvSpPr/>
              <p:nvPr/>
            </p:nvSpPr>
            <p:spPr>
              <a:xfrm>
                <a:off x="7715722" y="3877364"/>
                <a:ext cx="227142" cy="157265"/>
              </a:xfrm>
              <a:prstGeom prst="rect">
                <a:avLst/>
              </a:prstGeom>
              <a:solidFill>
                <a:srgbClr val="3333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030A78B8-2A16-41C2-B09A-83E79AC185BE}"/>
                </a:ext>
              </a:extLst>
            </p:cNvPr>
            <p:cNvSpPr txBox="1"/>
            <p:nvPr/>
          </p:nvSpPr>
          <p:spPr>
            <a:xfrm>
              <a:off x="7845895" y="5025221"/>
              <a:ext cx="42832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/>
                <a:t>30.1%</a:t>
              </a:r>
              <a:endParaRPr lang="ko-KR" altLang="en-US" sz="700" dirty="0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8684411-C353-4F3A-8A9D-79CF97C63073}"/>
                </a:ext>
              </a:extLst>
            </p:cNvPr>
            <p:cNvGrpSpPr/>
            <p:nvPr/>
          </p:nvGrpSpPr>
          <p:grpSpPr>
            <a:xfrm>
              <a:off x="7798017" y="4796793"/>
              <a:ext cx="517004" cy="200055"/>
              <a:chOff x="7715357" y="3557869"/>
              <a:chExt cx="517004" cy="200055"/>
            </a:xfrm>
          </p:grpSpPr>
          <p:grpSp>
            <p:nvGrpSpPr>
              <p:cNvPr id="143" name="그룹 142">
                <a:extLst>
                  <a:ext uri="{FF2B5EF4-FFF2-40B4-BE49-F238E27FC236}">
                    <a16:creationId xmlns:a16="http://schemas.microsoft.com/office/drawing/2014/main" id="{55B01844-4640-4C47-AE45-C935C1CC8008}"/>
                  </a:ext>
                </a:extLst>
              </p:cNvPr>
              <p:cNvGrpSpPr/>
              <p:nvPr/>
            </p:nvGrpSpPr>
            <p:grpSpPr>
              <a:xfrm>
                <a:off x="7715357" y="3581755"/>
                <a:ext cx="517004" cy="157277"/>
                <a:chOff x="9626832" y="5210219"/>
                <a:chExt cx="517004" cy="157277"/>
              </a:xfrm>
            </p:grpSpPr>
            <p:sp>
              <p:nvSpPr>
                <p:cNvPr id="145" name="직사각형 144">
                  <a:extLst>
                    <a:ext uri="{FF2B5EF4-FFF2-40B4-BE49-F238E27FC236}">
                      <a16:creationId xmlns:a16="http://schemas.microsoft.com/office/drawing/2014/main" id="{424252FD-51BC-488F-A37C-5998384A1220}"/>
                    </a:ext>
                  </a:extLst>
                </p:cNvPr>
                <p:cNvSpPr/>
                <p:nvPr/>
              </p:nvSpPr>
              <p:spPr>
                <a:xfrm>
                  <a:off x="9629224" y="5210231"/>
                  <a:ext cx="514612" cy="157265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직사각형 145">
                  <a:extLst>
                    <a:ext uri="{FF2B5EF4-FFF2-40B4-BE49-F238E27FC236}">
                      <a16:creationId xmlns:a16="http://schemas.microsoft.com/office/drawing/2014/main" id="{9CA98D8B-E63C-4101-AAAA-E8D2544F4AE4}"/>
                    </a:ext>
                  </a:extLst>
                </p:cNvPr>
                <p:cNvSpPr/>
                <p:nvPr/>
              </p:nvSpPr>
              <p:spPr>
                <a:xfrm>
                  <a:off x="9626832" y="5210219"/>
                  <a:ext cx="249856" cy="157265"/>
                </a:xfrm>
                <a:prstGeom prst="rect">
                  <a:avLst/>
                </a:prstGeom>
                <a:solidFill>
                  <a:srgbClr val="3333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C92B6A20-59AF-4846-94AF-57326DBF1EAF}"/>
                  </a:ext>
                </a:extLst>
              </p:cNvPr>
              <p:cNvSpPr txBox="1"/>
              <p:nvPr/>
            </p:nvSpPr>
            <p:spPr>
              <a:xfrm>
                <a:off x="7766923" y="3557869"/>
                <a:ext cx="428322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700" dirty="0"/>
                  <a:t>46.3%</a:t>
                </a:r>
                <a:endParaRPr lang="ko-KR" altLang="en-US" sz="700" dirty="0"/>
              </a:p>
            </p:txBody>
          </p:sp>
        </p:grpSp>
        <p:grpSp>
          <p:nvGrpSpPr>
            <p:cNvPr id="251" name="그룹 250">
              <a:extLst>
                <a:ext uri="{FF2B5EF4-FFF2-40B4-BE49-F238E27FC236}">
                  <a16:creationId xmlns:a16="http://schemas.microsoft.com/office/drawing/2014/main" id="{A2C0D98C-CFCC-4C68-BC2E-62E96C238404}"/>
                </a:ext>
              </a:extLst>
            </p:cNvPr>
            <p:cNvGrpSpPr/>
            <p:nvPr/>
          </p:nvGrpSpPr>
          <p:grpSpPr>
            <a:xfrm>
              <a:off x="7796533" y="5267992"/>
              <a:ext cx="517004" cy="200055"/>
              <a:chOff x="6627330" y="3856810"/>
              <a:chExt cx="517004" cy="200055"/>
            </a:xfrm>
          </p:grpSpPr>
          <p:grpSp>
            <p:nvGrpSpPr>
              <p:cNvPr id="252" name="그룹 251">
                <a:extLst>
                  <a:ext uri="{FF2B5EF4-FFF2-40B4-BE49-F238E27FC236}">
                    <a16:creationId xmlns:a16="http://schemas.microsoft.com/office/drawing/2014/main" id="{6801DF5C-AE21-4A1F-AEE1-434700E95B19}"/>
                  </a:ext>
                </a:extLst>
              </p:cNvPr>
              <p:cNvGrpSpPr/>
              <p:nvPr/>
            </p:nvGrpSpPr>
            <p:grpSpPr>
              <a:xfrm>
                <a:off x="6627330" y="3880696"/>
                <a:ext cx="517004" cy="157277"/>
                <a:chOff x="9626832" y="5210219"/>
                <a:chExt cx="517004" cy="157277"/>
              </a:xfrm>
            </p:grpSpPr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CAB01E0B-2AC8-4EB4-BF22-7F93D2BA43AD}"/>
                    </a:ext>
                  </a:extLst>
                </p:cNvPr>
                <p:cNvSpPr/>
                <p:nvPr/>
              </p:nvSpPr>
              <p:spPr>
                <a:xfrm>
                  <a:off x="9629224" y="5210231"/>
                  <a:ext cx="514612" cy="157265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5" name="직사각형 254">
                  <a:extLst>
                    <a:ext uri="{FF2B5EF4-FFF2-40B4-BE49-F238E27FC236}">
                      <a16:creationId xmlns:a16="http://schemas.microsoft.com/office/drawing/2014/main" id="{83DD01E5-2170-4F84-9015-8197D9911C1A}"/>
                    </a:ext>
                  </a:extLst>
                </p:cNvPr>
                <p:cNvSpPr/>
                <p:nvPr/>
              </p:nvSpPr>
              <p:spPr>
                <a:xfrm>
                  <a:off x="9626832" y="5210219"/>
                  <a:ext cx="249856" cy="157265"/>
                </a:xfrm>
                <a:prstGeom prst="rect">
                  <a:avLst/>
                </a:prstGeom>
                <a:solidFill>
                  <a:srgbClr val="3333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EA0CD9C7-3051-44B1-A0A7-64A3DF3E15E2}"/>
                  </a:ext>
                </a:extLst>
              </p:cNvPr>
              <p:cNvSpPr txBox="1"/>
              <p:nvPr/>
            </p:nvSpPr>
            <p:spPr>
              <a:xfrm>
                <a:off x="6678896" y="3856810"/>
                <a:ext cx="428322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700" dirty="0"/>
                  <a:t>46.3%</a:t>
                </a:r>
                <a:endParaRPr lang="ko-KR" altLang="en-US" sz="700" dirty="0"/>
              </a:p>
            </p:txBody>
          </p:sp>
        </p:grpSp>
        <p:grpSp>
          <p:nvGrpSpPr>
            <p:cNvPr id="256" name="그룹 255">
              <a:extLst>
                <a:ext uri="{FF2B5EF4-FFF2-40B4-BE49-F238E27FC236}">
                  <a16:creationId xmlns:a16="http://schemas.microsoft.com/office/drawing/2014/main" id="{CE41247F-CEFF-473D-A557-CFC9997E8C25}"/>
                </a:ext>
              </a:extLst>
            </p:cNvPr>
            <p:cNvGrpSpPr/>
            <p:nvPr/>
          </p:nvGrpSpPr>
          <p:grpSpPr>
            <a:xfrm>
              <a:off x="6766914" y="5279191"/>
              <a:ext cx="515177" cy="200055"/>
              <a:chOff x="6637866" y="3566758"/>
              <a:chExt cx="515177" cy="200055"/>
            </a:xfrm>
          </p:grpSpPr>
          <p:grpSp>
            <p:nvGrpSpPr>
              <p:cNvPr id="257" name="그룹 256">
                <a:extLst>
                  <a:ext uri="{FF2B5EF4-FFF2-40B4-BE49-F238E27FC236}">
                    <a16:creationId xmlns:a16="http://schemas.microsoft.com/office/drawing/2014/main" id="{B7B9921E-46C5-43CC-B307-3084BFBF54B2}"/>
                  </a:ext>
                </a:extLst>
              </p:cNvPr>
              <p:cNvGrpSpPr/>
              <p:nvPr/>
            </p:nvGrpSpPr>
            <p:grpSpPr>
              <a:xfrm>
                <a:off x="6637866" y="3584793"/>
                <a:ext cx="515177" cy="157277"/>
                <a:chOff x="9628659" y="5210219"/>
                <a:chExt cx="515177" cy="157277"/>
              </a:xfrm>
            </p:grpSpPr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414EA1C1-EE91-473B-AD59-E236F217FFBA}"/>
                    </a:ext>
                  </a:extLst>
                </p:cNvPr>
                <p:cNvSpPr/>
                <p:nvPr/>
              </p:nvSpPr>
              <p:spPr>
                <a:xfrm>
                  <a:off x="9629224" y="5210231"/>
                  <a:ext cx="514612" cy="157265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648F87B0-78EC-4B2D-A12E-45D8ED25022E}"/>
                    </a:ext>
                  </a:extLst>
                </p:cNvPr>
                <p:cNvSpPr/>
                <p:nvPr/>
              </p:nvSpPr>
              <p:spPr>
                <a:xfrm>
                  <a:off x="9628659" y="5210219"/>
                  <a:ext cx="128215" cy="157265"/>
                </a:xfrm>
                <a:prstGeom prst="rect">
                  <a:avLst/>
                </a:prstGeom>
                <a:solidFill>
                  <a:srgbClr val="3333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684EC163-4A7A-4655-B121-5E7890C74A0D}"/>
                  </a:ext>
                </a:extLst>
              </p:cNvPr>
              <p:cNvSpPr txBox="1"/>
              <p:nvPr/>
            </p:nvSpPr>
            <p:spPr>
              <a:xfrm>
                <a:off x="6681576" y="3566758"/>
                <a:ext cx="428322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700" dirty="0"/>
                  <a:t>16.5%</a:t>
                </a:r>
                <a:endParaRPr lang="ko-KR" altLang="en-US" sz="700" dirty="0"/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ED6EBB8-7C29-466F-98D3-049F4D8C8398}"/>
              </a:ext>
            </a:extLst>
          </p:cNvPr>
          <p:cNvGrpSpPr/>
          <p:nvPr/>
        </p:nvGrpSpPr>
        <p:grpSpPr>
          <a:xfrm>
            <a:off x="6427530" y="3035715"/>
            <a:ext cx="2135953" cy="1145921"/>
            <a:chOff x="6427530" y="3175054"/>
            <a:chExt cx="2135953" cy="1145921"/>
          </a:xfrm>
        </p:grpSpPr>
        <p:grpSp>
          <p:nvGrpSpPr>
            <p:cNvPr id="231" name="그룹 230">
              <a:extLst>
                <a:ext uri="{FF2B5EF4-FFF2-40B4-BE49-F238E27FC236}">
                  <a16:creationId xmlns:a16="http://schemas.microsoft.com/office/drawing/2014/main" id="{17FE4D42-3200-4E67-8AF5-C14BEBAFEB2B}"/>
                </a:ext>
              </a:extLst>
            </p:cNvPr>
            <p:cNvGrpSpPr/>
            <p:nvPr/>
          </p:nvGrpSpPr>
          <p:grpSpPr>
            <a:xfrm>
              <a:off x="6427530" y="3191520"/>
              <a:ext cx="2131805" cy="1129455"/>
              <a:chOff x="4433954" y="3210313"/>
              <a:chExt cx="2093197" cy="1129455"/>
            </a:xfrm>
          </p:grpSpPr>
          <p:grpSp>
            <p:nvGrpSpPr>
              <p:cNvPr id="232" name="그룹 231">
                <a:extLst>
                  <a:ext uri="{FF2B5EF4-FFF2-40B4-BE49-F238E27FC236}">
                    <a16:creationId xmlns:a16="http://schemas.microsoft.com/office/drawing/2014/main" id="{073E7072-101C-4C78-8BAB-634FBC178DFA}"/>
                  </a:ext>
                </a:extLst>
              </p:cNvPr>
              <p:cNvGrpSpPr/>
              <p:nvPr/>
            </p:nvGrpSpPr>
            <p:grpSpPr>
              <a:xfrm>
                <a:off x="4433954" y="3210313"/>
                <a:ext cx="2093197" cy="1129455"/>
                <a:chOff x="9635173" y="4348860"/>
                <a:chExt cx="2093197" cy="1129455"/>
              </a:xfrm>
            </p:grpSpPr>
            <p:sp>
              <p:nvSpPr>
                <p:cNvPr id="237" name="직사각형 236">
                  <a:extLst>
                    <a:ext uri="{FF2B5EF4-FFF2-40B4-BE49-F238E27FC236}">
                      <a16:creationId xmlns:a16="http://schemas.microsoft.com/office/drawing/2014/main" id="{0D0483FB-D08C-4724-BB68-3B0155866C3F}"/>
                    </a:ext>
                  </a:extLst>
                </p:cNvPr>
                <p:cNvSpPr/>
                <p:nvPr/>
              </p:nvSpPr>
              <p:spPr>
                <a:xfrm>
                  <a:off x="9635173" y="4532080"/>
                  <a:ext cx="2093197" cy="946235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8" name="직사각형 237">
                  <a:extLst>
                    <a:ext uri="{FF2B5EF4-FFF2-40B4-BE49-F238E27FC236}">
                      <a16:creationId xmlns:a16="http://schemas.microsoft.com/office/drawing/2014/main" id="{327B7266-43F2-49EC-8403-7C8626456F50}"/>
                    </a:ext>
                  </a:extLst>
                </p:cNvPr>
                <p:cNvSpPr/>
                <p:nvPr/>
              </p:nvSpPr>
              <p:spPr>
                <a:xfrm>
                  <a:off x="9635173" y="4348860"/>
                  <a:ext cx="2084645" cy="18349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7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all-namespace</a:t>
                  </a:r>
                  <a:endParaRPr lang="ko-KR" altLang="en-US" sz="7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239" name="타원 238">
                  <a:extLst>
                    <a:ext uri="{FF2B5EF4-FFF2-40B4-BE49-F238E27FC236}">
                      <a16:creationId xmlns:a16="http://schemas.microsoft.com/office/drawing/2014/main" id="{8CFE602F-0F0B-4352-BB31-071441F2C81E}"/>
                    </a:ext>
                  </a:extLst>
                </p:cNvPr>
                <p:cNvSpPr/>
                <p:nvPr/>
              </p:nvSpPr>
              <p:spPr>
                <a:xfrm>
                  <a:off x="9721583" y="4631092"/>
                  <a:ext cx="65741" cy="65741"/>
                </a:xfrm>
                <a:prstGeom prst="ellipse">
                  <a:avLst/>
                </a:prstGeom>
                <a:solidFill>
                  <a:srgbClr val="00CC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B94B7ADB-CB2B-4DDD-B3E1-D3F4B8E20FEA}"/>
                    </a:ext>
                  </a:extLst>
                </p:cNvPr>
                <p:cNvSpPr txBox="1"/>
                <p:nvPr/>
              </p:nvSpPr>
              <p:spPr>
                <a:xfrm>
                  <a:off x="9765628" y="4557958"/>
                  <a:ext cx="1247370" cy="2000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kube-scheduler-node3</a:t>
                  </a:r>
                </a:p>
              </p:txBody>
            </p:sp>
            <p:grpSp>
              <p:nvGrpSpPr>
                <p:cNvPr id="241" name="그룹 240">
                  <a:extLst>
                    <a:ext uri="{FF2B5EF4-FFF2-40B4-BE49-F238E27FC236}">
                      <a16:creationId xmlns:a16="http://schemas.microsoft.com/office/drawing/2014/main" id="{6F9F3900-6599-4F0A-A5E0-E220B0059244}"/>
                    </a:ext>
                  </a:extLst>
                </p:cNvPr>
                <p:cNvGrpSpPr/>
                <p:nvPr/>
              </p:nvGrpSpPr>
              <p:grpSpPr>
                <a:xfrm>
                  <a:off x="9721583" y="4709129"/>
                  <a:ext cx="1291415" cy="200055"/>
                  <a:chOff x="9721583" y="4709129"/>
                  <a:chExt cx="1291415" cy="200055"/>
                </a:xfrm>
              </p:grpSpPr>
              <p:sp>
                <p:nvSpPr>
                  <p:cNvPr id="248" name="타원 247">
                    <a:extLst>
                      <a:ext uri="{FF2B5EF4-FFF2-40B4-BE49-F238E27FC236}">
                        <a16:creationId xmlns:a16="http://schemas.microsoft.com/office/drawing/2014/main" id="{FE383DBA-6F97-42C7-BFC0-FB435F45FD8E}"/>
                      </a:ext>
                    </a:extLst>
                  </p:cNvPr>
                  <p:cNvSpPr/>
                  <p:nvPr/>
                </p:nvSpPr>
                <p:spPr>
                  <a:xfrm>
                    <a:off x="9721583" y="4782263"/>
                    <a:ext cx="65741" cy="65741"/>
                  </a:xfrm>
                  <a:prstGeom prst="ellipse">
                    <a:avLst/>
                  </a:prstGeom>
                  <a:solidFill>
                    <a:srgbClr val="00CC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9" name="TextBox 248">
                    <a:extLst>
                      <a:ext uri="{FF2B5EF4-FFF2-40B4-BE49-F238E27FC236}">
                        <a16:creationId xmlns:a16="http://schemas.microsoft.com/office/drawing/2014/main" id="{6FA5A470-72BA-49BB-B1A5-995E4C86CF89}"/>
                      </a:ext>
                    </a:extLst>
                  </p:cNvPr>
                  <p:cNvSpPr txBox="1"/>
                  <p:nvPr/>
                </p:nvSpPr>
                <p:spPr>
                  <a:xfrm>
                    <a:off x="9765628" y="4709129"/>
                    <a:ext cx="1247370" cy="20005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ko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kube-proxy-n4gjb</a:t>
                    </a:r>
                  </a:p>
                </p:txBody>
              </p:sp>
            </p:grpSp>
            <p:grpSp>
              <p:nvGrpSpPr>
                <p:cNvPr id="242" name="그룹 241">
                  <a:extLst>
                    <a:ext uri="{FF2B5EF4-FFF2-40B4-BE49-F238E27FC236}">
                      <a16:creationId xmlns:a16="http://schemas.microsoft.com/office/drawing/2014/main" id="{03B3F6F8-9F16-422D-8C2B-E9AF5558A97C}"/>
                    </a:ext>
                  </a:extLst>
                </p:cNvPr>
                <p:cNvGrpSpPr/>
                <p:nvPr/>
              </p:nvGrpSpPr>
              <p:grpSpPr>
                <a:xfrm>
                  <a:off x="9721583" y="4872254"/>
                  <a:ext cx="1291415" cy="200055"/>
                  <a:chOff x="9721583" y="4709129"/>
                  <a:chExt cx="1291415" cy="200055"/>
                </a:xfrm>
              </p:grpSpPr>
              <p:sp>
                <p:nvSpPr>
                  <p:cNvPr id="246" name="타원 245">
                    <a:extLst>
                      <a:ext uri="{FF2B5EF4-FFF2-40B4-BE49-F238E27FC236}">
                        <a16:creationId xmlns:a16="http://schemas.microsoft.com/office/drawing/2014/main" id="{92BE1540-BA8E-423B-90EE-AA1B3848E663}"/>
                      </a:ext>
                    </a:extLst>
                  </p:cNvPr>
                  <p:cNvSpPr/>
                  <p:nvPr/>
                </p:nvSpPr>
                <p:spPr>
                  <a:xfrm>
                    <a:off x="9721583" y="4782263"/>
                    <a:ext cx="65741" cy="65741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7" name="TextBox 246">
                    <a:extLst>
                      <a:ext uri="{FF2B5EF4-FFF2-40B4-BE49-F238E27FC236}">
                        <a16:creationId xmlns:a16="http://schemas.microsoft.com/office/drawing/2014/main" id="{440EC05E-F1C1-41B9-8B22-5CF2709313BB}"/>
                      </a:ext>
                    </a:extLst>
                  </p:cNvPr>
                  <p:cNvSpPr txBox="1"/>
                  <p:nvPr/>
                </p:nvSpPr>
                <p:spPr>
                  <a:xfrm>
                    <a:off x="9765628" y="4709129"/>
                    <a:ext cx="1247370" cy="20005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ko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coredns-8474476ff8-47…</a:t>
                    </a:r>
                  </a:p>
                </p:txBody>
              </p:sp>
            </p:grpSp>
            <p:grpSp>
              <p:nvGrpSpPr>
                <p:cNvPr id="243" name="그룹 242">
                  <a:extLst>
                    <a:ext uri="{FF2B5EF4-FFF2-40B4-BE49-F238E27FC236}">
                      <a16:creationId xmlns:a16="http://schemas.microsoft.com/office/drawing/2014/main" id="{58064531-12B6-4260-B523-517A8884E59D}"/>
                    </a:ext>
                  </a:extLst>
                </p:cNvPr>
                <p:cNvGrpSpPr/>
                <p:nvPr/>
              </p:nvGrpSpPr>
              <p:grpSpPr>
                <a:xfrm>
                  <a:off x="9721583" y="5036246"/>
                  <a:ext cx="1291415" cy="200055"/>
                  <a:chOff x="9721583" y="4709129"/>
                  <a:chExt cx="1291415" cy="200055"/>
                </a:xfrm>
              </p:grpSpPr>
              <p:sp>
                <p:nvSpPr>
                  <p:cNvPr id="244" name="타원 243">
                    <a:extLst>
                      <a:ext uri="{FF2B5EF4-FFF2-40B4-BE49-F238E27FC236}">
                        <a16:creationId xmlns:a16="http://schemas.microsoft.com/office/drawing/2014/main" id="{74C9B89D-F7BD-4F03-8AB9-B7DBCB2BAB32}"/>
                      </a:ext>
                    </a:extLst>
                  </p:cNvPr>
                  <p:cNvSpPr/>
                  <p:nvPr/>
                </p:nvSpPr>
                <p:spPr>
                  <a:xfrm>
                    <a:off x="9721583" y="4782263"/>
                    <a:ext cx="65741" cy="65741"/>
                  </a:xfrm>
                  <a:prstGeom prst="ellipse">
                    <a:avLst/>
                  </a:prstGeom>
                  <a:solidFill>
                    <a:srgbClr val="00CC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5" name="TextBox 244">
                    <a:extLst>
                      <a:ext uri="{FF2B5EF4-FFF2-40B4-BE49-F238E27FC236}">
                        <a16:creationId xmlns:a16="http://schemas.microsoft.com/office/drawing/2014/main" id="{783AB991-55FB-458E-A7A1-F8070570273B}"/>
                      </a:ext>
                    </a:extLst>
                  </p:cNvPr>
                  <p:cNvSpPr txBox="1"/>
                  <p:nvPr/>
                </p:nvSpPr>
                <p:spPr>
                  <a:xfrm>
                    <a:off x="9765628" y="4709129"/>
                    <a:ext cx="1247370" cy="20005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ko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nodelocaldns-pq5hg</a:t>
                    </a:r>
                  </a:p>
                </p:txBody>
              </p:sp>
            </p:grpSp>
          </p:grp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80027314-774D-4760-BE2D-1E0C69CC49BA}"/>
                  </a:ext>
                </a:extLst>
              </p:cNvPr>
              <p:cNvSpPr txBox="1"/>
              <p:nvPr/>
            </p:nvSpPr>
            <p:spPr>
              <a:xfrm>
                <a:off x="5567576" y="3414607"/>
                <a:ext cx="361817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1/1</a:t>
                </a:r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8F37461D-9B02-4FCE-BFC8-DF1CF56224D0}"/>
                  </a:ext>
                </a:extLst>
              </p:cNvPr>
              <p:cNvSpPr txBox="1"/>
              <p:nvPr/>
            </p:nvSpPr>
            <p:spPr>
              <a:xfrm>
                <a:off x="5562327" y="3576462"/>
                <a:ext cx="361817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3/3</a:t>
                </a:r>
              </a:p>
            </p:txBody>
          </p:sp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D8D470B2-C281-430E-B483-F60346EAE36B}"/>
                  </a:ext>
                </a:extLst>
              </p:cNvPr>
              <p:cNvSpPr txBox="1"/>
              <p:nvPr/>
            </p:nvSpPr>
            <p:spPr>
              <a:xfrm>
                <a:off x="5562327" y="3739049"/>
                <a:ext cx="361817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3/3</a:t>
                </a:r>
              </a:p>
            </p:txBody>
          </p:sp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8DEBADA1-2A3B-4476-AE47-679D9396F27E}"/>
                  </a:ext>
                </a:extLst>
              </p:cNvPr>
              <p:cNvSpPr txBox="1"/>
              <p:nvPr/>
            </p:nvSpPr>
            <p:spPr>
              <a:xfrm>
                <a:off x="5557990" y="3911547"/>
                <a:ext cx="361817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1/2</a:t>
                </a:r>
              </a:p>
            </p:txBody>
          </p:sp>
        </p:grp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D1BAEFC-E7A9-4BED-BEF8-D9ADC2B43E84}"/>
                </a:ext>
              </a:extLst>
            </p:cNvPr>
            <p:cNvSpPr/>
            <p:nvPr/>
          </p:nvSpPr>
          <p:spPr>
            <a:xfrm>
              <a:off x="8359730" y="3175054"/>
              <a:ext cx="20375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▼</a:t>
              </a:r>
            </a:p>
          </p:txBody>
        </p:sp>
        <p:cxnSp>
          <p:nvCxnSpPr>
            <p:cNvPr id="261" name="직선 연결선 260">
              <a:extLst>
                <a:ext uri="{FF2B5EF4-FFF2-40B4-BE49-F238E27FC236}">
                  <a16:creationId xmlns:a16="http://schemas.microsoft.com/office/drawing/2014/main" id="{6EAF038E-2F47-4FB4-AC03-86BA7FC6564B}"/>
                </a:ext>
              </a:extLst>
            </p:cNvPr>
            <p:cNvCxnSpPr>
              <a:cxnSpLocks/>
            </p:cNvCxnSpPr>
            <p:nvPr/>
          </p:nvCxnSpPr>
          <p:spPr>
            <a:xfrm>
              <a:off x="8550626" y="3410226"/>
              <a:ext cx="0" cy="398128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7109A99-8FFA-4245-AF72-64DD65992171}"/>
              </a:ext>
            </a:extLst>
          </p:cNvPr>
          <p:cNvGrpSpPr/>
          <p:nvPr/>
        </p:nvGrpSpPr>
        <p:grpSpPr>
          <a:xfrm>
            <a:off x="4261360" y="3168382"/>
            <a:ext cx="902262" cy="1118414"/>
            <a:chOff x="4304904" y="3150964"/>
            <a:chExt cx="902262" cy="1118414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6A631EFA-C0C0-4EBD-8962-121E0D965290}"/>
                </a:ext>
              </a:extLst>
            </p:cNvPr>
            <p:cNvSpPr/>
            <p:nvPr/>
          </p:nvSpPr>
          <p:spPr>
            <a:xfrm>
              <a:off x="4304904" y="3964600"/>
              <a:ext cx="902262" cy="304778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ctr"/>
              <a:r>
                <a:rPr lang="en-US" altLang="ko-KR" sz="700" dirty="0">
                  <a:solidFill>
                    <a:schemeClr val="bg1">
                      <a:lumMod val="65000"/>
                    </a:schemeClr>
                  </a:solidFill>
                </a:rPr>
                <a:t>Master</a:t>
              </a:r>
              <a:r>
                <a:rPr lang="ko-KR" altLang="en-US" sz="700" dirty="0">
                  <a:solidFill>
                    <a:schemeClr val="bg1">
                      <a:lumMod val="65000"/>
                    </a:schemeClr>
                  </a:solidFill>
                </a:rPr>
                <a:t> 가동률</a:t>
              </a:r>
              <a:endParaRPr lang="ko-KR" alt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1BD8F847-532C-44CD-A4BA-1BB706912041}"/>
                </a:ext>
              </a:extLst>
            </p:cNvPr>
            <p:cNvGrpSpPr/>
            <p:nvPr/>
          </p:nvGrpSpPr>
          <p:grpSpPr>
            <a:xfrm>
              <a:off x="4397622" y="3150964"/>
              <a:ext cx="702179" cy="703524"/>
              <a:chOff x="2881499" y="3150959"/>
              <a:chExt cx="409786" cy="410571"/>
            </a:xfrm>
          </p:grpSpPr>
          <p:sp>
            <p:nvSpPr>
              <p:cNvPr id="148" name="막힌 원호 147">
                <a:extLst>
                  <a:ext uri="{FF2B5EF4-FFF2-40B4-BE49-F238E27FC236}">
                    <a16:creationId xmlns:a16="http://schemas.microsoft.com/office/drawing/2014/main" id="{94D64921-A2F8-4E5E-BB7A-9E52F3B607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81499" y="3151744"/>
                <a:ext cx="409786" cy="409786"/>
              </a:xfrm>
              <a:prstGeom prst="blockArc">
                <a:avLst>
                  <a:gd name="adj1" fmla="val 16236214"/>
                  <a:gd name="adj2" fmla="val 9910142"/>
                  <a:gd name="adj3" fmla="val 26518"/>
                </a:avLst>
              </a:prstGeom>
              <a:solidFill>
                <a:srgbClr val="FF0000"/>
              </a:solidFill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ko-KR" altLang="en-US" sz="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9" name="막힌 원호 148">
                <a:extLst>
                  <a:ext uri="{FF2B5EF4-FFF2-40B4-BE49-F238E27FC236}">
                    <a16:creationId xmlns:a16="http://schemas.microsoft.com/office/drawing/2014/main" id="{C6AA5B21-4E69-46EE-8F94-DE86A325B14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9691135">
                <a:off x="2881536" y="3150959"/>
                <a:ext cx="409054" cy="409054"/>
              </a:xfrm>
              <a:prstGeom prst="blockArc">
                <a:avLst>
                  <a:gd name="adj1" fmla="val 4267"/>
                  <a:gd name="adj2" fmla="val 6759010"/>
                  <a:gd name="adj3" fmla="val 27628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ko-KR" altLang="en-US" sz="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763425A5-64A0-4539-852D-8EAA73C3621A}"/>
                  </a:ext>
                </a:extLst>
              </p:cNvPr>
              <p:cNvSpPr txBox="1"/>
              <p:nvPr/>
            </p:nvSpPr>
            <p:spPr>
              <a:xfrm>
                <a:off x="2967775" y="3257899"/>
                <a:ext cx="247431" cy="180425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 anchor="ctr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rgbClr val="00B0F0"/>
                    </a:solidFill>
                  </a:rPr>
                  <a:t>75%</a:t>
                </a:r>
                <a:endParaRPr lang="ko-KR" altLang="en-US" sz="700" dirty="0">
                  <a:solidFill>
                    <a:srgbClr val="00B0F0"/>
                  </a:solidFill>
                </a:endParaRP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C0B0456-57E9-44AE-9302-3E1BF7FE54CB}"/>
              </a:ext>
            </a:extLst>
          </p:cNvPr>
          <p:cNvGrpSpPr/>
          <p:nvPr/>
        </p:nvGrpSpPr>
        <p:grpSpPr>
          <a:xfrm>
            <a:off x="5238286" y="3167556"/>
            <a:ext cx="973467" cy="1135834"/>
            <a:chOff x="5273122" y="3150138"/>
            <a:chExt cx="973467" cy="1135834"/>
          </a:xfrm>
        </p:grpSpPr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9F7DBA24-3E7F-4B84-B909-EDE5F2FF118F}"/>
                </a:ext>
              </a:extLst>
            </p:cNvPr>
            <p:cNvSpPr/>
            <p:nvPr/>
          </p:nvSpPr>
          <p:spPr>
            <a:xfrm>
              <a:off x="5273122" y="3957141"/>
              <a:ext cx="973467" cy="328831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ctr"/>
              <a:r>
                <a:rPr lang="en-US" altLang="ko-KR" sz="700" dirty="0">
                  <a:solidFill>
                    <a:schemeClr val="bg1">
                      <a:lumMod val="65000"/>
                    </a:schemeClr>
                  </a:solidFill>
                </a:rPr>
                <a:t>Worker</a:t>
              </a:r>
              <a:r>
                <a:rPr lang="ko-KR" altLang="en-US" sz="700" dirty="0">
                  <a:solidFill>
                    <a:schemeClr val="bg1">
                      <a:lumMod val="65000"/>
                    </a:schemeClr>
                  </a:solidFill>
                </a:rPr>
                <a:t> 가동률</a:t>
              </a:r>
              <a:endParaRPr lang="ko-KR" alt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C098FED0-E177-4F81-91C0-8509DF11B1E6}"/>
                </a:ext>
              </a:extLst>
            </p:cNvPr>
            <p:cNvGrpSpPr/>
            <p:nvPr/>
          </p:nvGrpSpPr>
          <p:grpSpPr>
            <a:xfrm>
              <a:off x="5386962" y="3150138"/>
              <a:ext cx="702178" cy="707451"/>
              <a:chOff x="2881499" y="3143585"/>
              <a:chExt cx="409786" cy="412863"/>
            </a:xfrm>
          </p:grpSpPr>
          <p:sp>
            <p:nvSpPr>
              <p:cNvPr id="152" name="막힌 원호 151">
                <a:extLst>
                  <a:ext uri="{FF2B5EF4-FFF2-40B4-BE49-F238E27FC236}">
                    <a16:creationId xmlns:a16="http://schemas.microsoft.com/office/drawing/2014/main" id="{0DD73390-535B-4D24-85E2-ABCD9A3F35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81499" y="3146662"/>
                <a:ext cx="409786" cy="409786"/>
              </a:xfrm>
              <a:prstGeom prst="blockArc">
                <a:avLst>
                  <a:gd name="adj1" fmla="val 16556365"/>
                  <a:gd name="adj2" fmla="val 1507638"/>
                  <a:gd name="adj3" fmla="val 27369"/>
                </a:avLst>
              </a:prstGeom>
              <a:solidFill>
                <a:srgbClr val="92D050"/>
              </a:solidFill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ko-KR" altLang="en-US" sz="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3" name="막힌 원호 152">
                <a:extLst>
                  <a:ext uri="{FF2B5EF4-FFF2-40B4-BE49-F238E27FC236}">
                    <a16:creationId xmlns:a16="http://schemas.microsoft.com/office/drawing/2014/main" id="{98937353-A4B2-43EB-B22D-48B262B8569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9691135">
                <a:off x="2881536" y="3143585"/>
                <a:ext cx="409054" cy="409054"/>
              </a:xfrm>
              <a:prstGeom prst="blockArc">
                <a:avLst>
                  <a:gd name="adj1" fmla="val 13289706"/>
                  <a:gd name="adj2" fmla="val 7497029"/>
                  <a:gd name="adj3" fmla="val 26733"/>
                </a:avLst>
              </a:prstGeom>
              <a:solidFill>
                <a:srgbClr val="FFC000"/>
              </a:solidFill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ko-KR" altLang="en-US" sz="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67F1983F-31D0-4541-A676-122F08B97647}"/>
                  </a:ext>
                </a:extLst>
              </p:cNvPr>
              <p:cNvSpPr txBox="1"/>
              <p:nvPr/>
            </p:nvSpPr>
            <p:spPr>
              <a:xfrm>
                <a:off x="2967775" y="3257899"/>
                <a:ext cx="247431" cy="180425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 anchor="ctr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rgbClr val="00B0F0"/>
                    </a:solidFill>
                  </a:rPr>
                  <a:t>35%</a:t>
                </a:r>
                <a:endParaRPr lang="ko-KR" altLang="en-US" sz="700" dirty="0">
                  <a:solidFill>
                    <a:srgbClr val="00B0F0"/>
                  </a:solidFill>
                </a:endParaRPr>
              </a:p>
            </p:txBody>
          </p:sp>
        </p:grpSp>
      </p:grpSp>
      <p:sp>
        <p:nvSpPr>
          <p:cNvPr id="212" name="타원 211">
            <a:extLst>
              <a:ext uri="{FF2B5EF4-FFF2-40B4-BE49-F238E27FC236}">
                <a16:creationId xmlns:a16="http://schemas.microsoft.com/office/drawing/2014/main" id="{214D136A-422A-4661-B9DD-C4F7C33B3DFC}"/>
              </a:ext>
            </a:extLst>
          </p:cNvPr>
          <p:cNvSpPr/>
          <p:nvPr/>
        </p:nvSpPr>
        <p:spPr>
          <a:xfrm>
            <a:off x="2082552" y="2900775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7FD34F86-5737-4772-B416-6827106424FA}"/>
              </a:ext>
            </a:extLst>
          </p:cNvPr>
          <p:cNvSpPr/>
          <p:nvPr/>
        </p:nvSpPr>
        <p:spPr>
          <a:xfrm>
            <a:off x="2080422" y="3177353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CAAA92A-A761-432D-96E4-5ABD93DEB060}"/>
              </a:ext>
            </a:extLst>
          </p:cNvPr>
          <p:cNvGrpSpPr/>
          <p:nvPr/>
        </p:nvGrpSpPr>
        <p:grpSpPr>
          <a:xfrm>
            <a:off x="2317090" y="3839536"/>
            <a:ext cx="1875410" cy="430892"/>
            <a:chOff x="9814082" y="5156193"/>
            <a:chExt cx="1875410" cy="430892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04D89052-E889-467B-9824-810DDF115C90}"/>
                </a:ext>
              </a:extLst>
            </p:cNvPr>
            <p:cNvSpPr/>
            <p:nvPr/>
          </p:nvSpPr>
          <p:spPr>
            <a:xfrm>
              <a:off x="9814082" y="5156193"/>
              <a:ext cx="5383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5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81048E54-C114-4A88-83E0-609995D383CC}"/>
                </a:ext>
              </a:extLst>
            </p:cNvPr>
            <p:cNvSpPr/>
            <p:nvPr/>
          </p:nvSpPr>
          <p:spPr>
            <a:xfrm>
              <a:off x="9830460" y="5364633"/>
              <a:ext cx="489529" cy="200055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ctr"/>
              <a:r>
                <a:rPr lang="en-US" altLang="ko-KR" sz="700" dirty="0">
                  <a:solidFill>
                    <a:schemeClr val="bg1">
                      <a:lumMod val="65000"/>
                    </a:schemeClr>
                  </a:solidFill>
                </a:rPr>
                <a:t>Namespace</a:t>
              </a:r>
              <a:endParaRPr lang="ko-KR" alt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9C235CDC-BBC3-494D-8AA2-4046CC7FD014}"/>
                </a:ext>
              </a:extLst>
            </p:cNvPr>
            <p:cNvCxnSpPr/>
            <p:nvPr/>
          </p:nvCxnSpPr>
          <p:spPr>
            <a:xfrm>
              <a:off x="10420887" y="5277475"/>
              <a:ext cx="0" cy="18897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E84B816D-B6C6-4D78-BBE4-ECC6CFA724DF}"/>
                </a:ext>
              </a:extLst>
            </p:cNvPr>
            <p:cNvSpPr/>
            <p:nvPr/>
          </p:nvSpPr>
          <p:spPr>
            <a:xfrm>
              <a:off x="10518040" y="5375650"/>
              <a:ext cx="489529" cy="200055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ctr"/>
              <a:r>
                <a:rPr lang="en-US" altLang="ko-KR" sz="700" dirty="0">
                  <a:solidFill>
                    <a:schemeClr val="bg1">
                      <a:lumMod val="65000"/>
                    </a:schemeClr>
                  </a:solidFill>
                </a:rPr>
                <a:t>Pods</a:t>
              </a:r>
              <a:endParaRPr lang="ko-KR" alt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8A1E51F-8780-4342-AEA2-6C6B03444BE4}"/>
                </a:ext>
              </a:extLst>
            </p:cNvPr>
            <p:cNvSpPr/>
            <p:nvPr/>
          </p:nvSpPr>
          <p:spPr>
            <a:xfrm>
              <a:off x="10482601" y="5167209"/>
              <a:ext cx="5383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29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F6F3FFF7-6C69-454D-9AB0-0A21C87DC6D4}"/>
                </a:ext>
              </a:extLst>
            </p:cNvPr>
            <p:cNvCxnSpPr/>
            <p:nvPr/>
          </p:nvCxnSpPr>
          <p:spPr>
            <a:xfrm>
              <a:off x="11089406" y="5277838"/>
              <a:ext cx="0" cy="18897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C3D1B706-2834-45B2-A974-6EB7BDBDA53B}"/>
                </a:ext>
              </a:extLst>
            </p:cNvPr>
            <p:cNvSpPr/>
            <p:nvPr/>
          </p:nvSpPr>
          <p:spPr>
            <a:xfrm>
              <a:off x="11186559" y="5387030"/>
              <a:ext cx="489529" cy="200055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ctr"/>
              <a:r>
                <a:rPr lang="en-US" altLang="ko-KR" sz="700" dirty="0">
                  <a:solidFill>
                    <a:schemeClr val="bg1">
                      <a:lumMod val="65000"/>
                    </a:schemeClr>
                  </a:solidFill>
                </a:rPr>
                <a:t>PVC</a:t>
              </a:r>
              <a:endParaRPr lang="ko-KR" alt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E8898083-5028-4995-8C84-A8BDEEE38F02}"/>
                </a:ext>
              </a:extLst>
            </p:cNvPr>
            <p:cNvSpPr/>
            <p:nvPr/>
          </p:nvSpPr>
          <p:spPr>
            <a:xfrm>
              <a:off x="11151120" y="5178589"/>
              <a:ext cx="5383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40F0BDA4-2D53-4246-852D-F38EE0A6B6DB}"/>
              </a:ext>
            </a:extLst>
          </p:cNvPr>
          <p:cNvGrpSpPr/>
          <p:nvPr/>
        </p:nvGrpSpPr>
        <p:grpSpPr>
          <a:xfrm>
            <a:off x="2651465" y="3443540"/>
            <a:ext cx="1206891" cy="419512"/>
            <a:chOff x="9814082" y="5156193"/>
            <a:chExt cx="1206891" cy="419512"/>
          </a:xfrm>
        </p:grpSpPr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1E438E6C-F91B-4184-B5D0-80C1ACE7081C}"/>
                </a:ext>
              </a:extLst>
            </p:cNvPr>
            <p:cNvSpPr/>
            <p:nvPr/>
          </p:nvSpPr>
          <p:spPr>
            <a:xfrm>
              <a:off x="9814082" y="5156193"/>
              <a:ext cx="5383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1E9FC36B-5A6D-4FAC-9175-A657DB334275}"/>
                </a:ext>
              </a:extLst>
            </p:cNvPr>
            <p:cNvSpPr/>
            <p:nvPr/>
          </p:nvSpPr>
          <p:spPr>
            <a:xfrm>
              <a:off x="9830460" y="5364633"/>
              <a:ext cx="489529" cy="200055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ctr"/>
              <a:r>
                <a:rPr lang="en-US" altLang="ko-KR" sz="700" dirty="0">
                  <a:solidFill>
                    <a:schemeClr val="bg1">
                      <a:lumMod val="65000"/>
                    </a:schemeClr>
                  </a:solidFill>
                </a:rPr>
                <a:t>Master</a:t>
              </a:r>
              <a:endParaRPr lang="ko-KR" alt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6D01E1AA-4829-457A-8BED-5C0383995DF7}"/>
                </a:ext>
              </a:extLst>
            </p:cNvPr>
            <p:cNvCxnSpPr/>
            <p:nvPr/>
          </p:nvCxnSpPr>
          <p:spPr>
            <a:xfrm>
              <a:off x="10420887" y="5277475"/>
              <a:ext cx="0" cy="18897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4A03F11-4DDD-49D9-B6FE-4E63FE325766}"/>
                </a:ext>
              </a:extLst>
            </p:cNvPr>
            <p:cNvSpPr/>
            <p:nvPr/>
          </p:nvSpPr>
          <p:spPr>
            <a:xfrm>
              <a:off x="10518040" y="5375650"/>
              <a:ext cx="489529" cy="200055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ctr"/>
              <a:r>
                <a:rPr lang="en-US" altLang="ko-KR" sz="700" dirty="0">
                  <a:solidFill>
                    <a:schemeClr val="bg1">
                      <a:lumMod val="65000"/>
                    </a:schemeClr>
                  </a:solidFill>
                </a:rPr>
                <a:t>Worker</a:t>
              </a:r>
              <a:endParaRPr lang="ko-KR" alt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997733F6-1729-4632-AB26-61CF39BC3D87}"/>
                </a:ext>
              </a:extLst>
            </p:cNvPr>
            <p:cNvSpPr/>
            <p:nvPr/>
          </p:nvSpPr>
          <p:spPr>
            <a:xfrm>
              <a:off x="10482601" y="5167209"/>
              <a:ext cx="5383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73" name="직선 연결선 172">
            <a:extLst>
              <a:ext uri="{FF2B5EF4-FFF2-40B4-BE49-F238E27FC236}">
                <a16:creationId xmlns:a16="http://schemas.microsoft.com/office/drawing/2014/main" id="{98C03804-64D5-4EB4-BFE6-0BF090E9E0A6}"/>
              </a:ext>
            </a:extLst>
          </p:cNvPr>
          <p:cNvCxnSpPr>
            <a:cxnSpLocks/>
          </p:cNvCxnSpPr>
          <p:nvPr/>
        </p:nvCxnSpPr>
        <p:spPr>
          <a:xfrm>
            <a:off x="2341724" y="3860485"/>
            <a:ext cx="1730957" cy="671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타원 213">
            <a:extLst>
              <a:ext uri="{FF2B5EF4-FFF2-40B4-BE49-F238E27FC236}">
                <a16:creationId xmlns:a16="http://schemas.microsoft.com/office/drawing/2014/main" id="{571F36A8-0385-44AD-9E08-87134FBB0AF2}"/>
              </a:ext>
            </a:extLst>
          </p:cNvPr>
          <p:cNvSpPr/>
          <p:nvPr/>
        </p:nvSpPr>
        <p:spPr>
          <a:xfrm>
            <a:off x="2147793" y="3737028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CC289FD9-9FD0-47AC-B28D-39DDE7C75A39}"/>
              </a:ext>
            </a:extLst>
          </p:cNvPr>
          <p:cNvSpPr/>
          <p:nvPr/>
        </p:nvSpPr>
        <p:spPr>
          <a:xfrm>
            <a:off x="4241907" y="3149376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5</a:t>
            </a:r>
            <a:endParaRPr lang="ko-KR" altLang="en-US" sz="700" b="1" dirty="0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2A87AEBA-8347-427C-894E-9D3EBA166DBD}"/>
              </a:ext>
            </a:extLst>
          </p:cNvPr>
          <p:cNvSpPr/>
          <p:nvPr/>
        </p:nvSpPr>
        <p:spPr>
          <a:xfrm>
            <a:off x="2148271" y="4312777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6</a:t>
            </a:r>
            <a:endParaRPr lang="ko-KR" altLang="en-US" sz="700" b="1" dirty="0"/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E0213580-1ECD-4657-9217-F2784AA724B0}"/>
              </a:ext>
            </a:extLst>
          </p:cNvPr>
          <p:cNvSpPr/>
          <p:nvPr/>
        </p:nvSpPr>
        <p:spPr>
          <a:xfrm>
            <a:off x="2238421" y="2679478"/>
            <a:ext cx="17491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▼</a:t>
            </a:r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FDF4A864-5289-4525-A914-77FCB842884F}"/>
              </a:ext>
            </a:extLst>
          </p:cNvPr>
          <p:cNvSpPr/>
          <p:nvPr/>
        </p:nvSpPr>
        <p:spPr>
          <a:xfrm>
            <a:off x="2078735" y="2604204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729D944-522A-4CAA-A045-3ED46975D7DD}"/>
              </a:ext>
            </a:extLst>
          </p:cNvPr>
          <p:cNvGrpSpPr/>
          <p:nvPr/>
        </p:nvGrpSpPr>
        <p:grpSpPr>
          <a:xfrm>
            <a:off x="2318990" y="3223862"/>
            <a:ext cx="1473935" cy="164024"/>
            <a:chOff x="2318990" y="3223862"/>
            <a:chExt cx="1473935" cy="164024"/>
          </a:xfrm>
        </p:grpSpPr>
        <p:sp>
          <p:nvSpPr>
            <p:cNvPr id="220" name="사각형: 둥근 모서리 219">
              <a:extLst>
                <a:ext uri="{FF2B5EF4-FFF2-40B4-BE49-F238E27FC236}">
                  <a16:creationId xmlns:a16="http://schemas.microsoft.com/office/drawing/2014/main" id="{C4FE77C2-7879-4074-A877-AF79C8FB863B}"/>
                </a:ext>
              </a:extLst>
            </p:cNvPr>
            <p:cNvSpPr/>
            <p:nvPr/>
          </p:nvSpPr>
          <p:spPr>
            <a:xfrm>
              <a:off x="2318990" y="3225036"/>
              <a:ext cx="1459939" cy="154268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Move to monitoring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69F06A0-EBAD-43E1-A61A-E655BAC33D40}"/>
                </a:ext>
              </a:extLst>
            </p:cNvPr>
            <p:cNvSpPr txBox="1"/>
            <p:nvPr/>
          </p:nvSpPr>
          <p:spPr>
            <a:xfrm>
              <a:off x="3672132" y="3223862"/>
              <a:ext cx="120793" cy="164024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spAutoFit/>
            </a:bodyPr>
            <a:lstStyle/>
            <a:p>
              <a:pPr algn="r"/>
              <a:r>
                <a:rPr lang="en-US" altLang="ko-KR" sz="700" b="1" dirty="0">
                  <a:solidFill>
                    <a:schemeClr val="bg1"/>
                  </a:solidFill>
                </a:rPr>
                <a:t>〉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89166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D86CDE-D826-48D4-BE0A-21FAF6A0A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Dashboard</a:t>
            </a:r>
            <a:endParaRPr lang="ko-KR" altLang="en-US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F16B01-818C-474F-AFAA-929876509E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Dashboard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73383C-C463-40BE-A5BD-516A01621C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Dashboard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C967412-7E4E-4764-838D-29ACAC055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058157"/>
              </p:ext>
            </p:extLst>
          </p:nvPr>
        </p:nvGraphicFramePr>
        <p:xfrm>
          <a:off x="9202723" y="519394"/>
          <a:ext cx="2931202" cy="2424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892">
                  <a:extLst>
                    <a:ext uri="{9D8B030D-6E8A-4147-A177-3AD203B41FA5}">
                      <a16:colId xmlns:a16="http://schemas.microsoft.com/office/drawing/2014/main" val="2670468418"/>
                    </a:ext>
                  </a:extLst>
                </a:gridCol>
                <a:gridCol w="629098">
                  <a:extLst>
                    <a:ext uri="{9D8B030D-6E8A-4147-A177-3AD203B41FA5}">
                      <a16:colId xmlns:a16="http://schemas.microsoft.com/office/drawing/2014/main" val="2221562890"/>
                    </a:ext>
                  </a:extLst>
                </a:gridCol>
                <a:gridCol w="2067212">
                  <a:extLst>
                    <a:ext uri="{9D8B030D-6E8A-4147-A177-3AD203B41FA5}">
                      <a16:colId xmlns:a16="http://schemas.microsoft.com/office/drawing/2014/main" val="69013095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Project name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PaaS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 포탈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9382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Dashboard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0707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Screen Definition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8267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Dashboard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정의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9965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35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1230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0325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635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0143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049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2664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33397"/>
                  </a:ext>
                </a:extLst>
              </a:tr>
            </a:tbl>
          </a:graphicData>
        </a:graphic>
      </p:graphicFrame>
      <p:sp>
        <p:nvSpPr>
          <p:cNvPr id="6" name="슬라이드 번호 개체 틀 4">
            <a:extLst>
              <a:ext uri="{FF2B5EF4-FFF2-40B4-BE49-F238E27FC236}">
                <a16:creationId xmlns:a16="http://schemas.microsoft.com/office/drawing/2014/main" id="{96D24E09-404E-461E-9822-42E670825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9492" y="6524372"/>
            <a:ext cx="502504" cy="3425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C8059A-D80C-4354-8B31-FFC608F2FA99}" type="slidenum">
              <a:rPr lang="ko-KR" altLang="en-US" smtClean="0"/>
              <a:pPr/>
              <a:t>75</a:t>
            </a:fld>
            <a:endParaRPr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1E2494-74E7-4C40-9A26-F739AD7E3A5C}"/>
              </a:ext>
            </a:extLst>
          </p:cNvPr>
          <p:cNvSpPr/>
          <p:nvPr/>
        </p:nvSpPr>
        <p:spPr>
          <a:xfrm>
            <a:off x="201110" y="1180195"/>
            <a:ext cx="1720735" cy="25149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8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7E85BB6-F2E0-4D1B-AEF4-A37F2916A388}"/>
              </a:ext>
            </a:extLst>
          </p:cNvPr>
          <p:cNvSpPr/>
          <p:nvPr/>
        </p:nvSpPr>
        <p:spPr>
          <a:xfrm>
            <a:off x="2021705" y="1872829"/>
            <a:ext cx="6911256" cy="47631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2A534DE1-6E5F-4F5A-BA05-99E5274DF5E1}"/>
              </a:ext>
            </a:extLst>
          </p:cNvPr>
          <p:cNvSpPr/>
          <p:nvPr/>
        </p:nvSpPr>
        <p:spPr>
          <a:xfrm>
            <a:off x="2171866" y="1964291"/>
            <a:ext cx="2974899" cy="455132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4B602FF-05DA-4145-AA31-791080725A7B}"/>
              </a:ext>
            </a:extLst>
          </p:cNvPr>
          <p:cNvGrpSpPr/>
          <p:nvPr/>
        </p:nvGrpSpPr>
        <p:grpSpPr>
          <a:xfrm>
            <a:off x="2226215" y="2533185"/>
            <a:ext cx="2857169" cy="1588975"/>
            <a:chOff x="5782164" y="3686710"/>
            <a:chExt cx="2857169" cy="158897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A019AD8-0ABA-47A4-92BD-95A540B09CB0}"/>
                </a:ext>
              </a:extLst>
            </p:cNvPr>
            <p:cNvGrpSpPr/>
            <p:nvPr/>
          </p:nvGrpSpPr>
          <p:grpSpPr>
            <a:xfrm>
              <a:off x="5786064" y="3695419"/>
              <a:ext cx="2853269" cy="1580266"/>
              <a:chOff x="6038613" y="4152963"/>
              <a:chExt cx="2853269" cy="1580266"/>
            </a:xfrm>
          </p:grpSpPr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CDB4DE00-CC49-48A4-81E2-85495E68C836}"/>
                  </a:ext>
                </a:extLst>
              </p:cNvPr>
              <p:cNvSpPr/>
              <p:nvPr/>
            </p:nvSpPr>
            <p:spPr>
              <a:xfrm>
                <a:off x="6047322" y="4152963"/>
                <a:ext cx="2837269" cy="158026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0BC9C1EF-907C-4F0C-A2E0-F57E913F906B}"/>
                  </a:ext>
                </a:extLst>
              </p:cNvPr>
              <p:cNvSpPr/>
              <p:nvPr/>
            </p:nvSpPr>
            <p:spPr>
              <a:xfrm>
                <a:off x="6038613" y="4152963"/>
                <a:ext cx="2853269" cy="1862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7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  Cluster-01</a:t>
                </a:r>
                <a:endPara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grpSp>
            <p:nvGrpSpPr>
              <p:cNvPr id="216" name="그룹 215">
                <a:extLst>
                  <a:ext uri="{FF2B5EF4-FFF2-40B4-BE49-F238E27FC236}">
                    <a16:creationId xmlns:a16="http://schemas.microsoft.com/office/drawing/2014/main" id="{F82D5846-F82D-4AB1-B320-9419FD3BACE8}"/>
                  </a:ext>
                </a:extLst>
              </p:cNvPr>
              <p:cNvGrpSpPr/>
              <p:nvPr/>
            </p:nvGrpSpPr>
            <p:grpSpPr>
              <a:xfrm>
                <a:off x="6249495" y="4509044"/>
                <a:ext cx="409786" cy="413352"/>
                <a:chOff x="2881499" y="3146661"/>
                <a:chExt cx="409786" cy="413352"/>
              </a:xfrm>
            </p:grpSpPr>
            <p:sp>
              <p:nvSpPr>
                <p:cNvPr id="277" name="막힌 원호 276">
                  <a:extLst>
                    <a:ext uri="{FF2B5EF4-FFF2-40B4-BE49-F238E27FC236}">
                      <a16:creationId xmlns:a16="http://schemas.microsoft.com/office/drawing/2014/main" id="{B6BAB5A7-03C9-45B3-8100-22D7B2434F8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81499" y="3146661"/>
                  <a:ext cx="409786" cy="409786"/>
                </a:xfrm>
                <a:prstGeom prst="blockArc">
                  <a:avLst>
                    <a:gd name="adj1" fmla="val 16317894"/>
                    <a:gd name="adj2" fmla="val 9910142"/>
                    <a:gd name="adj3" fmla="val 26518"/>
                  </a:avLst>
                </a:prstGeom>
                <a:solidFill>
                  <a:srgbClr val="FF0000"/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l"/>
                  <a:endParaRPr lang="ko-KR" altLang="en-US" sz="8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78" name="막힌 원호 277">
                  <a:extLst>
                    <a:ext uri="{FF2B5EF4-FFF2-40B4-BE49-F238E27FC236}">
                      <a16:creationId xmlns:a16="http://schemas.microsoft.com/office/drawing/2014/main" id="{E382FC15-A399-4AFD-9477-9E41916EC06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9691135">
                  <a:off x="2881536" y="3150959"/>
                  <a:ext cx="409054" cy="409054"/>
                </a:xfrm>
                <a:prstGeom prst="blockArc">
                  <a:avLst>
                    <a:gd name="adj1" fmla="val 4267"/>
                    <a:gd name="adj2" fmla="val 6759010"/>
                    <a:gd name="adj3" fmla="val 27628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l"/>
                  <a:endParaRPr lang="ko-KR" altLang="en-US" sz="8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9BF77355-E671-4FA2-B9B2-4F271DEB576E}"/>
                    </a:ext>
                  </a:extLst>
                </p:cNvPr>
                <p:cNvSpPr txBox="1"/>
                <p:nvPr/>
              </p:nvSpPr>
              <p:spPr>
                <a:xfrm>
                  <a:off x="2967775" y="3257899"/>
                  <a:ext cx="247431" cy="180425"/>
                </a:xfrm>
                <a:prstGeom prst="rect">
                  <a:avLst/>
                </a:prstGeom>
                <a:noFill/>
              </p:spPr>
              <p:txBody>
                <a:bodyPr wrap="none" lIns="36000" tIns="36000" rIns="36000" bIns="36000" rtlCol="0" anchor="ctr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00B0F0"/>
                      </a:solidFill>
                    </a:rPr>
                    <a:t>75%</a:t>
                  </a:r>
                  <a:endParaRPr lang="ko-KR" altLang="en-US" sz="700" dirty="0">
                    <a:solidFill>
                      <a:srgbClr val="00B0F0"/>
                    </a:solidFill>
                  </a:endParaRPr>
                </a:p>
              </p:txBody>
            </p:sp>
          </p:grpSp>
          <p:grpSp>
            <p:nvGrpSpPr>
              <p:cNvPr id="220" name="그룹 219">
                <a:extLst>
                  <a:ext uri="{FF2B5EF4-FFF2-40B4-BE49-F238E27FC236}">
                    <a16:creationId xmlns:a16="http://schemas.microsoft.com/office/drawing/2014/main" id="{83252063-07BB-4BCE-8569-9A5CECE316BB}"/>
                  </a:ext>
                </a:extLst>
              </p:cNvPr>
              <p:cNvGrpSpPr/>
              <p:nvPr/>
            </p:nvGrpSpPr>
            <p:grpSpPr>
              <a:xfrm>
                <a:off x="6883673" y="4516400"/>
                <a:ext cx="409786" cy="412862"/>
                <a:chOff x="2881499" y="3143585"/>
                <a:chExt cx="409786" cy="412862"/>
              </a:xfrm>
            </p:grpSpPr>
            <p:sp>
              <p:nvSpPr>
                <p:cNvPr id="274" name="막힌 원호 273">
                  <a:extLst>
                    <a:ext uri="{FF2B5EF4-FFF2-40B4-BE49-F238E27FC236}">
                      <a16:creationId xmlns:a16="http://schemas.microsoft.com/office/drawing/2014/main" id="{68297F19-35C3-4BA7-A29A-32009008A42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81499" y="3146661"/>
                  <a:ext cx="409786" cy="409786"/>
                </a:xfrm>
                <a:prstGeom prst="blockArc">
                  <a:avLst>
                    <a:gd name="adj1" fmla="val 16556365"/>
                    <a:gd name="adj2" fmla="val 1507638"/>
                    <a:gd name="adj3" fmla="val 27369"/>
                  </a:avLst>
                </a:prstGeom>
                <a:solidFill>
                  <a:srgbClr val="92D050"/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l"/>
                  <a:endParaRPr lang="ko-KR" altLang="en-US" sz="8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75" name="막힌 원호 274">
                  <a:extLst>
                    <a:ext uri="{FF2B5EF4-FFF2-40B4-BE49-F238E27FC236}">
                      <a16:creationId xmlns:a16="http://schemas.microsoft.com/office/drawing/2014/main" id="{53B0EE47-B835-4C85-B94E-08BD0444360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9691135">
                  <a:off x="2881536" y="3143585"/>
                  <a:ext cx="409054" cy="409054"/>
                </a:xfrm>
                <a:prstGeom prst="blockArc">
                  <a:avLst>
                    <a:gd name="adj1" fmla="val 13289706"/>
                    <a:gd name="adj2" fmla="val 6759010"/>
                    <a:gd name="adj3" fmla="val 27628"/>
                  </a:avLst>
                </a:prstGeom>
                <a:solidFill>
                  <a:srgbClr val="FFC000"/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l"/>
                  <a:endParaRPr lang="ko-KR" altLang="en-US" sz="8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B1489F41-45CF-49FD-88F2-3BCBF3A45609}"/>
                    </a:ext>
                  </a:extLst>
                </p:cNvPr>
                <p:cNvSpPr txBox="1"/>
                <p:nvPr/>
              </p:nvSpPr>
              <p:spPr>
                <a:xfrm>
                  <a:off x="2967775" y="3257899"/>
                  <a:ext cx="247431" cy="180425"/>
                </a:xfrm>
                <a:prstGeom prst="rect">
                  <a:avLst/>
                </a:prstGeom>
                <a:noFill/>
              </p:spPr>
              <p:txBody>
                <a:bodyPr wrap="none" lIns="36000" tIns="36000" rIns="36000" bIns="36000" rtlCol="0" anchor="ctr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00B0F0"/>
                      </a:solidFill>
                    </a:rPr>
                    <a:t>35%</a:t>
                  </a:r>
                  <a:endParaRPr lang="ko-KR" altLang="en-US" sz="700" dirty="0">
                    <a:solidFill>
                      <a:srgbClr val="00B0F0"/>
                    </a:solidFill>
                  </a:endParaRPr>
                </a:p>
              </p:txBody>
            </p:sp>
          </p:grpSp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AA09B422-2070-470B-B9F1-D5068DC5EDEC}"/>
                  </a:ext>
                </a:extLst>
              </p:cNvPr>
              <p:cNvSpPr txBox="1"/>
              <p:nvPr/>
            </p:nvSpPr>
            <p:spPr>
              <a:xfrm>
                <a:off x="6100971" y="4949465"/>
                <a:ext cx="72045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Master </a:t>
                </a:r>
              </a:p>
              <a:p>
                <a:pPr algn="ctr"/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가동률</a:t>
                </a:r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67461635-C7DD-4AD0-A338-D688B0B803F4}"/>
                  </a:ext>
                </a:extLst>
              </p:cNvPr>
              <p:cNvSpPr txBox="1"/>
              <p:nvPr/>
            </p:nvSpPr>
            <p:spPr>
              <a:xfrm>
                <a:off x="6765215" y="4949465"/>
                <a:ext cx="64604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Worker</a:t>
                </a:r>
              </a:p>
              <a:p>
                <a:pPr algn="ctr"/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가동률</a:t>
                </a:r>
                <a:endPara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286" name="그룹 285">
              <a:extLst>
                <a:ext uri="{FF2B5EF4-FFF2-40B4-BE49-F238E27FC236}">
                  <a16:creationId xmlns:a16="http://schemas.microsoft.com/office/drawing/2014/main" id="{C2E74EE5-58FC-42B9-8759-2B7F7059A914}"/>
                </a:ext>
              </a:extLst>
            </p:cNvPr>
            <p:cNvGrpSpPr/>
            <p:nvPr/>
          </p:nvGrpSpPr>
          <p:grpSpPr>
            <a:xfrm>
              <a:off x="5909220" y="4830046"/>
              <a:ext cx="1206891" cy="419512"/>
              <a:chOff x="9814082" y="5156193"/>
              <a:chExt cx="1206891" cy="419512"/>
            </a:xfrm>
          </p:grpSpPr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452E1ECF-1C48-4D8F-A7D0-9D6466B21370}"/>
                  </a:ext>
                </a:extLst>
              </p:cNvPr>
              <p:cNvSpPr/>
              <p:nvPr/>
            </p:nvSpPr>
            <p:spPr>
              <a:xfrm>
                <a:off x="9814082" y="5156193"/>
                <a:ext cx="53837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3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F69E9BCE-336D-4806-8420-84A8617E9039}"/>
                  </a:ext>
                </a:extLst>
              </p:cNvPr>
              <p:cNvSpPr/>
              <p:nvPr/>
            </p:nvSpPr>
            <p:spPr>
              <a:xfrm>
                <a:off x="9830460" y="5364633"/>
                <a:ext cx="489529" cy="200055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chemeClr val="bg1">
                        <a:lumMod val="65000"/>
                      </a:schemeClr>
                    </a:solidFill>
                  </a:rPr>
                  <a:t>Master</a:t>
                </a:r>
                <a:endParaRPr lang="ko-KR" altLang="en-US" sz="16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cxnSp>
            <p:nvCxnSpPr>
              <p:cNvPr id="289" name="직선 연결선 288">
                <a:extLst>
                  <a:ext uri="{FF2B5EF4-FFF2-40B4-BE49-F238E27FC236}">
                    <a16:creationId xmlns:a16="http://schemas.microsoft.com/office/drawing/2014/main" id="{742486B5-FB47-4F95-88CB-7BAFEA02DE03}"/>
                  </a:ext>
                </a:extLst>
              </p:cNvPr>
              <p:cNvCxnSpPr/>
              <p:nvPr/>
            </p:nvCxnSpPr>
            <p:spPr>
              <a:xfrm>
                <a:off x="10420887" y="5277475"/>
                <a:ext cx="0" cy="188978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4DE86B72-9A12-4DF6-B865-8C48339B6223}"/>
                  </a:ext>
                </a:extLst>
              </p:cNvPr>
              <p:cNvSpPr/>
              <p:nvPr/>
            </p:nvSpPr>
            <p:spPr>
              <a:xfrm>
                <a:off x="10518040" y="5375650"/>
                <a:ext cx="489529" cy="200055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chemeClr val="bg1">
                        <a:lumMod val="65000"/>
                      </a:schemeClr>
                    </a:solidFill>
                  </a:rPr>
                  <a:t>Worker</a:t>
                </a:r>
                <a:endParaRPr lang="ko-KR" altLang="en-US" sz="16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0179AAC2-1E75-4BF8-90E9-6EFE3881DFD4}"/>
                  </a:ext>
                </a:extLst>
              </p:cNvPr>
              <p:cNvSpPr/>
              <p:nvPr/>
            </p:nvSpPr>
            <p:spPr>
              <a:xfrm>
                <a:off x="10482601" y="5167209"/>
                <a:ext cx="53837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6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664E731E-5737-48D5-B0EC-AA16C6A8165D}"/>
                </a:ext>
              </a:extLst>
            </p:cNvPr>
            <p:cNvSpPr/>
            <p:nvPr/>
          </p:nvSpPr>
          <p:spPr>
            <a:xfrm>
              <a:off x="7331944" y="4113783"/>
              <a:ext cx="1257228" cy="104892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AD1202A6-7BAD-41DA-B232-85C43839C1BF}"/>
                </a:ext>
              </a:extLst>
            </p:cNvPr>
            <p:cNvSpPr/>
            <p:nvPr/>
          </p:nvSpPr>
          <p:spPr>
            <a:xfrm>
              <a:off x="7289444" y="3927869"/>
              <a:ext cx="716863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Node</a:t>
              </a:r>
              <a:r>
                <a:rPr lang="ko-KR" alt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health</a:t>
              </a:r>
              <a:endParaRPr lang="ko-KR" altLang="en-US" sz="7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40B7806-4144-4323-8A43-62DE06F9A9C9}"/>
                </a:ext>
              </a:extLst>
            </p:cNvPr>
            <p:cNvGrpSpPr/>
            <p:nvPr/>
          </p:nvGrpSpPr>
          <p:grpSpPr>
            <a:xfrm>
              <a:off x="7425578" y="4141735"/>
              <a:ext cx="646002" cy="200055"/>
              <a:chOff x="9850929" y="3973115"/>
              <a:chExt cx="646002" cy="200055"/>
            </a:xfrm>
          </p:grpSpPr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7CE71F73-1EDF-4C00-B064-3DB3BCF6F0F8}"/>
                  </a:ext>
                </a:extLst>
              </p:cNvPr>
              <p:cNvSpPr txBox="1"/>
              <p:nvPr/>
            </p:nvSpPr>
            <p:spPr>
              <a:xfrm>
                <a:off x="9880797" y="3973115"/>
                <a:ext cx="616134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master-01</a:t>
                </a:r>
              </a:p>
            </p:txBody>
          </p:sp>
          <p:sp>
            <p:nvSpPr>
              <p:cNvPr id="294" name="타원 293">
                <a:extLst>
                  <a:ext uri="{FF2B5EF4-FFF2-40B4-BE49-F238E27FC236}">
                    <a16:creationId xmlns:a16="http://schemas.microsoft.com/office/drawing/2014/main" id="{6555647D-3E2C-481E-BC57-2F842EA0C314}"/>
                  </a:ext>
                </a:extLst>
              </p:cNvPr>
              <p:cNvSpPr/>
              <p:nvPr/>
            </p:nvSpPr>
            <p:spPr>
              <a:xfrm>
                <a:off x="9850929" y="4048522"/>
                <a:ext cx="66954" cy="65741"/>
              </a:xfrm>
              <a:prstGeom prst="ellipse">
                <a:avLst/>
              </a:prstGeom>
              <a:solidFill>
                <a:srgbClr val="00C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95" name="그룹 294">
              <a:extLst>
                <a:ext uri="{FF2B5EF4-FFF2-40B4-BE49-F238E27FC236}">
                  <a16:creationId xmlns:a16="http://schemas.microsoft.com/office/drawing/2014/main" id="{1B33FF49-6584-4052-808D-7392AD142D77}"/>
                </a:ext>
              </a:extLst>
            </p:cNvPr>
            <p:cNvGrpSpPr/>
            <p:nvPr/>
          </p:nvGrpSpPr>
          <p:grpSpPr>
            <a:xfrm>
              <a:off x="7983018" y="4349020"/>
              <a:ext cx="646002" cy="200055"/>
              <a:chOff x="9850929" y="3973115"/>
              <a:chExt cx="646002" cy="200055"/>
            </a:xfrm>
          </p:grpSpPr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D2F1D181-76DB-435D-AD13-0C7978312D3B}"/>
                  </a:ext>
                </a:extLst>
              </p:cNvPr>
              <p:cNvSpPr txBox="1"/>
              <p:nvPr/>
            </p:nvSpPr>
            <p:spPr>
              <a:xfrm>
                <a:off x="9880797" y="3973115"/>
                <a:ext cx="616134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node-01</a:t>
                </a:r>
              </a:p>
            </p:txBody>
          </p:sp>
          <p:sp>
            <p:nvSpPr>
              <p:cNvPr id="297" name="타원 296">
                <a:extLst>
                  <a:ext uri="{FF2B5EF4-FFF2-40B4-BE49-F238E27FC236}">
                    <a16:creationId xmlns:a16="http://schemas.microsoft.com/office/drawing/2014/main" id="{5520C37C-F4F2-4916-9B7E-302B576C51E7}"/>
                  </a:ext>
                </a:extLst>
              </p:cNvPr>
              <p:cNvSpPr/>
              <p:nvPr/>
            </p:nvSpPr>
            <p:spPr>
              <a:xfrm>
                <a:off x="9850929" y="4048522"/>
                <a:ext cx="66954" cy="65741"/>
              </a:xfrm>
              <a:prstGeom prst="ellipse">
                <a:avLst/>
              </a:prstGeom>
              <a:solidFill>
                <a:srgbClr val="00C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2" name="그룹 301">
              <a:extLst>
                <a:ext uri="{FF2B5EF4-FFF2-40B4-BE49-F238E27FC236}">
                  <a16:creationId xmlns:a16="http://schemas.microsoft.com/office/drawing/2014/main" id="{35E0AAAE-D67B-49CB-9D19-5F61231BE913}"/>
                </a:ext>
              </a:extLst>
            </p:cNvPr>
            <p:cNvGrpSpPr/>
            <p:nvPr/>
          </p:nvGrpSpPr>
          <p:grpSpPr>
            <a:xfrm>
              <a:off x="7427458" y="4556045"/>
              <a:ext cx="646002" cy="200055"/>
              <a:chOff x="9850929" y="3973115"/>
              <a:chExt cx="646002" cy="200055"/>
            </a:xfrm>
          </p:grpSpPr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BA878AD7-2E76-4A4E-B32A-555B6699F63F}"/>
                  </a:ext>
                </a:extLst>
              </p:cNvPr>
              <p:cNvSpPr txBox="1"/>
              <p:nvPr/>
            </p:nvSpPr>
            <p:spPr>
              <a:xfrm>
                <a:off x="9880797" y="3973115"/>
                <a:ext cx="616134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node-02</a:t>
                </a:r>
              </a:p>
            </p:txBody>
          </p:sp>
          <p:sp>
            <p:nvSpPr>
              <p:cNvPr id="304" name="타원 303">
                <a:extLst>
                  <a:ext uri="{FF2B5EF4-FFF2-40B4-BE49-F238E27FC236}">
                    <a16:creationId xmlns:a16="http://schemas.microsoft.com/office/drawing/2014/main" id="{5EEAD288-1241-4DEB-A491-A858548C881C}"/>
                  </a:ext>
                </a:extLst>
              </p:cNvPr>
              <p:cNvSpPr/>
              <p:nvPr/>
            </p:nvSpPr>
            <p:spPr>
              <a:xfrm>
                <a:off x="9850929" y="4048522"/>
                <a:ext cx="66954" cy="65741"/>
              </a:xfrm>
              <a:prstGeom prst="ellipse">
                <a:avLst/>
              </a:prstGeom>
              <a:solidFill>
                <a:srgbClr val="00C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485A6908-028A-4861-A4FC-A0B981AF9F58}"/>
                </a:ext>
              </a:extLst>
            </p:cNvPr>
            <p:cNvGrpSpPr/>
            <p:nvPr/>
          </p:nvGrpSpPr>
          <p:grpSpPr>
            <a:xfrm>
              <a:off x="7934148" y="4552325"/>
              <a:ext cx="646002" cy="200055"/>
              <a:chOff x="9850929" y="3973115"/>
              <a:chExt cx="646002" cy="200055"/>
            </a:xfrm>
          </p:grpSpPr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2A89F46B-2FBA-46C3-A54B-D933CB9BAC16}"/>
                  </a:ext>
                </a:extLst>
              </p:cNvPr>
              <p:cNvSpPr txBox="1"/>
              <p:nvPr/>
            </p:nvSpPr>
            <p:spPr>
              <a:xfrm>
                <a:off x="9880797" y="3973115"/>
                <a:ext cx="616134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node-03</a:t>
                </a:r>
              </a:p>
            </p:txBody>
          </p:sp>
          <p:sp>
            <p:nvSpPr>
              <p:cNvPr id="307" name="타원 306">
                <a:extLst>
                  <a:ext uri="{FF2B5EF4-FFF2-40B4-BE49-F238E27FC236}">
                    <a16:creationId xmlns:a16="http://schemas.microsoft.com/office/drawing/2014/main" id="{C983E0CB-90D0-470D-BEB2-E4A149025B8B}"/>
                  </a:ext>
                </a:extLst>
              </p:cNvPr>
              <p:cNvSpPr/>
              <p:nvPr/>
            </p:nvSpPr>
            <p:spPr>
              <a:xfrm>
                <a:off x="9850929" y="4048522"/>
                <a:ext cx="66954" cy="65741"/>
              </a:xfrm>
              <a:prstGeom prst="ellipse">
                <a:avLst/>
              </a:prstGeom>
              <a:solidFill>
                <a:srgbClr val="00C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8" name="그룹 307">
              <a:extLst>
                <a:ext uri="{FF2B5EF4-FFF2-40B4-BE49-F238E27FC236}">
                  <a16:creationId xmlns:a16="http://schemas.microsoft.com/office/drawing/2014/main" id="{D3F6F9CE-EB24-4933-9A0F-9FF9A2E5F9A6}"/>
                </a:ext>
              </a:extLst>
            </p:cNvPr>
            <p:cNvGrpSpPr/>
            <p:nvPr/>
          </p:nvGrpSpPr>
          <p:grpSpPr>
            <a:xfrm>
              <a:off x="7980081" y="4154051"/>
              <a:ext cx="646002" cy="200055"/>
              <a:chOff x="9850929" y="3973115"/>
              <a:chExt cx="646002" cy="200055"/>
            </a:xfrm>
          </p:grpSpPr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F561816C-69BA-405F-9281-C16CFF42BA82}"/>
                  </a:ext>
                </a:extLst>
              </p:cNvPr>
              <p:cNvSpPr txBox="1"/>
              <p:nvPr/>
            </p:nvSpPr>
            <p:spPr>
              <a:xfrm>
                <a:off x="9880797" y="3973115"/>
                <a:ext cx="616134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master-02</a:t>
                </a:r>
              </a:p>
            </p:txBody>
          </p:sp>
          <p:sp>
            <p:nvSpPr>
              <p:cNvPr id="310" name="타원 309">
                <a:extLst>
                  <a:ext uri="{FF2B5EF4-FFF2-40B4-BE49-F238E27FC236}">
                    <a16:creationId xmlns:a16="http://schemas.microsoft.com/office/drawing/2014/main" id="{3BDC5E71-6C9C-42D1-81A0-366AD0FA9A35}"/>
                  </a:ext>
                </a:extLst>
              </p:cNvPr>
              <p:cNvSpPr/>
              <p:nvPr/>
            </p:nvSpPr>
            <p:spPr>
              <a:xfrm>
                <a:off x="9850929" y="4048522"/>
                <a:ext cx="66954" cy="65741"/>
              </a:xfrm>
              <a:prstGeom prst="ellipse">
                <a:avLst/>
              </a:prstGeom>
              <a:solidFill>
                <a:srgbClr val="00C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11" name="그룹 310">
              <a:extLst>
                <a:ext uri="{FF2B5EF4-FFF2-40B4-BE49-F238E27FC236}">
                  <a16:creationId xmlns:a16="http://schemas.microsoft.com/office/drawing/2014/main" id="{FAE6C525-03A4-40E5-B74D-BF373DFA7222}"/>
                </a:ext>
              </a:extLst>
            </p:cNvPr>
            <p:cNvGrpSpPr/>
            <p:nvPr/>
          </p:nvGrpSpPr>
          <p:grpSpPr>
            <a:xfrm>
              <a:off x="7425477" y="4350715"/>
              <a:ext cx="646002" cy="200055"/>
              <a:chOff x="9850929" y="3973115"/>
              <a:chExt cx="646002" cy="200055"/>
            </a:xfrm>
          </p:grpSpPr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DAA5F9C9-BC9B-49C5-AABA-8C5CEA65DC29}"/>
                  </a:ext>
                </a:extLst>
              </p:cNvPr>
              <p:cNvSpPr txBox="1"/>
              <p:nvPr/>
            </p:nvSpPr>
            <p:spPr>
              <a:xfrm>
                <a:off x="9880797" y="3973115"/>
                <a:ext cx="616134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master-03</a:t>
                </a:r>
              </a:p>
            </p:txBody>
          </p:sp>
          <p:sp>
            <p:nvSpPr>
              <p:cNvPr id="313" name="타원 312">
                <a:extLst>
                  <a:ext uri="{FF2B5EF4-FFF2-40B4-BE49-F238E27FC236}">
                    <a16:creationId xmlns:a16="http://schemas.microsoft.com/office/drawing/2014/main" id="{F7093567-CBF0-4445-AB10-35DC05203873}"/>
                  </a:ext>
                </a:extLst>
              </p:cNvPr>
              <p:cNvSpPr/>
              <p:nvPr/>
            </p:nvSpPr>
            <p:spPr>
              <a:xfrm>
                <a:off x="9850929" y="4048522"/>
                <a:ext cx="66954" cy="6574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14" name="그룹 313">
              <a:extLst>
                <a:ext uri="{FF2B5EF4-FFF2-40B4-BE49-F238E27FC236}">
                  <a16:creationId xmlns:a16="http://schemas.microsoft.com/office/drawing/2014/main" id="{AEC0437C-ADAE-43C7-BA47-0CFB945EBBFB}"/>
                </a:ext>
              </a:extLst>
            </p:cNvPr>
            <p:cNvGrpSpPr/>
            <p:nvPr/>
          </p:nvGrpSpPr>
          <p:grpSpPr>
            <a:xfrm>
              <a:off x="7431969" y="4747152"/>
              <a:ext cx="646002" cy="200055"/>
              <a:chOff x="9850929" y="3973115"/>
              <a:chExt cx="646002" cy="200055"/>
            </a:xfrm>
          </p:grpSpPr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DD3BEB87-1914-4444-8816-AECFF0DB2727}"/>
                  </a:ext>
                </a:extLst>
              </p:cNvPr>
              <p:cNvSpPr txBox="1"/>
              <p:nvPr/>
            </p:nvSpPr>
            <p:spPr>
              <a:xfrm>
                <a:off x="9880797" y="3973115"/>
                <a:ext cx="616134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node-04</a:t>
                </a:r>
              </a:p>
            </p:txBody>
          </p:sp>
          <p:sp>
            <p:nvSpPr>
              <p:cNvPr id="316" name="타원 315">
                <a:extLst>
                  <a:ext uri="{FF2B5EF4-FFF2-40B4-BE49-F238E27FC236}">
                    <a16:creationId xmlns:a16="http://schemas.microsoft.com/office/drawing/2014/main" id="{A0668F13-A2FE-413E-9C5A-B907C96DE6B4}"/>
                  </a:ext>
                </a:extLst>
              </p:cNvPr>
              <p:cNvSpPr/>
              <p:nvPr/>
            </p:nvSpPr>
            <p:spPr>
              <a:xfrm>
                <a:off x="9850929" y="4048522"/>
                <a:ext cx="66954" cy="65741"/>
              </a:xfrm>
              <a:prstGeom prst="ellipse">
                <a:avLst/>
              </a:prstGeom>
              <a:solidFill>
                <a:srgbClr val="00C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17" name="그룹 316">
              <a:extLst>
                <a:ext uri="{FF2B5EF4-FFF2-40B4-BE49-F238E27FC236}">
                  <a16:creationId xmlns:a16="http://schemas.microsoft.com/office/drawing/2014/main" id="{E833D9C5-43CD-418B-8EB2-FBE43E38AF1F}"/>
                </a:ext>
              </a:extLst>
            </p:cNvPr>
            <p:cNvGrpSpPr/>
            <p:nvPr/>
          </p:nvGrpSpPr>
          <p:grpSpPr>
            <a:xfrm>
              <a:off x="7936891" y="4748432"/>
              <a:ext cx="646002" cy="200055"/>
              <a:chOff x="9850929" y="3973115"/>
              <a:chExt cx="646002" cy="200055"/>
            </a:xfrm>
          </p:grpSpPr>
          <p:sp>
            <p:nvSpPr>
              <p:cNvPr id="318" name="TextBox 317">
                <a:extLst>
                  <a:ext uri="{FF2B5EF4-FFF2-40B4-BE49-F238E27FC236}">
                    <a16:creationId xmlns:a16="http://schemas.microsoft.com/office/drawing/2014/main" id="{DFCC40A5-99BB-4518-9C6A-2B13D25B240F}"/>
                  </a:ext>
                </a:extLst>
              </p:cNvPr>
              <p:cNvSpPr txBox="1"/>
              <p:nvPr/>
            </p:nvSpPr>
            <p:spPr>
              <a:xfrm>
                <a:off x="9880797" y="3973115"/>
                <a:ext cx="616134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node-05</a:t>
                </a:r>
              </a:p>
            </p:txBody>
          </p:sp>
          <p:sp>
            <p:nvSpPr>
              <p:cNvPr id="319" name="타원 318">
                <a:extLst>
                  <a:ext uri="{FF2B5EF4-FFF2-40B4-BE49-F238E27FC236}">
                    <a16:creationId xmlns:a16="http://schemas.microsoft.com/office/drawing/2014/main" id="{9023FC3E-F1ED-46D2-871F-B3E68C533CD6}"/>
                  </a:ext>
                </a:extLst>
              </p:cNvPr>
              <p:cNvSpPr/>
              <p:nvPr/>
            </p:nvSpPr>
            <p:spPr>
              <a:xfrm>
                <a:off x="9850929" y="4048522"/>
                <a:ext cx="66954" cy="6574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BAAF39C9-F16B-446B-B061-EB9EA05666C3}"/>
                </a:ext>
              </a:extLst>
            </p:cNvPr>
            <p:cNvSpPr txBox="1"/>
            <p:nvPr/>
          </p:nvSpPr>
          <p:spPr>
            <a:xfrm>
              <a:off x="7158709" y="3697040"/>
              <a:ext cx="1456095" cy="180425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Provider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ko-KR" sz="700" dirty="0"/>
                <a:t>vSphere  </a:t>
              </a:r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</a:rPr>
                <a:t>Version </a:t>
              </a:r>
              <a:r>
                <a:rPr lang="en-US" altLang="ko-KR" sz="700" dirty="0"/>
                <a:t>1.21.84</a:t>
              </a: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4FBC8D31-51C9-459F-BF75-4D28CAC5EE22}"/>
                </a:ext>
              </a:extLst>
            </p:cNvPr>
            <p:cNvSpPr/>
            <p:nvPr/>
          </p:nvSpPr>
          <p:spPr>
            <a:xfrm>
              <a:off x="5782164" y="3686710"/>
              <a:ext cx="20375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▼</a:t>
              </a:r>
            </a:p>
          </p:txBody>
        </p:sp>
      </p:grp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2A13BD98-72A6-4194-9DEC-DC0D5F84534E}"/>
              </a:ext>
            </a:extLst>
          </p:cNvPr>
          <p:cNvGrpSpPr/>
          <p:nvPr/>
        </p:nvGrpSpPr>
        <p:grpSpPr>
          <a:xfrm>
            <a:off x="2201686" y="4218061"/>
            <a:ext cx="2857169" cy="1588975"/>
            <a:chOff x="5782164" y="3686710"/>
            <a:chExt cx="2857169" cy="1588975"/>
          </a:xfrm>
        </p:grpSpPr>
        <p:grpSp>
          <p:nvGrpSpPr>
            <p:cNvPr id="328" name="그룹 327">
              <a:extLst>
                <a:ext uri="{FF2B5EF4-FFF2-40B4-BE49-F238E27FC236}">
                  <a16:creationId xmlns:a16="http://schemas.microsoft.com/office/drawing/2014/main" id="{3A7183A1-2853-4052-892E-4A7277B67280}"/>
                </a:ext>
              </a:extLst>
            </p:cNvPr>
            <p:cNvGrpSpPr/>
            <p:nvPr/>
          </p:nvGrpSpPr>
          <p:grpSpPr>
            <a:xfrm>
              <a:off x="5786064" y="3695419"/>
              <a:ext cx="2853269" cy="1580266"/>
              <a:chOff x="6038613" y="4152963"/>
              <a:chExt cx="2853269" cy="1580266"/>
            </a:xfrm>
          </p:grpSpPr>
          <p:sp>
            <p:nvSpPr>
              <p:cNvPr id="363" name="직사각형 362">
                <a:extLst>
                  <a:ext uri="{FF2B5EF4-FFF2-40B4-BE49-F238E27FC236}">
                    <a16:creationId xmlns:a16="http://schemas.microsoft.com/office/drawing/2014/main" id="{1780D0B0-200B-43DC-AF8C-8977797DB5E0}"/>
                  </a:ext>
                </a:extLst>
              </p:cNvPr>
              <p:cNvSpPr/>
              <p:nvPr/>
            </p:nvSpPr>
            <p:spPr>
              <a:xfrm>
                <a:off x="6047322" y="4152963"/>
                <a:ext cx="2837269" cy="158026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4" name="직사각형 363">
                <a:extLst>
                  <a:ext uri="{FF2B5EF4-FFF2-40B4-BE49-F238E27FC236}">
                    <a16:creationId xmlns:a16="http://schemas.microsoft.com/office/drawing/2014/main" id="{30514290-1728-4B95-9BC8-7692623CA313}"/>
                  </a:ext>
                </a:extLst>
              </p:cNvPr>
              <p:cNvSpPr/>
              <p:nvPr/>
            </p:nvSpPr>
            <p:spPr>
              <a:xfrm>
                <a:off x="6038613" y="4152963"/>
                <a:ext cx="2853269" cy="1862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7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  Cluster-02</a:t>
                </a:r>
                <a:endPara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grpSp>
            <p:nvGrpSpPr>
              <p:cNvPr id="365" name="그룹 364">
                <a:extLst>
                  <a:ext uri="{FF2B5EF4-FFF2-40B4-BE49-F238E27FC236}">
                    <a16:creationId xmlns:a16="http://schemas.microsoft.com/office/drawing/2014/main" id="{7A02E4A0-7312-442A-9A5B-9E1F954F281F}"/>
                  </a:ext>
                </a:extLst>
              </p:cNvPr>
              <p:cNvGrpSpPr/>
              <p:nvPr/>
            </p:nvGrpSpPr>
            <p:grpSpPr>
              <a:xfrm>
                <a:off x="6249495" y="4509044"/>
                <a:ext cx="409786" cy="413352"/>
                <a:chOff x="2881499" y="3146661"/>
                <a:chExt cx="409786" cy="413352"/>
              </a:xfrm>
            </p:grpSpPr>
            <p:sp>
              <p:nvSpPr>
                <p:cNvPr id="372" name="막힌 원호 371">
                  <a:extLst>
                    <a:ext uri="{FF2B5EF4-FFF2-40B4-BE49-F238E27FC236}">
                      <a16:creationId xmlns:a16="http://schemas.microsoft.com/office/drawing/2014/main" id="{1CED5EF9-5122-4D8A-914A-520BF2AEDCB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81499" y="3146661"/>
                  <a:ext cx="409786" cy="409786"/>
                </a:xfrm>
                <a:prstGeom prst="blockArc">
                  <a:avLst>
                    <a:gd name="adj1" fmla="val 16317894"/>
                    <a:gd name="adj2" fmla="val 9910142"/>
                    <a:gd name="adj3" fmla="val 26518"/>
                  </a:avLst>
                </a:prstGeom>
                <a:solidFill>
                  <a:srgbClr val="FF0000"/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l"/>
                  <a:endParaRPr lang="ko-KR" altLang="en-US" sz="8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73" name="막힌 원호 372">
                  <a:extLst>
                    <a:ext uri="{FF2B5EF4-FFF2-40B4-BE49-F238E27FC236}">
                      <a16:creationId xmlns:a16="http://schemas.microsoft.com/office/drawing/2014/main" id="{CFA06DF3-5123-414D-8152-05292659BCF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9691135">
                  <a:off x="2881536" y="3150959"/>
                  <a:ext cx="409054" cy="409054"/>
                </a:xfrm>
                <a:prstGeom prst="blockArc">
                  <a:avLst>
                    <a:gd name="adj1" fmla="val 4267"/>
                    <a:gd name="adj2" fmla="val 6759010"/>
                    <a:gd name="adj3" fmla="val 27628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l"/>
                  <a:endParaRPr lang="ko-KR" altLang="en-US" sz="8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74" name="TextBox 373">
                  <a:extLst>
                    <a:ext uri="{FF2B5EF4-FFF2-40B4-BE49-F238E27FC236}">
                      <a16:creationId xmlns:a16="http://schemas.microsoft.com/office/drawing/2014/main" id="{1ACFF529-1141-442D-8D32-070CE26C02EC}"/>
                    </a:ext>
                  </a:extLst>
                </p:cNvPr>
                <p:cNvSpPr txBox="1"/>
                <p:nvPr/>
              </p:nvSpPr>
              <p:spPr>
                <a:xfrm>
                  <a:off x="2967775" y="3257899"/>
                  <a:ext cx="247431" cy="180425"/>
                </a:xfrm>
                <a:prstGeom prst="rect">
                  <a:avLst/>
                </a:prstGeom>
                <a:noFill/>
              </p:spPr>
              <p:txBody>
                <a:bodyPr wrap="none" lIns="36000" tIns="36000" rIns="36000" bIns="36000" rtlCol="0" anchor="ctr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00B0F0"/>
                      </a:solidFill>
                    </a:rPr>
                    <a:t>75%</a:t>
                  </a:r>
                  <a:endParaRPr lang="ko-KR" altLang="en-US" sz="700" dirty="0">
                    <a:solidFill>
                      <a:srgbClr val="00B0F0"/>
                    </a:solidFill>
                  </a:endParaRPr>
                </a:p>
              </p:txBody>
            </p:sp>
          </p:grpSp>
          <p:grpSp>
            <p:nvGrpSpPr>
              <p:cNvPr id="366" name="그룹 365">
                <a:extLst>
                  <a:ext uri="{FF2B5EF4-FFF2-40B4-BE49-F238E27FC236}">
                    <a16:creationId xmlns:a16="http://schemas.microsoft.com/office/drawing/2014/main" id="{697BF231-53DE-4E65-9ECC-76981689BB70}"/>
                  </a:ext>
                </a:extLst>
              </p:cNvPr>
              <p:cNvGrpSpPr/>
              <p:nvPr/>
            </p:nvGrpSpPr>
            <p:grpSpPr>
              <a:xfrm>
                <a:off x="6883673" y="4516400"/>
                <a:ext cx="409786" cy="412862"/>
                <a:chOff x="2881499" y="3143585"/>
                <a:chExt cx="409786" cy="412862"/>
              </a:xfrm>
            </p:grpSpPr>
            <p:sp>
              <p:nvSpPr>
                <p:cNvPr id="369" name="막힌 원호 368">
                  <a:extLst>
                    <a:ext uri="{FF2B5EF4-FFF2-40B4-BE49-F238E27FC236}">
                      <a16:creationId xmlns:a16="http://schemas.microsoft.com/office/drawing/2014/main" id="{3C96142A-A051-46F2-87C0-C3AD4DA19EE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81499" y="3146661"/>
                  <a:ext cx="409786" cy="409786"/>
                </a:xfrm>
                <a:prstGeom prst="blockArc">
                  <a:avLst>
                    <a:gd name="adj1" fmla="val 16556365"/>
                    <a:gd name="adj2" fmla="val 1507638"/>
                    <a:gd name="adj3" fmla="val 27369"/>
                  </a:avLst>
                </a:prstGeom>
                <a:solidFill>
                  <a:srgbClr val="92D050"/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l"/>
                  <a:endParaRPr lang="ko-KR" altLang="en-US" sz="8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70" name="막힌 원호 369">
                  <a:extLst>
                    <a:ext uri="{FF2B5EF4-FFF2-40B4-BE49-F238E27FC236}">
                      <a16:creationId xmlns:a16="http://schemas.microsoft.com/office/drawing/2014/main" id="{E179E3A4-F5BF-4794-8F37-A8307A94E4A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9691135">
                  <a:off x="2881536" y="3143585"/>
                  <a:ext cx="409054" cy="409054"/>
                </a:xfrm>
                <a:prstGeom prst="blockArc">
                  <a:avLst>
                    <a:gd name="adj1" fmla="val 13289706"/>
                    <a:gd name="adj2" fmla="val 6759010"/>
                    <a:gd name="adj3" fmla="val 27628"/>
                  </a:avLst>
                </a:prstGeom>
                <a:solidFill>
                  <a:srgbClr val="FFC000"/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l"/>
                  <a:endParaRPr lang="ko-KR" altLang="en-US" sz="8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71" name="TextBox 370">
                  <a:extLst>
                    <a:ext uri="{FF2B5EF4-FFF2-40B4-BE49-F238E27FC236}">
                      <a16:creationId xmlns:a16="http://schemas.microsoft.com/office/drawing/2014/main" id="{D52EA875-94A0-4A1F-ACA3-DA6448C1EE0F}"/>
                    </a:ext>
                  </a:extLst>
                </p:cNvPr>
                <p:cNvSpPr txBox="1"/>
                <p:nvPr/>
              </p:nvSpPr>
              <p:spPr>
                <a:xfrm>
                  <a:off x="2967775" y="3257899"/>
                  <a:ext cx="247431" cy="180425"/>
                </a:xfrm>
                <a:prstGeom prst="rect">
                  <a:avLst/>
                </a:prstGeom>
                <a:noFill/>
              </p:spPr>
              <p:txBody>
                <a:bodyPr wrap="none" lIns="36000" tIns="36000" rIns="36000" bIns="36000" rtlCol="0" anchor="ctr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00B0F0"/>
                      </a:solidFill>
                    </a:rPr>
                    <a:t>35%</a:t>
                  </a:r>
                  <a:endParaRPr lang="ko-KR" altLang="en-US" sz="700" dirty="0">
                    <a:solidFill>
                      <a:srgbClr val="00B0F0"/>
                    </a:solidFill>
                  </a:endParaRPr>
                </a:p>
              </p:txBody>
            </p:sp>
          </p:grpSp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F9137D8A-2E25-428A-9A5D-478F8E1AD6E5}"/>
                  </a:ext>
                </a:extLst>
              </p:cNvPr>
              <p:cNvSpPr txBox="1"/>
              <p:nvPr/>
            </p:nvSpPr>
            <p:spPr>
              <a:xfrm>
                <a:off x="6100971" y="4949465"/>
                <a:ext cx="72045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Master </a:t>
                </a:r>
              </a:p>
              <a:p>
                <a:pPr algn="ctr"/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가동률</a:t>
                </a:r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</a:p>
            </p:txBody>
          </p:sp>
          <p:sp>
            <p:nvSpPr>
              <p:cNvPr id="368" name="TextBox 367">
                <a:extLst>
                  <a:ext uri="{FF2B5EF4-FFF2-40B4-BE49-F238E27FC236}">
                    <a16:creationId xmlns:a16="http://schemas.microsoft.com/office/drawing/2014/main" id="{2AF5DF12-1A29-4398-B210-77B555F787B5}"/>
                  </a:ext>
                </a:extLst>
              </p:cNvPr>
              <p:cNvSpPr txBox="1"/>
              <p:nvPr/>
            </p:nvSpPr>
            <p:spPr>
              <a:xfrm>
                <a:off x="6765215" y="4949465"/>
                <a:ext cx="64604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Worker</a:t>
                </a:r>
              </a:p>
              <a:p>
                <a:pPr algn="ctr"/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가동률</a:t>
                </a:r>
                <a:endPara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329" name="그룹 328">
              <a:extLst>
                <a:ext uri="{FF2B5EF4-FFF2-40B4-BE49-F238E27FC236}">
                  <a16:creationId xmlns:a16="http://schemas.microsoft.com/office/drawing/2014/main" id="{181D50BA-ADA9-4CDB-92F3-7A91260D3A9E}"/>
                </a:ext>
              </a:extLst>
            </p:cNvPr>
            <p:cNvGrpSpPr/>
            <p:nvPr/>
          </p:nvGrpSpPr>
          <p:grpSpPr>
            <a:xfrm>
              <a:off x="5909220" y="4830046"/>
              <a:ext cx="1206891" cy="419512"/>
              <a:chOff x="9814082" y="5156193"/>
              <a:chExt cx="1206891" cy="419512"/>
            </a:xfrm>
          </p:grpSpPr>
          <p:sp>
            <p:nvSpPr>
              <p:cNvPr id="358" name="직사각형 357">
                <a:extLst>
                  <a:ext uri="{FF2B5EF4-FFF2-40B4-BE49-F238E27FC236}">
                    <a16:creationId xmlns:a16="http://schemas.microsoft.com/office/drawing/2014/main" id="{B5EC5367-2C52-4DD2-9576-3D7E0865CA9A}"/>
                  </a:ext>
                </a:extLst>
              </p:cNvPr>
              <p:cNvSpPr/>
              <p:nvPr/>
            </p:nvSpPr>
            <p:spPr>
              <a:xfrm>
                <a:off x="9814082" y="5156193"/>
                <a:ext cx="53837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3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59" name="직사각형 358">
                <a:extLst>
                  <a:ext uri="{FF2B5EF4-FFF2-40B4-BE49-F238E27FC236}">
                    <a16:creationId xmlns:a16="http://schemas.microsoft.com/office/drawing/2014/main" id="{7E94874F-2C9C-4171-BCAD-DEF85675040C}"/>
                  </a:ext>
                </a:extLst>
              </p:cNvPr>
              <p:cNvSpPr/>
              <p:nvPr/>
            </p:nvSpPr>
            <p:spPr>
              <a:xfrm>
                <a:off x="9830460" y="5364633"/>
                <a:ext cx="489529" cy="200055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chemeClr val="bg1">
                        <a:lumMod val="65000"/>
                      </a:schemeClr>
                    </a:solidFill>
                  </a:rPr>
                  <a:t>Master</a:t>
                </a:r>
                <a:endParaRPr lang="ko-KR" altLang="en-US" sz="16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cxnSp>
            <p:nvCxnSpPr>
              <p:cNvPr id="360" name="직선 연결선 359">
                <a:extLst>
                  <a:ext uri="{FF2B5EF4-FFF2-40B4-BE49-F238E27FC236}">
                    <a16:creationId xmlns:a16="http://schemas.microsoft.com/office/drawing/2014/main" id="{F01AAD02-3E31-4A6B-8C23-13B283B303F9}"/>
                  </a:ext>
                </a:extLst>
              </p:cNvPr>
              <p:cNvCxnSpPr/>
              <p:nvPr/>
            </p:nvCxnSpPr>
            <p:spPr>
              <a:xfrm>
                <a:off x="10420887" y="5277475"/>
                <a:ext cx="0" cy="188978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1" name="직사각형 360">
                <a:extLst>
                  <a:ext uri="{FF2B5EF4-FFF2-40B4-BE49-F238E27FC236}">
                    <a16:creationId xmlns:a16="http://schemas.microsoft.com/office/drawing/2014/main" id="{29CEA12F-6B92-426C-A0CE-132EBF382893}"/>
                  </a:ext>
                </a:extLst>
              </p:cNvPr>
              <p:cNvSpPr/>
              <p:nvPr/>
            </p:nvSpPr>
            <p:spPr>
              <a:xfrm>
                <a:off x="10518040" y="5375650"/>
                <a:ext cx="489529" cy="200055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chemeClr val="bg1">
                        <a:lumMod val="65000"/>
                      </a:schemeClr>
                    </a:solidFill>
                  </a:rPr>
                  <a:t>Worker</a:t>
                </a:r>
                <a:endParaRPr lang="ko-KR" altLang="en-US" sz="16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362" name="직사각형 361">
                <a:extLst>
                  <a:ext uri="{FF2B5EF4-FFF2-40B4-BE49-F238E27FC236}">
                    <a16:creationId xmlns:a16="http://schemas.microsoft.com/office/drawing/2014/main" id="{CDC02686-B8FB-40C0-B69F-6E4658709E58}"/>
                  </a:ext>
                </a:extLst>
              </p:cNvPr>
              <p:cNvSpPr/>
              <p:nvPr/>
            </p:nvSpPr>
            <p:spPr>
              <a:xfrm>
                <a:off x="10482601" y="5167209"/>
                <a:ext cx="53837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6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D9B7160A-282B-419A-B1DB-EE00829292CC}"/>
                </a:ext>
              </a:extLst>
            </p:cNvPr>
            <p:cNvSpPr/>
            <p:nvPr/>
          </p:nvSpPr>
          <p:spPr>
            <a:xfrm>
              <a:off x="7331944" y="4113783"/>
              <a:ext cx="1257228" cy="104892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7BEA85CB-3A6E-49BC-84A5-66D5ABA444FE}"/>
                </a:ext>
              </a:extLst>
            </p:cNvPr>
            <p:cNvSpPr/>
            <p:nvPr/>
          </p:nvSpPr>
          <p:spPr>
            <a:xfrm>
              <a:off x="7289444" y="3927869"/>
              <a:ext cx="716863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Node</a:t>
              </a:r>
              <a:r>
                <a:rPr lang="ko-KR" alt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health</a:t>
              </a:r>
              <a:endParaRPr lang="ko-KR" altLang="en-US" sz="7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332" name="그룹 331">
              <a:extLst>
                <a:ext uri="{FF2B5EF4-FFF2-40B4-BE49-F238E27FC236}">
                  <a16:creationId xmlns:a16="http://schemas.microsoft.com/office/drawing/2014/main" id="{F139F9E8-DDAA-4D5F-8867-FF9DD013DD0B}"/>
                </a:ext>
              </a:extLst>
            </p:cNvPr>
            <p:cNvGrpSpPr/>
            <p:nvPr/>
          </p:nvGrpSpPr>
          <p:grpSpPr>
            <a:xfrm>
              <a:off x="7425578" y="4141735"/>
              <a:ext cx="646002" cy="200055"/>
              <a:chOff x="9850929" y="3973115"/>
              <a:chExt cx="646002" cy="200055"/>
            </a:xfrm>
          </p:grpSpPr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E6961A77-7FE3-440E-98AE-5320BC60F295}"/>
                  </a:ext>
                </a:extLst>
              </p:cNvPr>
              <p:cNvSpPr txBox="1"/>
              <p:nvPr/>
            </p:nvSpPr>
            <p:spPr>
              <a:xfrm>
                <a:off x="9880797" y="3973115"/>
                <a:ext cx="616134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master-01</a:t>
                </a:r>
              </a:p>
            </p:txBody>
          </p:sp>
          <p:sp>
            <p:nvSpPr>
              <p:cNvPr id="357" name="타원 356">
                <a:extLst>
                  <a:ext uri="{FF2B5EF4-FFF2-40B4-BE49-F238E27FC236}">
                    <a16:creationId xmlns:a16="http://schemas.microsoft.com/office/drawing/2014/main" id="{89BD0B9E-D4B7-45CE-99CE-87B6116D64EE}"/>
                  </a:ext>
                </a:extLst>
              </p:cNvPr>
              <p:cNvSpPr/>
              <p:nvPr/>
            </p:nvSpPr>
            <p:spPr>
              <a:xfrm>
                <a:off x="9850929" y="4048522"/>
                <a:ext cx="66954" cy="65741"/>
              </a:xfrm>
              <a:prstGeom prst="ellipse">
                <a:avLst/>
              </a:prstGeom>
              <a:solidFill>
                <a:srgbClr val="00C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33" name="그룹 332">
              <a:extLst>
                <a:ext uri="{FF2B5EF4-FFF2-40B4-BE49-F238E27FC236}">
                  <a16:creationId xmlns:a16="http://schemas.microsoft.com/office/drawing/2014/main" id="{B13D55EA-4418-4DDD-A6B8-8685FA9F865F}"/>
                </a:ext>
              </a:extLst>
            </p:cNvPr>
            <p:cNvGrpSpPr/>
            <p:nvPr/>
          </p:nvGrpSpPr>
          <p:grpSpPr>
            <a:xfrm>
              <a:off x="7983018" y="4349020"/>
              <a:ext cx="646002" cy="200055"/>
              <a:chOff x="9850929" y="3973115"/>
              <a:chExt cx="646002" cy="200055"/>
            </a:xfrm>
          </p:grpSpPr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85DC6539-0840-4480-A788-052ADBEFD494}"/>
                  </a:ext>
                </a:extLst>
              </p:cNvPr>
              <p:cNvSpPr txBox="1"/>
              <p:nvPr/>
            </p:nvSpPr>
            <p:spPr>
              <a:xfrm>
                <a:off x="9880797" y="3973115"/>
                <a:ext cx="616134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node-01</a:t>
                </a:r>
              </a:p>
            </p:txBody>
          </p:sp>
          <p:sp>
            <p:nvSpPr>
              <p:cNvPr id="355" name="타원 354">
                <a:extLst>
                  <a:ext uri="{FF2B5EF4-FFF2-40B4-BE49-F238E27FC236}">
                    <a16:creationId xmlns:a16="http://schemas.microsoft.com/office/drawing/2014/main" id="{CFEA141E-5C18-4889-8A91-C43D1E9A0B0F}"/>
                  </a:ext>
                </a:extLst>
              </p:cNvPr>
              <p:cNvSpPr/>
              <p:nvPr/>
            </p:nvSpPr>
            <p:spPr>
              <a:xfrm>
                <a:off x="9850929" y="4048522"/>
                <a:ext cx="66954" cy="65741"/>
              </a:xfrm>
              <a:prstGeom prst="ellipse">
                <a:avLst/>
              </a:prstGeom>
              <a:solidFill>
                <a:srgbClr val="00C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34" name="그룹 333">
              <a:extLst>
                <a:ext uri="{FF2B5EF4-FFF2-40B4-BE49-F238E27FC236}">
                  <a16:creationId xmlns:a16="http://schemas.microsoft.com/office/drawing/2014/main" id="{DEAE4012-CF07-447B-97EF-3AABF1AECD6A}"/>
                </a:ext>
              </a:extLst>
            </p:cNvPr>
            <p:cNvGrpSpPr/>
            <p:nvPr/>
          </p:nvGrpSpPr>
          <p:grpSpPr>
            <a:xfrm>
              <a:off x="7427458" y="4556045"/>
              <a:ext cx="646002" cy="200055"/>
              <a:chOff x="9850929" y="3973115"/>
              <a:chExt cx="646002" cy="200055"/>
            </a:xfrm>
          </p:grpSpPr>
          <p:sp>
            <p:nvSpPr>
              <p:cNvPr id="352" name="TextBox 351">
                <a:extLst>
                  <a:ext uri="{FF2B5EF4-FFF2-40B4-BE49-F238E27FC236}">
                    <a16:creationId xmlns:a16="http://schemas.microsoft.com/office/drawing/2014/main" id="{42C49FB1-5207-4D27-A024-3EF165DA55C0}"/>
                  </a:ext>
                </a:extLst>
              </p:cNvPr>
              <p:cNvSpPr txBox="1"/>
              <p:nvPr/>
            </p:nvSpPr>
            <p:spPr>
              <a:xfrm>
                <a:off x="9880797" y="3973115"/>
                <a:ext cx="616134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node-02</a:t>
                </a:r>
              </a:p>
            </p:txBody>
          </p:sp>
          <p:sp>
            <p:nvSpPr>
              <p:cNvPr id="353" name="타원 352">
                <a:extLst>
                  <a:ext uri="{FF2B5EF4-FFF2-40B4-BE49-F238E27FC236}">
                    <a16:creationId xmlns:a16="http://schemas.microsoft.com/office/drawing/2014/main" id="{B4986852-1EFD-4682-9B56-0001A2051E44}"/>
                  </a:ext>
                </a:extLst>
              </p:cNvPr>
              <p:cNvSpPr/>
              <p:nvPr/>
            </p:nvSpPr>
            <p:spPr>
              <a:xfrm>
                <a:off x="9850929" y="4048522"/>
                <a:ext cx="66954" cy="65741"/>
              </a:xfrm>
              <a:prstGeom prst="ellipse">
                <a:avLst/>
              </a:prstGeom>
              <a:solidFill>
                <a:srgbClr val="00C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35" name="그룹 334">
              <a:extLst>
                <a:ext uri="{FF2B5EF4-FFF2-40B4-BE49-F238E27FC236}">
                  <a16:creationId xmlns:a16="http://schemas.microsoft.com/office/drawing/2014/main" id="{61BD4AB8-905A-4A7E-BC81-BB348BF96978}"/>
                </a:ext>
              </a:extLst>
            </p:cNvPr>
            <p:cNvGrpSpPr/>
            <p:nvPr/>
          </p:nvGrpSpPr>
          <p:grpSpPr>
            <a:xfrm>
              <a:off x="7934148" y="4552325"/>
              <a:ext cx="646002" cy="200055"/>
              <a:chOff x="9850929" y="3973115"/>
              <a:chExt cx="646002" cy="200055"/>
            </a:xfrm>
          </p:grpSpPr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F12D71C4-9AC0-4F33-9FB7-B3A9C6F74A3E}"/>
                  </a:ext>
                </a:extLst>
              </p:cNvPr>
              <p:cNvSpPr txBox="1"/>
              <p:nvPr/>
            </p:nvSpPr>
            <p:spPr>
              <a:xfrm>
                <a:off x="9880797" y="3973115"/>
                <a:ext cx="616134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node-03</a:t>
                </a:r>
              </a:p>
            </p:txBody>
          </p:sp>
          <p:sp>
            <p:nvSpPr>
              <p:cNvPr id="351" name="타원 350">
                <a:extLst>
                  <a:ext uri="{FF2B5EF4-FFF2-40B4-BE49-F238E27FC236}">
                    <a16:creationId xmlns:a16="http://schemas.microsoft.com/office/drawing/2014/main" id="{84B28AB8-0F0F-413A-88A4-ADEC8D44F970}"/>
                  </a:ext>
                </a:extLst>
              </p:cNvPr>
              <p:cNvSpPr/>
              <p:nvPr/>
            </p:nvSpPr>
            <p:spPr>
              <a:xfrm>
                <a:off x="9850929" y="4048522"/>
                <a:ext cx="66954" cy="65741"/>
              </a:xfrm>
              <a:prstGeom prst="ellipse">
                <a:avLst/>
              </a:prstGeom>
              <a:solidFill>
                <a:srgbClr val="00C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36" name="그룹 335">
              <a:extLst>
                <a:ext uri="{FF2B5EF4-FFF2-40B4-BE49-F238E27FC236}">
                  <a16:creationId xmlns:a16="http://schemas.microsoft.com/office/drawing/2014/main" id="{CFBEE200-93B8-4320-B7B4-D0B4726DD40A}"/>
                </a:ext>
              </a:extLst>
            </p:cNvPr>
            <p:cNvGrpSpPr/>
            <p:nvPr/>
          </p:nvGrpSpPr>
          <p:grpSpPr>
            <a:xfrm>
              <a:off x="7980081" y="4154051"/>
              <a:ext cx="646002" cy="200055"/>
              <a:chOff x="9850929" y="3973115"/>
              <a:chExt cx="646002" cy="200055"/>
            </a:xfrm>
          </p:grpSpPr>
          <p:sp>
            <p:nvSpPr>
              <p:cNvPr id="348" name="TextBox 347">
                <a:extLst>
                  <a:ext uri="{FF2B5EF4-FFF2-40B4-BE49-F238E27FC236}">
                    <a16:creationId xmlns:a16="http://schemas.microsoft.com/office/drawing/2014/main" id="{449E22BD-A8FC-4382-8543-ACA94AD9F747}"/>
                  </a:ext>
                </a:extLst>
              </p:cNvPr>
              <p:cNvSpPr txBox="1"/>
              <p:nvPr/>
            </p:nvSpPr>
            <p:spPr>
              <a:xfrm>
                <a:off x="9880797" y="3973115"/>
                <a:ext cx="616134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master-02</a:t>
                </a:r>
              </a:p>
            </p:txBody>
          </p:sp>
          <p:sp>
            <p:nvSpPr>
              <p:cNvPr id="349" name="타원 348">
                <a:extLst>
                  <a:ext uri="{FF2B5EF4-FFF2-40B4-BE49-F238E27FC236}">
                    <a16:creationId xmlns:a16="http://schemas.microsoft.com/office/drawing/2014/main" id="{C9DA5A7D-94C1-4970-94FB-6FF0EBDE367A}"/>
                  </a:ext>
                </a:extLst>
              </p:cNvPr>
              <p:cNvSpPr/>
              <p:nvPr/>
            </p:nvSpPr>
            <p:spPr>
              <a:xfrm>
                <a:off x="9850929" y="4048522"/>
                <a:ext cx="66954" cy="65741"/>
              </a:xfrm>
              <a:prstGeom prst="ellipse">
                <a:avLst/>
              </a:prstGeom>
              <a:solidFill>
                <a:srgbClr val="00C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37" name="그룹 336">
              <a:extLst>
                <a:ext uri="{FF2B5EF4-FFF2-40B4-BE49-F238E27FC236}">
                  <a16:creationId xmlns:a16="http://schemas.microsoft.com/office/drawing/2014/main" id="{FC73BF7F-4C69-4488-A568-26C9653B877A}"/>
                </a:ext>
              </a:extLst>
            </p:cNvPr>
            <p:cNvGrpSpPr/>
            <p:nvPr/>
          </p:nvGrpSpPr>
          <p:grpSpPr>
            <a:xfrm>
              <a:off x="7425477" y="4350715"/>
              <a:ext cx="646002" cy="200055"/>
              <a:chOff x="9850929" y="3973115"/>
              <a:chExt cx="646002" cy="200055"/>
            </a:xfrm>
          </p:grpSpPr>
          <p:sp>
            <p:nvSpPr>
              <p:cNvPr id="346" name="TextBox 345">
                <a:extLst>
                  <a:ext uri="{FF2B5EF4-FFF2-40B4-BE49-F238E27FC236}">
                    <a16:creationId xmlns:a16="http://schemas.microsoft.com/office/drawing/2014/main" id="{F92083FD-8B5E-423F-A5F4-6EF21FBD8594}"/>
                  </a:ext>
                </a:extLst>
              </p:cNvPr>
              <p:cNvSpPr txBox="1"/>
              <p:nvPr/>
            </p:nvSpPr>
            <p:spPr>
              <a:xfrm>
                <a:off x="9880797" y="3973115"/>
                <a:ext cx="616134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master-03</a:t>
                </a:r>
              </a:p>
            </p:txBody>
          </p:sp>
          <p:sp>
            <p:nvSpPr>
              <p:cNvPr id="347" name="타원 346">
                <a:extLst>
                  <a:ext uri="{FF2B5EF4-FFF2-40B4-BE49-F238E27FC236}">
                    <a16:creationId xmlns:a16="http://schemas.microsoft.com/office/drawing/2014/main" id="{8262FECE-8934-4B46-8920-073D48E8C03A}"/>
                  </a:ext>
                </a:extLst>
              </p:cNvPr>
              <p:cNvSpPr/>
              <p:nvPr/>
            </p:nvSpPr>
            <p:spPr>
              <a:xfrm>
                <a:off x="9850929" y="4048522"/>
                <a:ext cx="66954" cy="65741"/>
              </a:xfrm>
              <a:prstGeom prst="ellipse">
                <a:avLst/>
              </a:prstGeom>
              <a:solidFill>
                <a:srgbClr val="00C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38" name="그룹 337">
              <a:extLst>
                <a:ext uri="{FF2B5EF4-FFF2-40B4-BE49-F238E27FC236}">
                  <a16:creationId xmlns:a16="http://schemas.microsoft.com/office/drawing/2014/main" id="{3F915AE8-BE30-41C4-B0E5-DCCE6BD07D5C}"/>
                </a:ext>
              </a:extLst>
            </p:cNvPr>
            <p:cNvGrpSpPr/>
            <p:nvPr/>
          </p:nvGrpSpPr>
          <p:grpSpPr>
            <a:xfrm>
              <a:off x="7431969" y="4747152"/>
              <a:ext cx="646002" cy="200055"/>
              <a:chOff x="9850929" y="3973115"/>
              <a:chExt cx="646002" cy="200055"/>
            </a:xfrm>
          </p:grpSpPr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1C64B89D-3FCB-4EBD-9671-D8F510ACFED9}"/>
                  </a:ext>
                </a:extLst>
              </p:cNvPr>
              <p:cNvSpPr txBox="1"/>
              <p:nvPr/>
            </p:nvSpPr>
            <p:spPr>
              <a:xfrm>
                <a:off x="9880797" y="3973115"/>
                <a:ext cx="616134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node-04</a:t>
                </a:r>
              </a:p>
            </p:txBody>
          </p:sp>
          <p:sp>
            <p:nvSpPr>
              <p:cNvPr id="345" name="타원 344">
                <a:extLst>
                  <a:ext uri="{FF2B5EF4-FFF2-40B4-BE49-F238E27FC236}">
                    <a16:creationId xmlns:a16="http://schemas.microsoft.com/office/drawing/2014/main" id="{DCE82523-29CD-4AAF-BED0-38847F673929}"/>
                  </a:ext>
                </a:extLst>
              </p:cNvPr>
              <p:cNvSpPr/>
              <p:nvPr/>
            </p:nvSpPr>
            <p:spPr>
              <a:xfrm>
                <a:off x="9850929" y="4048522"/>
                <a:ext cx="66954" cy="65741"/>
              </a:xfrm>
              <a:prstGeom prst="ellipse">
                <a:avLst/>
              </a:prstGeom>
              <a:solidFill>
                <a:srgbClr val="00C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39" name="그룹 338">
              <a:extLst>
                <a:ext uri="{FF2B5EF4-FFF2-40B4-BE49-F238E27FC236}">
                  <a16:creationId xmlns:a16="http://schemas.microsoft.com/office/drawing/2014/main" id="{33845EBA-259F-4956-910D-761EA0405AC3}"/>
                </a:ext>
              </a:extLst>
            </p:cNvPr>
            <p:cNvGrpSpPr/>
            <p:nvPr/>
          </p:nvGrpSpPr>
          <p:grpSpPr>
            <a:xfrm>
              <a:off x="7936891" y="4748432"/>
              <a:ext cx="646002" cy="200055"/>
              <a:chOff x="9850929" y="3973115"/>
              <a:chExt cx="646002" cy="200055"/>
            </a:xfrm>
          </p:grpSpPr>
          <p:sp>
            <p:nvSpPr>
              <p:cNvPr id="342" name="TextBox 341">
                <a:extLst>
                  <a:ext uri="{FF2B5EF4-FFF2-40B4-BE49-F238E27FC236}">
                    <a16:creationId xmlns:a16="http://schemas.microsoft.com/office/drawing/2014/main" id="{855CF038-7339-4E5C-A94B-182F6DCCF8A9}"/>
                  </a:ext>
                </a:extLst>
              </p:cNvPr>
              <p:cNvSpPr txBox="1"/>
              <p:nvPr/>
            </p:nvSpPr>
            <p:spPr>
              <a:xfrm>
                <a:off x="9880797" y="3973115"/>
                <a:ext cx="616134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node-05</a:t>
                </a:r>
              </a:p>
            </p:txBody>
          </p:sp>
          <p:sp>
            <p:nvSpPr>
              <p:cNvPr id="343" name="타원 342">
                <a:extLst>
                  <a:ext uri="{FF2B5EF4-FFF2-40B4-BE49-F238E27FC236}">
                    <a16:creationId xmlns:a16="http://schemas.microsoft.com/office/drawing/2014/main" id="{9E6DD78C-48DB-4C63-BAE4-D660E39F1770}"/>
                  </a:ext>
                </a:extLst>
              </p:cNvPr>
              <p:cNvSpPr/>
              <p:nvPr/>
            </p:nvSpPr>
            <p:spPr>
              <a:xfrm>
                <a:off x="9850929" y="4048522"/>
                <a:ext cx="66954" cy="65741"/>
              </a:xfrm>
              <a:prstGeom prst="ellipse">
                <a:avLst/>
              </a:prstGeom>
              <a:solidFill>
                <a:srgbClr val="00C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113094A8-CAEB-473A-82A2-373991F3FCE7}"/>
                </a:ext>
              </a:extLst>
            </p:cNvPr>
            <p:cNvSpPr txBox="1"/>
            <p:nvPr/>
          </p:nvSpPr>
          <p:spPr>
            <a:xfrm>
              <a:off x="7158709" y="3697040"/>
              <a:ext cx="1456095" cy="180425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Provider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ko-KR" sz="700" dirty="0"/>
                <a:t>vSphere  </a:t>
              </a:r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</a:rPr>
                <a:t>Version </a:t>
              </a:r>
              <a:r>
                <a:rPr lang="en-US" altLang="ko-KR" sz="700" dirty="0"/>
                <a:t>1.21.84</a:t>
              </a: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54AE7076-857E-4A2F-B9E4-2F19D66EB0AB}"/>
                </a:ext>
              </a:extLst>
            </p:cNvPr>
            <p:cNvSpPr/>
            <p:nvPr/>
          </p:nvSpPr>
          <p:spPr>
            <a:xfrm>
              <a:off x="5782164" y="3686710"/>
              <a:ext cx="20375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▼</a:t>
              </a:r>
            </a:p>
          </p:txBody>
        </p:sp>
      </p:grp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2ED2F12B-66C4-451C-B8EC-8345984EEC21}"/>
              </a:ext>
            </a:extLst>
          </p:cNvPr>
          <p:cNvSpPr/>
          <p:nvPr/>
        </p:nvSpPr>
        <p:spPr>
          <a:xfrm>
            <a:off x="2201686" y="1967162"/>
            <a:ext cx="105141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b="1" dirty="0">
                <a:solidFill>
                  <a:srgbClr val="00B0F0"/>
                </a:solidFill>
              </a:rPr>
              <a:t>Project301</a:t>
            </a:r>
            <a:endParaRPr lang="ko-KR" altLang="en-US" sz="1300" b="1" dirty="0">
              <a:solidFill>
                <a:srgbClr val="00B0F0"/>
              </a:solidFill>
            </a:endParaRPr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id="{A0045F73-02C6-4A8E-9323-B72F4D98E62F}"/>
              </a:ext>
            </a:extLst>
          </p:cNvPr>
          <p:cNvSpPr txBox="1"/>
          <p:nvPr/>
        </p:nvSpPr>
        <p:spPr>
          <a:xfrm>
            <a:off x="2255366" y="2190025"/>
            <a:ext cx="2786395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Project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Manager </a:t>
            </a:r>
            <a:r>
              <a:rPr lang="ko-KR" altLang="en-US" sz="700" dirty="0"/>
              <a:t>홍길동</a:t>
            </a:r>
            <a:r>
              <a:rPr lang="en-US" altLang="ko-KR" sz="700" dirty="0"/>
              <a:t>(@testuser2)  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Created </a:t>
            </a:r>
            <a:r>
              <a:rPr lang="en-US" altLang="ko-KR" sz="700" dirty="0"/>
              <a:t>2021.12.23 11:30</a:t>
            </a:r>
          </a:p>
          <a:p>
            <a:r>
              <a:rPr lang="en-US" altLang="ko-KR" sz="700" dirty="0" err="1">
                <a:solidFill>
                  <a:schemeClr val="bg1">
                    <a:lumMod val="50000"/>
                  </a:schemeClr>
                </a:solidFill>
              </a:rPr>
              <a:t>SPTek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개발을 위한 프로젝트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11FFE02-AE4B-4DBF-9AA1-F0FA557A3025}"/>
              </a:ext>
            </a:extLst>
          </p:cNvPr>
          <p:cNvGrpSpPr/>
          <p:nvPr/>
        </p:nvGrpSpPr>
        <p:grpSpPr>
          <a:xfrm>
            <a:off x="2201686" y="5868361"/>
            <a:ext cx="2855107" cy="203829"/>
            <a:chOff x="8939725" y="4926899"/>
            <a:chExt cx="2855107" cy="203829"/>
          </a:xfrm>
        </p:grpSpPr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45F4AFE3-920A-4E8D-92C8-98A6AD05E50B}"/>
                </a:ext>
              </a:extLst>
            </p:cNvPr>
            <p:cNvSpPr/>
            <p:nvPr/>
          </p:nvSpPr>
          <p:spPr>
            <a:xfrm>
              <a:off x="8941563" y="4926899"/>
              <a:ext cx="2853269" cy="1862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  Cluster-03</a:t>
              </a:r>
              <a:endPara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562946CD-BEEB-48BB-A903-9DFE08B2AA81}"/>
                </a:ext>
              </a:extLst>
            </p:cNvPr>
            <p:cNvSpPr/>
            <p:nvPr/>
          </p:nvSpPr>
          <p:spPr>
            <a:xfrm rot="16200000">
              <a:off x="8945570" y="4921130"/>
              <a:ext cx="20375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▼</a:t>
              </a:r>
            </a:p>
          </p:txBody>
        </p: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9F977E77-2C92-49B4-83DD-BE897FFC0842}"/>
                </a:ext>
              </a:extLst>
            </p:cNvPr>
            <p:cNvSpPr txBox="1"/>
            <p:nvPr/>
          </p:nvSpPr>
          <p:spPr>
            <a:xfrm>
              <a:off x="10338737" y="4929930"/>
              <a:ext cx="1456095" cy="180425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Provider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ko-KR" sz="700" dirty="0"/>
                <a:t>vSphere  </a:t>
              </a:r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</a:rPr>
                <a:t>Version </a:t>
              </a:r>
              <a:r>
                <a:rPr lang="en-US" altLang="ko-KR" sz="700" dirty="0"/>
                <a:t>1.21.84</a:t>
              </a:r>
            </a:p>
          </p:txBody>
        </p:sp>
      </p:grp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DC5458B6-6221-4116-88C4-52767AD7D615}"/>
              </a:ext>
            </a:extLst>
          </p:cNvPr>
          <p:cNvSpPr/>
          <p:nvPr/>
        </p:nvSpPr>
        <p:spPr>
          <a:xfrm>
            <a:off x="5329666" y="1975355"/>
            <a:ext cx="2974899" cy="225839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3" name="그룹 382">
            <a:extLst>
              <a:ext uri="{FF2B5EF4-FFF2-40B4-BE49-F238E27FC236}">
                <a16:creationId xmlns:a16="http://schemas.microsoft.com/office/drawing/2014/main" id="{C4611F1D-8D2F-4F89-8FDF-08432D56214A}"/>
              </a:ext>
            </a:extLst>
          </p:cNvPr>
          <p:cNvGrpSpPr/>
          <p:nvPr/>
        </p:nvGrpSpPr>
        <p:grpSpPr>
          <a:xfrm>
            <a:off x="5384015" y="2544248"/>
            <a:ext cx="2857169" cy="1588975"/>
            <a:chOff x="5782164" y="3686710"/>
            <a:chExt cx="2857169" cy="1588975"/>
          </a:xfrm>
        </p:grpSpPr>
        <p:grpSp>
          <p:nvGrpSpPr>
            <p:cNvPr id="438" name="그룹 437">
              <a:extLst>
                <a:ext uri="{FF2B5EF4-FFF2-40B4-BE49-F238E27FC236}">
                  <a16:creationId xmlns:a16="http://schemas.microsoft.com/office/drawing/2014/main" id="{6C59FBBF-E060-432A-ADDA-A2B8F8110DD9}"/>
                </a:ext>
              </a:extLst>
            </p:cNvPr>
            <p:cNvGrpSpPr/>
            <p:nvPr/>
          </p:nvGrpSpPr>
          <p:grpSpPr>
            <a:xfrm>
              <a:off x="5786064" y="3695419"/>
              <a:ext cx="2853269" cy="1580266"/>
              <a:chOff x="6038613" y="4152963"/>
              <a:chExt cx="2853269" cy="1580266"/>
            </a:xfrm>
          </p:grpSpPr>
          <p:sp>
            <p:nvSpPr>
              <p:cNvPr id="473" name="직사각형 472">
                <a:extLst>
                  <a:ext uri="{FF2B5EF4-FFF2-40B4-BE49-F238E27FC236}">
                    <a16:creationId xmlns:a16="http://schemas.microsoft.com/office/drawing/2014/main" id="{F23D72AB-35D1-4A8F-9EE2-D2E86ECDA56A}"/>
                  </a:ext>
                </a:extLst>
              </p:cNvPr>
              <p:cNvSpPr/>
              <p:nvPr/>
            </p:nvSpPr>
            <p:spPr>
              <a:xfrm>
                <a:off x="6047322" y="4152963"/>
                <a:ext cx="2837269" cy="158026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4" name="직사각형 473">
                <a:extLst>
                  <a:ext uri="{FF2B5EF4-FFF2-40B4-BE49-F238E27FC236}">
                    <a16:creationId xmlns:a16="http://schemas.microsoft.com/office/drawing/2014/main" id="{2BAD82A3-018B-4317-A8B9-194435BE18AB}"/>
                  </a:ext>
                </a:extLst>
              </p:cNvPr>
              <p:cNvSpPr/>
              <p:nvPr/>
            </p:nvSpPr>
            <p:spPr>
              <a:xfrm>
                <a:off x="6038613" y="4152963"/>
                <a:ext cx="2853269" cy="1862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7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  Cluster-01</a:t>
                </a:r>
                <a:endPara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grpSp>
            <p:nvGrpSpPr>
              <p:cNvPr id="475" name="그룹 474">
                <a:extLst>
                  <a:ext uri="{FF2B5EF4-FFF2-40B4-BE49-F238E27FC236}">
                    <a16:creationId xmlns:a16="http://schemas.microsoft.com/office/drawing/2014/main" id="{537A34D4-CED5-4304-A459-51042BCCA954}"/>
                  </a:ext>
                </a:extLst>
              </p:cNvPr>
              <p:cNvGrpSpPr/>
              <p:nvPr/>
            </p:nvGrpSpPr>
            <p:grpSpPr>
              <a:xfrm>
                <a:off x="6249495" y="4509044"/>
                <a:ext cx="409786" cy="413352"/>
                <a:chOff x="2881499" y="3146661"/>
                <a:chExt cx="409786" cy="413352"/>
              </a:xfrm>
            </p:grpSpPr>
            <p:sp>
              <p:nvSpPr>
                <p:cNvPr id="482" name="막힌 원호 481">
                  <a:extLst>
                    <a:ext uri="{FF2B5EF4-FFF2-40B4-BE49-F238E27FC236}">
                      <a16:creationId xmlns:a16="http://schemas.microsoft.com/office/drawing/2014/main" id="{E4D97D02-481B-4A0B-B5C4-56CCC1A1557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81499" y="3146661"/>
                  <a:ext cx="409786" cy="409786"/>
                </a:xfrm>
                <a:prstGeom prst="blockArc">
                  <a:avLst>
                    <a:gd name="adj1" fmla="val 16317894"/>
                    <a:gd name="adj2" fmla="val 9910142"/>
                    <a:gd name="adj3" fmla="val 26518"/>
                  </a:avLst>
                </a:prstGeom>
                <a:solidFill>
                  <a:srgbClr val="FF0000"/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l"/>
                  <a:endParaRPr lang="ko-KR" altLang="en-US" sz="8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83" name="막힌 원호 482">
                  <a:extLst>
                    <a:ext uri="{FF2B5EF4-FFF2-40B4-BE49-F238E27FC236}">
                      <a16:creationId xmlns:a16="http://schemas.microsoft.com/office/drawing/2014/main" id="{C414A53A-E1D5-4E29-B0C9-05AF4ACAEE3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9691135">
                  <a:off x="2881536" y="3150959"/>
                  <a:ext cx="409054" cy="409054"/>
                </a:xfrm>
                <a:prstGeom prst="blockArc">
                  <a:avLst>
                    <a:gd name="adj1" fmla="val 4267"/>
                    <a:gd name="adj2" fmla="val 6759010"/>
                    <a:gd name="adj3" fmla="val 27628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l"/>
                  <a:endParaRPr lang="ko-KR" altLang="en-US" sz="8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84" name="TextBox 483">
                  <a:extLst>
                    <a:ext uri="{FF2B5EF4-FFF2-40B4-BE49-F238E27FC236}">
                      <a16:creationId xmlns:a16="http://schemas.microsoft.com/office/drawing/2014/main" id="{7118867B-EA1C-4178-B6A8-7E241607CB09}"/>
                    </a:ext>
                  </a:extLst>
                </p:cNvPr>
                <p:cNvSpPr txBox="1"/>
                <p:nvPr/>
              </p:nvSpPr>
              <p:spPr>
                <a:xfrm>
                  <a:off x="2967775" y="3257899"/>
                  <a:ext cx="247431" cy="180425"/>
                </a:xfrm>
                <a:prstGeom prst="rect">
                  <a:avLst/>
                </a:prstGeom>
                <a:noFill/>
              </p:spPr>
              <p:txBody>
                <a:bodyPr wrap="none" lIns="36000" tIns="36000" rIns="36000" bIns="36000" rtlCol="0" anchor="ctr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00B0F0"/>
                      </a:solidFill>
                    </a:rPr>
                    <a:t>75%</a:t>
                  </a:r>
                  <a:endParaRPr lang="ko-KR" altLang="en-US" sz="700" dirty="0">
                    <a:solidFill>
                      <a:srgbClr val="00B0F0"/>
                    </a:solidFill>
                  </a:endParaRPr>
                </a:p>
              </p:txBody>
            </p:sp>
          </p:grpSp>
          <p:grpSp>
            <p:nvGrpSpPr>
              <p:cNvPr id="476" name="그룹 475">
                <a:extLst>
                  <a:ext uri="{FF2B5EF4-FFF2-40B4-BE49-F238E27FC236}">
                    <a16:creationId xmlns:a16="http://schemas.microsoft.com/office/drawing/2014/main" id="{BB0499F2-6A58-452C-B3DD-4AE12C48E0D8}"/>
                  </a:ext>
                </a:extLst>
              </p:cNvPr>
              <p:cNvGrpSpPr/>
              <p:nvPr/>
            </p:nvGrpSpPr>
            <p:grpSpPr>
              <a:xfrm>
                <a:off x="6883673" y="4516400"/>
                <a:ext cx="409786" cy="412862"/>
                <a:chOff x="2881499" y="3143585"/>
                <a:chExt cx="409786" cy="412862"/>
              </a:xfrm>
            </p:grpSpPr>
            <p:sp>
              <p:nvSpPr>
                <p:cNvPr id="479" name="막힌 원호 478">
                  <a:extLst>
                    <a:ext uri="{FF2B5EF4-FFF2-40B4-BE49-F238E27FC236}">
                      <a16:creationId xmlns:a16="http://schemas.microsoft.com/office/drawing/2014/main" id="{B12727DF-BB0E-4769-80B3-154CDA85539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81499" y="3146661"/>
                  <a:ext cx="409786" cy="409786"/>
                </a:xfrm>
                <a:prstGeom prst="blockArc">
                  <a:avLst>
                    <a:gd name="adj1" fmla="val 16556365"/>
                    <a:gd name="adj2" fmla="val 1507638"/>
                    <a:gd name="adj3" fmla="val 27369"/>
                  </a:avLst>
                </a:prstGeom>
                <a:solidFill>
                  <a:srgbClr val="92D050"/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l"/>
                  <a:endParaRPr lang="ko-KR" altLang="en-US" sz="8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80" name="막힌 원호 479">
                  <a:extLst>
                    <a:ext uri="{FF2B5EF4-FFF2-40B4-BE49-F238E27FC236}">
                      <a16:creationId xmlns:a16="http://schemas.microsoft.com/office/drawing/2014/main" id="{0FD21696-B3FA-4EEE-A6FE-C34DB9BCEE2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9691135">
                  <a:off x="2881536" y="3143585"/>
                  <a:ext cx="409054" cy="409054"/>
                </a:xfrm>
                <a:prstGeom prst="blockArc">
                  <a:avLst>
                    <a:gd name="adj1" fmla="val 13289706"/>
                    <a:gd name="adj2" fmla="val 6759010"/>
                    <a:gd name="adj3" fmla="val 27628"/>
                  </a:avLst>
                </a:prstGeom>
                <a:solidFill>
                  <a:srgbClr val="FFC000"/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l"/>
                  <a:endParaRPr lang="ko-KR" altLang="en-US" sz="8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81" name="TextBox 480">
                  <a:extLst>
                    <a:ext uri="{FF2B5EF4-FFF2-40B4-BE49-F238E27FC236}">
                      <a16:creationId xmlns:a16="http://schemas.microsoft.com/office/drawing/2014/main" id="{9319CA36-0375-4873-992F-9234BD1E904D}"/>
                    </a:ext>
                  </a:extLst>
                </p:cNvPr>
                <p:cNvSpPr txBox="1"/>
                <p:nvPr/>
              </p:nvSpPr>
              <p:spPr>
                <a:xfrm>
                  <a:off x="2967775" y="3257899"/>
                  <a:ext cx="247431" cy="180425"/>
                </a:xfrm>
                <a:prstGeom prst="rect">
                  <a:avLst/>
                </a:prstGeom>
                <a:noFill/>
              </p:spPr>
              <p:txBody>
                <a:bodyPr wrap="none" lIns="36000" tIns="36000" rIns="36000" bIns="36000" rtlCol="0" anchor="ctr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00B0F0"/>
                      </a:solidFill>
                    </a:rPr>
                    <a:t>35%</a:t>
                  </a:r>
                  <a:endParaRPr lang="ko-KR" altLang="en-US" sz="700" dirty="0">
                    <a:solidFill>
                      <a:srgbClr val="00B0F0"/>
                    </a:solidFill>
                  </a:endParaRPr>
                </a:p>
              </p:txBody>
            </p:sp>
          </p:grpSp>
          <p:sp>
            <p:nvSpPr>
              <p:cNvPr id="477" name="TextBox 476">
                <a:extLst>
                  <a:ext uri="{FF2B5EF4-FFF2-40B4-BE49-F238E27FC236}">
                    <a16:creationId xmlns:a16="http://schemas.microsoft.com/office/drawing/2014/main" id="{4EA5ECDB-E454-4824-A699-3A0B38084FB5}"/>
                  </a:ext>
                </a:extLst>
              </p:cNvPr>
              <p:cNvSpPr txBox="1"/>
              <p:nvPr/>
            </p:nvSpPr>
            <p:spPr>
              <a:xfrm>
                <a:off x="6100971" y="4949465"/>
                <a:ext cx="72045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Master </a:t>
                </a:r>
              </a:p>
              <a:p>
                <a:pPr algn="ctr"/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가동률</a:t>
                </a:r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</a:p>
            </p:txBody>
          </p:sp>
          <p:sp>
            <p:nvSpPr>
              <p:cNvPr id="478" name="TextBox 477">
                <a:extLst>
                  <a:ext uri="{FF2B5EF4-FFF2-40B4-BE49-F238E27FC236}">
                    <a16:creationId xmlns:a16="http://schemas.microsoft.com/office/drawing/2014/main" id="{B6D02203-8E35-4163-8A8F-D149454538B8}"/>
                  </a:ext>
                </a:extLst>
              </p:cNvPr>
              <p:cNvSpPr txBox="1"/>
              <p:nvPr/>
            </p:nvSpPr>
            <p:spPr>
              <a:xfrm>
                <a:off x="6765215" y="4949465"/>
                <a:ext cx="64604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Worker</a:t>
                </a:r>
              </a:p>
              <a:p>
                <a:pPr algn="ctr"/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가동률</a:t>
                </a:r>
                <a:endPara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439" name="그룹 438">
              <a:extLst>
                <a:ext uri="{FF2B5EF4-FFF2-40B4-BE49-F238E27FC236}">
                  <a16:creationId xmlns:a16="http://schemas.microsoft.com/office/drawing/2014/main" id="{E85C8562-60CA-4B4B-B32B-FD02A6E5A91F}"/>
                </a:ext>
              </a:extLst>
            </p:cNvPr>
            <p:cNvGrpSpPr/>
            <p:nvPr/>
          </p:nvGrpSpPr>
          <p:grpSpPr>
            <a:xfrm>
              <a:off x="5909220" y="4830046"/>
              <a:ext cx="1206891" cy="419512"/>
              <a:chOff x="9814082" y="5156193"/>
              <a:chExt cx="1206891" cy="419512"/>
            </a:xfrm>
          </p:grpSpPr>
          <p:sp>
            <p:nvSpPr>
              <p:cNvPr id="468" name="직사각형 467">
                <a:extLst>
                  <a:ext uri="{FF2B5EF4-FFF2-40B4-BE49-F238E27FC236}">
                    <a16:creationId xmlns:a16="http://schemas.microsoft.com/office/drawing/2014/main" id="{75437859-8818-47D8-BB03-AC1A6AFDE079}"/>
                  </a:ext>
                </a:extLst>
              </p:cNvPr>
              <p:cNvSpPr/>
              <p:nvPr/>
            </p:nvSpPr>
            <p:spPr>
              <a:xfrm>
                <a:off x="9814082" y="5156193"/>
                <a:ext cx="53837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3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69" name="직사각형 468">
                <a:extLst>
                  <a:ext uri="{FF2B5EF4-FFF2-40B4-BE49-F238E27FC236}">
                    <a16:creationId xmlns:a16="http://schemas.microsoft.com/office/drawing/2014/main" id="{06EC6849-B638-455E-AA3F-CB617D2F69E2}"/>
                  </a:ext>
                </a:extLst>
              </p:cNvPr>
              <p:cNvSpPr/>
              <p:nvPr/>
            </p:nvSpPr>
            <p:spPr>
              <a:xfrm>
                <a:off x="9830460" y="5364633"/>
                <a:ext cx="489529" cy="200055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chemeClr val="bg1">
                        <a:lumMod val="65000"/>
                      </a:schemeClr>
                    </a:solidFill>
                  </a:rPr>
                  <a:t>Master</a:t>
                </a:r>
                <a:endParaRPr lang="ko-KR" altLang="en-US" sz="16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cxnSp>
            <p:nvCxnSpPr>
              <p:cNvPr id="470" name="직선 연결선 469">
                <a:extLst>
                  <a:ext uri="{FF2B5EF4-FFF2-40B4-BE49-F238E27FC236}">
                    <a16:creationId xmlns:a16="http://schemas.microsoft.com/office/drawing/2014/main" id="{731DC889-6128-4853-9CCB-E225E8B5D129}"/>
                  </a:ext>
                </a:extLst>
              </p:cNvPr>
              <p:cNvCxnSpPr/>
              <p:nvPr/>
            </p:nvCxnSpPr>
            <p:spPr>
              <a:xfrm>
                <a:off x="10420887" y="5277475"/>
                <a:ext cx="0" cy="188978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1" name="직사각형 470">
                <a:extLst>
                  <a:ext uri="{FF2B5EF4-FFF2-40B4-BE49-F238E27FC236}">
                    <a16:creationId xmlns:a16="http://schemas.microsoft.com/office/drawing/2014/main" id="{04E8AAC0-FEDF-43A1-8AB7-A297BC03D8F9}"/>
                  </a:ext>
                </a:extLst>
              </p:cNvPr>
              <p:cNvSpPr/>
              <p:nvPr/>
            </p:nvSpPr>
            <p:spPr>
              <a:xfrm>
                <a:off x="10518040" y="5375650"/>
                <a:ext cx="489529" cy="200055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chemeClr val="bg1">
                        <a:lumMod val="65000"/>
                      </a:schemeClr>
                    </a:solidFill>
                  </a:rPr>
                  <a:t>Worker</a:t>
                </a:r>
                <a:endParaRPr lang="ko-KR" altLang="en-US" sz="16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72" name="직사각형 471">
                <a:extLst>
                  <a:ext uri="{FF2B5EF4-FFF2-40B4-BE49-F238E27FC236}">
                    <a16:creationId xmlns:a16="http://schemas.microsoft.com/office/drawing/2014/main" id="{D88E315D-97CA-44C7-AA77-4279576282BF}"/>
                  </a:ext>
                </a:extLst>
              </p:cNvPr>
              <p:cNvSpPr/>
              <p:nvPr/>
            </p:nvSpPr>
            <p:spPr>
              <a:xfrm>
                <a:off x="10482601" y="5167209"/>
                <a:ext cx="53837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6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22817A34-3932-4683-A82C-DD87212FD26C}"/>
                </a:ext>
              </a:extLst>
            </p:cNvPr>
            <p:cNvSpPr/>
            <p:nvPr/>
          </p:nvSpPr>
          <p:spPr>
            <a:xfrm>
              <a:off x="7331944" y="4113783"/>
              <a:ext cx="1257228" cy="104892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D8B401C-9A26-404E-B2C1-682846676D63}"/>
                </a:ext>
              </a:extLst>
            </p:cNvPr>
            <p:cNvSpPr/>
            <p:nvPr/>
          </p:nvSpPr>
          <p:spPr>
            <a:xfrm>
              <a:off x="7289444" y="3927869"/>
              <a:ext cx="716863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Node</a:t>
              </a:r>
              <a:r>
                <a:rPr lang="ko-KR" alt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health</a:t>
              </a:r>
              <a:endParaRPr lang="ko-KR" altLang="en-US" sz="7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442" name="그룹 441">
              <a:extLst>
                <a:ext uri="{FF2B5EF4-FFF2-40B4-BE49-F238E27FC236}">
                  <a16:creationId xmlns:a16="http://schemas.microsoft.com/office/drawing/2014/main" id="{B187FD0F-5537-4303-990D-F53AAAC7988C}"/>
                </a:ext>
              </a:extLst>
            </p:cNvPr>
            <p:cNvGrpSpPr/>
            <p:nvPr/>
          </p:nvGrpSpPr>
          <p:grpSpPr>
            <a:xfrm>
              <a:off x="7425578" y="4141735"/>
              <a:ext cx="646002" cy="200055"/>
              <a:chOff x="9850929" y="3973115"/>
              <a:chExt cx="646002" cy="200055"/>
            </a:xfrm>
          </p:grpSpPr>
          <p:sp>
            <p:nvSpPr>
              <p:cNvPr id="466" name="TextBox 465">
                <a:extLst>
                  <a:ext uri="{FF2B5EF4-FFF2-40B4-BE49-F238E27FC236}">
                    <a16:creationId xmlns:a16="http://schemas.microsoft.com/office/drawing/2014/main" id="{E1BB2C3A-9142-4D95-BA32-651EAFDFD018}"/>
                  </a:ext>
                </a:extLst>
              </p:cNvPr>
              <p:cNvSpPr txBox="1"/>
              <p:nvPr/>
            </p:nvSpPr>
            <p:spPr>
              <a:xfrm>
                <a:off x="9880797" y="3973115"/>
                <a:ext cx="616134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master-01</a:t>
                </a:r>
              </a:p>
            </p:txBody>
          </p:sp>
          <p:sp>
            <p:nvSpPr>
              <p:cNvPr id="467" name="타원 466">
                <a:extLst>
                  <a:ext uri="{FF2B5EF4-FFF2-40B4-BE49-F238E27FC236}">
                    <a16:creationId xmlns:a16="http://schemas.microsoft.com/office/drawing/2014/main" id="{BCD56370-5312-4AF7-92CD-443CE3D9E548}"/>
                  </a:ext>
                </a:extLst>
              </p:cNvPr>
              <p:cNvSpPr/>
              <p:nvPr/>
            </p:nvSpPr>
            <p:spPr>
              <a:xfrm>
                <a:off x="9850929" y="4048522"/>
                <a:ext cx="66954" cy="65741"/>
              </a:xfrm>
              <a:prstGeom prst="ellipse">
                <a:avLst/>
              </a:prstGeom>
              <a:solidFill>
                <a:srgbClr val="00C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3" name="그룹 442">
              <a:extLst>
                <a:ext uri="{FF2B5EF4-FFF2-40B4-BE49-F238E27FC236}">
                  <a16:creationId xmlns:a16="http://schemas.microsoft.com/office/drawing/2014/main" id="{95BB2AB7-F557-4C02-9A05-F42B056BE9DF}"/>
                </a:ext>
              </a:extLst>
            </p:cNvPr>
            <p:cNvGrpSpPr/>
            <p:nvPr/>
          </p:nvGrpSpPr>
          <p:grpSpPr>
            <a:xfrm>
              <a:off x="7983018" y="4349020"/>
              <a:ext cx="646002" cy="200055"/>
              <a:chOff x="9850929" y="3973115"/>
              <a:chExt cx="646002" cy="200055"/>
            </a:xfrm>
          </p:grpSpPr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A0E9EC20-A5C1-41FA-96BF-DD75C95272B5}"/>
                  </a:ext>
                </a:extLst>
              </p:cNvPr>
              <p:cNvSpPr txBox="1"/>
              <p:nvPr/>
            </p:nvSpPr>
            <p:spPr>
              <a:xfrm>
                <a:off x="9880797" y="3973115"/>
                <a:ext cx="616134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node-01</a:t>
                </a:r>
              </a:p>
            </p:txBody>
          </p:sp>
          <p:sp>
            <p:nvSpPr>
              <p:cNvPr id="465" name="타원 464">
                <a:extLst>
                  <a:ext uri="{FF2B5EF4-FFF2-40B4-BE49-F238E27FC236}">
                    <a16:creationId xmlns:a16="http://schemas.microsoft.com/office/drawing/2014/main" id="{163D1A3E-FDF7-46DF-8B11-ED55462F9207}"/>
                  </a:ext>
                </a:extLst>
              </p:cNvPr>
              <p:cNvSpPr/>
              <p:nvPr/>
            </p:nvSpPr>
            <p:spPr>
              <a:xfrm>
                <a:off x="9850929" y="4048522"/>
                <a:ext cx="66954" cy="65741"/>
              </a:xfrm>
              <a:prstGeom prst="ellipse">
                <a:avLst/>
              </a:prstGeom>
              <a:solidFill>
                <a:srgbClr val="00C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4" name="그룹 443">
              <a:extLst>
                <a:ext uri="{FF2B5EF4-FFF2-40B4-BE49-F238E27FC236}">
                  <a16:creationId xmlns:a16="http://schemas.microsoft.com/office/drawing/2014/main" id="{99D9037A-C609-46E8-8D37-E675C5C26FB1}"/>
                </a:ext>
              </a:extLst>
            </p:cNvPr>
            <p:cNvGrpSpPr/>
            <p:nvPr/>
          </p:nvGrpSpPr>
          <p:grpSpPr>
            <a:xfrm>
              <a:off x="7427458" y="4556045"/>
              <a:ext cx="646002" cy="200055"/>
              <a:chOff x="9850929" y="3973115"/>
              <a:chExt cx="646002" cy="200055"/>
            </a:xfrm>
          </p:grpSpPr>
          <p:sp>
            <p:nvSpPr>
              <p:cNvPr id="462" name="TextBox 461">
                <a:extLst>
                  <a:ext uri="{FF2B5EF4-FFF2-40B4-BE49-F238E27FC236}">
                    <a16:creationId xmlns:a16="http://schemas.microsoft.com/office/drawing/2014/main" id="{F20051C0-EE33-43CC-B57D-732CE376FDDC}"/>
                  </a:ext>
                </a:extLst>
              </p:cNvPr>
              <p:cNvSpPr txBox="1"/>
              <p:nvPr/>
            </p:nvSpPr>
            <p:spPr>
              <a:xfrm>
                <a:off x="9880797" y="3973115"/>
                <a:ext cx="616134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node-02</a:t>
                </a:r>
              </a:p>
            </p:txBody>
          </p:sp>
          <p:sp>
            <p:nvSpPr>
              <p:cNvPr id="463" name="타원 462">
                <a:extLst>
                  <a:ext uri="{FF2B5EF4-FFF2-40B4-BE49-F238E27FC236}">
                    <a16:creationId xmlns:a16="http://schemas.microsoft.com/office/drawing/2014/main" id="{0E9DA881-C057-45F0-9A5C-ECBF94544DB2}"/>
                  </a:ext>
                </a:extLst>
              </p:cNvPr>
              <p:cNvSpPr/>
              <p:nvPr/>
            </p:nvSpPr>
            <p:spPr>
              <a:xfrm>
                <a:off x="9850929" y="4048522"/>
                <a:ext cx="66954" cy="65741"/>
              </a:xfrm>
              <a:prstGeom prst="ellipse">
                <a:avLst/>
              </a:prstGeom>
              <a:solidFill>
                <a:srgbClr val="00C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5" name="그룹 444">
              <a:extLst>
                <a:ext uri="{FF2B5EF4-FFF2-40B4-BE49-F238E27FC236}">
                  <a16:creationId xmlns:a16="http://schemas.microsoft.com/office/drawing/2014/main" id="{A3DC4D53-B245-49BA-8C73-981299DEBA5E}"/>
                </a:ext>
              </a:extLst>
            </p:cNvPr>
            <p:cNvGrpSpPr/>
            <p:nvPr/>
          </p:nvGrpSpPr>
          <p:grpSpPr>
            <a:xfrm>
              <a:off x="7934148" y="4552325"/>
              <a:ext cx="646002" cy="200055"/>
              <a:chOff x="9850929" y="3973115"/>
              <a:chExt cx="646002" cy="200055"/>
            </a:xfrm>
          </p:grpSpPr>
          <p:sp>
            <p:nvSpPr>
              <p:cNvPr id="460" name="TextBox 459">
                <a:extLst>
                  <a:ext uri="{FF2B5EF4-FFF2-40B4-BE49-F238E27FC236}">
                    <a16:creationId xmlns:a16="http://schemas.microsoft.com/office/drawing/2014/main" id="{4D9D281B-C9B6-4938-8E16-468D06DB41D5}"/>
                  </a:ext>
                </a:extLst>
              </p:cNvPr>
              <p:cNvSpPr txBox="1"/>
              <p:nvPr/>
            </p:nvSpPr>
            <p:spPr>
              <a:xfrm>
                <a:off x="9880797" y="3973115"/>
                <a:ext cx="616134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node-03</a:t>
                </a:r>
              </a:p>
            </p:txBody>
          </p:sp>
          <p:sp>
            <p:nvSpPr>
              <p:cNvPr id="461" name="타원 460">
                <a:extLst>
                  <a:ext uri="{FF2B5EF4-FFF2-40B4-BE49-F238E27FC236}">
                    <a16:creationId xmlns:a16="http://schemas.microsoft.com/office/drawing/2014/main" id="{A73B9FF3-D70F-4596-B1FF-FB93E3212061}"/>
                  </a:ext>
                </a:extLst>
              </p:cNvPr>
              <p:cNvSpPr/>
              <p:nvPr/>
            </p:nvSpPr>
            <p:spPr>
              <a:xfrm>
                <a:off x="9850929" y="4048522"/>
                <a:ext cx="66954" cy="65741"/>
              </a:xfrm>
              <a:prstGeom prst="ellipse">
                <a:avLst/>
              </a:prstGeom>
              <a:solidFill>
                <a:srgbClr val="00C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6" name="그룹 445">
              <a:extLst>
                <a:ext uri="{FF2B5EF4-FFF2-40B4-BE49-F238E27FC236}">
                  <a16:creationId xmlns:a16="http://schemas.microsoft.com/office/drawing/2014/main" id="{45143376-9972-4225-88E9-AEEF865477F7}"/>
                </a:ext>
              </a:extLst>
            </p:cNvPr>
            <p:cNvGrpSpPr/>
            <p:nvPr/>
          </p:nvGrpSpPr>
          <p:grpSpPr>
            <a:xfrm>
              <a:off x="7980081" y="4154051"/>
              <a:ext cx="646002" cy="200055"/>
              <a:chOff x="9850929" y="3973115"/>
              <a:chExt cx="646002" cy="200055"/>
            </a:xfrm>
          </p:grpSpPr>
          <p:sp>
            <p:nvSpPr>
              <p:cNvPr id="458" name="TextBox 457">
                <a:extLst>
                  <a:ext uri="{FF2B5EF4-FFF2-40B4-BE49-F238E27FC236}">
                    <a16:creationId xmlns:a16="http://schemas.microsoft.com/office/drawing/2014/main" id="{726A046A-5842-4221-BB1D-4938449E43F2}"/>
                  </a:ext>
                </a:extLst>
              </p:cNvPr>
              <p:cNvSpPr txBox="1"/>
              <p:nvPr/>
            </p:nvSpPr>
            <p:spPr>
              <a:xfrm>
                <a:off x="9880797" y="3973115"/>
                <a:ext cx="616134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master-02</a:t>
                </a:r>
              </a:p>
            </p:txBody>
          </p:sp>
          <p:sp>
            <p:nvSpPr>
              <p:cNvPr id="459" name="타원 458">
                <a:extLst>
                  <a:ext uri="{FF2B5EF4-FFF2-40B4-BE49-F238E27FC236}">
                    <a16:creationId xmlns:a16="http://schemas.microsoft.com/office/drawing/2014/main" id="{B3E721AA-58D8-4B47-AD43-47A8929C4327}"/>
                  </a:ext>
                </a:extLst>
              </p:cNvPr>
              <p:cNvSpPr/>
              <p:nvPr/>
            </p:nvSpPr>
            <p:spPr>
              <a:xfrm>
                <a:off x="9850929" y="4048522"/>
                <a:ext cx="66954" cy="65741"/>
              </a:xfrm>
              <a:prstGeom prst="ellipse">
                <a:avLst/>
              </a:prstGeom>
              <a:solidFill>
                <a:srgbClr val="00C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7" name="그룹 446">
              <a:extLst>
                <a:ext uri="{FF2B5EF4-FFF2-40B4-BE49-F238E27FC236}">
                  <a16:creationId xmlns:a16="http://schemas.microsoft.com/office/drawing/2014/main" id="{FE550937-B789-432D-BDDE-71B71FA4E734}"/>
                </a:ext>
              </a:extLst>
            </p:cNvPr>
            <p:cNvGrpSpPr/>
            <p:nvPr/>
          </p:nvGrpSpPr>
          <p:grpSpPr>
            <a:xfrm>
              <a:off x="7425477" y="4350715"/>
              <a:ext cx="646002" cy="200055"/>
              <a:chOff x="9850929" y="3973115"/>
              <a:chExt cx="646002" cy="200055"/>
            </a:xfrm>
          </p:grpSpPr>
          <p:sp>
            <p:nvSpPr>
              <p:cNvPr id="456" name="TextBox 455">
                <a:extLst>
                  <a:ext uri="{FF2B5EF4-FFF2-40B4-BE49-F238E27FC236}">
                    <a16:creationId xmlns:a16="http://schemas.microsoft.com/office/drawing/2014/main" id="{6F83F870-FF56-418E-9AA2-FDF4AAB61314}"/>
                  </a:ext>
                </a:extLst>
              </p:cNvPr>
              <p:cNvSpPr txBox="1"/>
              <p:nvPr/>
            </p:nvSpPr>
            <p:spPr>
              <a:xfrm>
                <a:off x="9880797" y="3973115"/>
                <a:ext cx="616134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master-03</a:t>
                </a:r>
              </a:p>
            </p:txBody>
          </p:sp>
          <p:sp>
            <p:nvSpPr>
              <p:cNvPr id="457" name="타원 456">
                <a:extLst>
                  <a:ext uri="{FF2B5EF4-FFF2-40B4-BE49-F238E27FC236}">
                    <a16:creationId xmlns:a16="http://schemas.microsoft.com/office/drawing/2014/main" id="{47594CD0-3143-400F-A7E1-36313E1E9F09}"/>
                  </a:ext>
                </a:extLst>
              </p:cNvPr>
              <p:cNvSpPr/>
              <p:nvPr/>
            </p:nvSpPr>
            <p:spPr>
              <a:xfrm>
                <a:off x="9850929" y="4048522"/>
                <a:ext cx="66954" cy="65741"/>
              </a:xfrm>
              <a:prstGeom prst="ellipse">
                <a:avLst/>
              </a:prstGeom>
              <a:solidFill>
                <a:srgbClr val="00C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34458B85-2737-479C-89DC-5BA32A2C602A}"/>
                </a:ext>
              </a:extLst>
            </p:cNvPr>
            <p:cNvGrpSpPr/>
            <p:nvPr/>
          </p:nvGrpSpPr>
          <p:grpSpPr>
            <a:xfrm>
              <a:off x="7431969" y="4747152"/>
              <a:ext cx="646002" cy="200055"/>
              <a:chOff x="9850929" y="3973115"/>
              <a:chExt cx="646002" cy="200055"/>
            </a:xfrm>
          </p:grpSpPr>
          <p:sp>
            <p:nvSpPr>
              <p:cNvPr id="454" name="TextBox 453">
                <a:extLst>
                  <a:ext uri="{FF2B5EF4-FFF2-40B4-BE49-F238E27FC236}">
                    <a16:creationId xmlns:a16="http://schemas.microsoft.com/office/drawing/2014/main" id="{DBE1769E-34C6-4D2E-BB8D-C02F0D984057}"/>
                  </a:ext>
                </a:extLst>
              </p:cNvPr>
              <p:cNvSpPr txBox="1"/>
              <p:nvPr/>
            </p:nvSpPr>
            <p:spPr>
              <a:xfrm>
                <a:off x="9880797" y="3973115"/>
                <a:ext cx="616134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node-04</a:t>
                </a:r>
              </a:p>
            </p:txBody>
          </p:sp>
          <p:sp>
            <p:nvSpPr>
              <p:cNvPr id="455" name="타원 454">
                <a:extLst>
                  <a:ext uri="{FF2B5EF4-FFF2-40B4-BE49-F238E27FC236}">
                    <a16:creationId xmlns:a16="http://schemas.microsoft.com/office/drawing/2014/main" id="{CD069CA4-3067-4FBC-B42E-BF69A9002AE1}"/>
                  </a:ext>
                </a:extLst>
              </p:cNvPr>
              <p:cNvSpPr/>
              <p:nvPr/>
            </p:nvSpPr>
            <p:spPr>
              <a:xfrm>
                <a:off x="9850929" y="4048522"/>
                <a:ext cx="66954" cy="65741"/>
              </a:xfrm>
              <a:prstGeom prst="ellipse">
                <a:avLst/>
              </a:prstGeom>
              <a:solidFill>
                <a:srgbClr val="00C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9" name="그룹 448">
              <a:extLst>
                <a:ext uri="{FF2B5EF4-FFF2-40B4-BE49-F238E27FC236}">
                  <a16:creationId xmlns:a16="http://schemas.microsoft.com/office/drawing/2014/main" id="{EB82D16D-D5CA-40D0-9119-880DE1F629B6}"/>
                </a:ext>
              </a:extLst>
            </p:cNvPr>
            <p:cNvGrpSpPr/>
            <p:nvPr/>
          </p:nvGrpSpPr>
          <p:grpSpPr>
            <a:xfrm>
              <a:off x="7936891" y="4748432"/>
              <a:ext cx="646002" cy="200055"/>
              <a:chOff x="9850929" y="3973115"/>
              <a:chExt cx="646002" cy="200055"/>
            </a:xfrm>
          </p:grpSpPr>
          <p:sp>
            <p:nvSpPr>
              <p:cNvPr id="452" name="TextBox 451">
                <a:extLst>
                  <a:ext uri="{FF2B5EF4-FFF2-40B4-BE49-F238E27FC236}">
                    <a16:creationId xmlns:a16="http://schemas.microsoft.com/office/drawing/2014/main" id="{0EE9ABEF-3765-4728-909E-06F1BC68670B}"/>
                  </a:ext>
                </a:extLst>
              </p:cNvPr>
              <p:cNvSpPr txBox="1"/>
              <p:nvPr/>
            </p:nvSpPr>
            <p:spPr>
              <a:xfrm>
                <a:off x="9880797" y="3973115"/>
                <a:ext cx="616134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node-05</a:t>
                </a:r>
              </a:p>
            </p:txBody>
          </p:sp>
          <p:sp>
            <p:nvSpPr>
              <p:cNvPr id="453" name="타원 452">
                <a:extLst>
                  <a:ext uri="{FF2B5EF4-FFF2-40B4-BE49-F238E27FC236}">
                    <a16:creationId xmlns:a16="http://schemas.microsoft.com/office/drawing/2014/main" id="{0B384B90-CE0E-422B-8DA4-E750A0E9AF61}"/>
                  </a:ext>
                </a:extLst>
              </p:cNvPr>
              <p:cNvSpPr/>
              <p:nvPr/>
            </p:nvSpPr>
            <p:spPr>
              <a:xfrm>
                <a:off x="9850929" y="4048522"/>
                <a:ext cx="66954" cy="65741"/>
              </a:xfrm>
              <a:prstGeom prst="ellipse">
                <a:avLst/>
              </a:prstGeom>
              <a:solidFill>
                <a:srgbClr val="00C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50" name="TextBox 449">
              <a:extLst>
                <a:ext uri="{FF2B5EF4-FFF2-40B4-BE49-F238E27FC236}">
                  <a16:creationId xmlns:a16="http://schemas.microsoft.com/office/drawing/2014/main" id="{3607C748-3322-4359-9524-D8295504E30C}"/>
                </a:ext>
              </a:extLst>
            </p:cNvPr>
            <p:cNvSpPr txBox="1"/>
            <p:nvPr/>
          </p:nvSpPr>
          <p:spPr>
            <a:xfrm>
              <a:off x="7158709" y="3697040"/>
              <a:ext cx="1456095" cy="180425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Provider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ko-KR" sz="700" dirty="0"/>
                <a:t>vSphere  </a:t>
              </a:r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</a:rPr>
                <a:t>Version </a:t>
              </a:r>
              <a:r>
                <a:rPr lang="en-US" altLang="ko-KR" sz="700" dirty="0"/>
                <a:t>1.21.84</a:t>
              </a: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BAF208FA-8581-4DB5-92C4-7E326A321828}"/>
                </a:ext>
              </a:extLst>
            </p:cNvPr>
            <p:cNvSpPr/>
            <p:nvPr/>
          </p:nvSpPr>
          <p:spPr>
            <a:xfrm>
              <a:off x="5782164" y="3686710"/>
              <a:ext cx="20375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▼</a:t>
              </a:r>
            </a:p>
          </p:txBody>
        </p:sp>
      </p:grp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67B92D8C-EE73-42A9-8F81-1E6970405650}"/>
              </a:ext>
            </a:extLst>
          </p:cNvPr>
          <p:cNvSpPr/>
          <p:nvPr/>
        </p:nvSpPr>
        <p:spPr>
          <a:xfrm>
            <a:off x="5359486" y="1978225"/>
            <a:ext cx="105141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b="1" dirty="0">
                <a:solidFill>
                  <a:srgbClr val="00B0F0"/>
                </a:solidFill>
              </a:rPr>
              <a:t>Project401</a:t>
            </a:r>
            <a:endParaRPr lang="ko-KR" altLang="en-US" sz="1300" b="1" dirty="0">
              <a:solidFill>
                <a:srgbClr val="00B0F0"/>
              </a:solidFill>
            </a:endParaRPr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83CAD24E-5DE0-4E12-8855-E3BC359425B8}"/>
              </a:ext>
            </a:extLst>
          </p:cNvPr>
          <p:cNvSpPr txBox="1"/>
          <p:nvPr/>
        </p:nvSpPr>
        <p:spPr>
          <a:xfrm>
            <a:off x="5413166" y="2201088"/>
            <a:ext cx="2786395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Project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Manager </a:t>
            </a:r>
            <a:r>
              <a:rPr lang="ko-KR" altLang="en-US" sz="700" dirty="0"/>
              <a:t>홍길동</a:t>
            </a:r>
            <a:r>
              <a:rPr lang="en-US" altLang="ko-KR" sz="700" dirty="0"/>
              <a:t>(@testuser2)  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Created </a:t>
            </a:r>
            <a:r>
              <a:rPr lang="en-US" altLang="ko-KR" sz="700" dirty="0"/>
              <a:t>2021.12.23 11:30</a:t>
            </a:r>
          </a:p>
          <a:p>
            <a:r>
              <a:rPr lang="en-US" altLang="ko-KR" sz="700" dirty="0" err="1">
                <a:solidFill>
                  <a:schemeClr val="bg1">
                    <a:lumMod val="50000"/>
                  </a:schemeClr>
                </a:solidFill>
              </a:rPr>
              <a:t>SPTek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개발을 위한 프로젝트</a:t>
            </a:r>
          </a:p>
        </p:txBody>
      </p:sp>
      <p:sp>
        <p:nvSpPr>
          <p:cNvPr id="490" name="직사각형 489">
            <a:extLst>
              <a:ext uri="{FF2B5EF4-FFF2-40B4-BE49-F238E27FC236}">
                <a16:creationId xmlns:a16="http://schemas.microsoft.com/office/drawing/2014/main" id="{77687290-B0A3-4AE5-B728-8935A5B161B5}"/>
              </a:ext>
            </a:extLst>
          </p:cNvPr>
          <p:cNvSpPr/>
          <p:nvPr/>
        </p:nvSpPr>
        <p:spPr>
          <a:xfrm>
            <a:off x="5329177" y="4321470"/>
            <a:ext cx="2974899" cy="219414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7" name="직사각형 526">
            <a:extLst>
              <a:ext uri="{FF2B5EF4-FFF2-40B4-BE49-F238E27FC236}">
                <a16:creationId xmlns:a16="http://schemas.microsoft.com/office/drawing/2014/main" id="{C9A5C337-A3D0-447D-BBD3-E50C2DF76C6B}"/>
              </a:ext>
            </a:extLst>
          </p:cNvPr>
          <p:cNvSpPr/>
          <p:nvPr/>
        </p:nvSpPr>
        <p:spPr>
          <a:xfrm>
            <a:off x="5396135" y="4899073"/>
            <a:ext cx="2837269" cy="158026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8" name="직사각형 527">
            <a:extLst>
              <a:ext uri="{FF2B5EF4-FFF2-40B4-BE49-F238E27FC236}">
                <a16:creationId xmlns:a16="http://schemas.microsoft.com/office/drawing/2014/main" id="{7CE8B4D9-61ED-4BAF-8119-B2F5DE64CAC5}"/>
              </a:ext>
            </a:extLst>
          </p:cNvPr>
          <p:cNvSpPr/>
          <p:nvPr/>
        </p:nvSpPr>
        <p:spPr>
          <a:xfrm>
            <a:off x="5387426" y="4899073"/>
            <a:ext cx="2853269" cy="1862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Cluster-01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529" name="그룹 528">
            <a:extLst>
              <a:ext uri="{FF2B5EF4-FFF2-40B4-BE49-F238E27FC236}">
                <a16:creationId xmlns:a16="http://schemas.microsoft.com/office/drawing/2014/main" id="{344621F4-E3BD-4D6D-A114-A003CC194E52}"/>
              </a:ext>
            </a:extLst>
          </p:cNvPr>
          <p:cNvGrpSpPr/>
          <p:nvPr/>
        </p:nvGrpSpPr>
        <p:grpSpPr>
          <a:xfrm>
            <a:off x="5598308" y="5255154"/>
            <a:ext cx="409786" cy="413352"/>
            <a:chOff x="2881499" y="3146661"/>
            <a:chExt cx="409786" cy="413352"/>
          </a:xfrm>
        </p:grpSpPr>
        <p:sp>
          <p:nvSpPr>
            <p:cNvPr id="536" name="막힌 원호 535">
              <a:extLst>
                <a:ext uri="{FF2B5EF4-FFF2-40B4-BE49-F238E27FC236}">
                  <a16:creationId xmlns:a16="http://schemas.microsoft.com/office/drawing/2014/main" id="{D6359E26-E282-47C4-A476-F00ECA2573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1499" y="3146661"/>
              <a:ext cx="409786" cy="409786"/>
            </a:xfrm>
            <a:prstGeom prst="blockArc">
              <a:avLst>
                <a:gd name="adj1" fmla="val 16317894"/>
                <a:gd name="adj2" fmla="val 9910142"/>
                <a:gd name="adj3" fmla="val 26518"/>
              </a:avLst>
            </a:prstGeom>
            <a:solidFill>
              <a:srgbClr val="FF0000"/>
            </a:solidFill>
          </p:spPr>
          <p:txBody>
            <a:bodyPr wrap="square" rtlCol="0" anchor="ctr">
              <a:spAutoFit/>
            </a:bodyPr>
            <a:lstStyle/>
            <a:p>
              <a:pPr algn="l"/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37" name="막힌 원호 536">
              <a:extLst>
                <a:ext uri="{FF2B5EF4-FFF2-40B4-BE49-F238E27FC236}">
                  <a16:creationId xmlns:a16="http://schemas.microsoft.com/office/drawing/2014/main" id="{A3E777DE-A1DD-41A2-AE5C-E113BAD5EFBD}"/>
                </a:ext>
              </a:extLst>
            </p:cNvPr>
            <p:cNvSpPr>
              <a:spLocks noChangeAspect="1"/>
            </p:cNvSpPr>
            <p:nvPr/>
          </p:nvSpPr>
          <p:spPr>
            <a:xfrm rot="9691135">
              <a:off x="2881536" y="3150959"/>
              <a:ext cx="409054" cy="409054"/>
            </a:xfrm>
            <a:prstGeom prst="blockArc">
              <a:avLst>
                <a:gd name="adj1" fmla="val 4267"/>
                <a:gd name="adj2" fmla="val 6759010"/>
                <a:gd name="adj3" fmla="val 27628"/>
              </a:avLst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l"/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38" name="TextBox 537">
              <a:extLst>
                <a:ext uri="{FF2B5EF4-FFF2-40B4-BE49-F238E27FC236}">
                  <a16:creationId xmlns:a16="http://schemas.microsoft.com/office/drawing/2014/main" id="{BC03BF1D-2800-46A5-A95D-8492628EE8DF}"/>
                </a:ext>
              </a:extLst>
            </p:cNvPr>
            <p:cNvSpPr txBox="1"/>
            <p:nvPr/>
          </p:nvSpPr>
          <p:spPr>
            <a:xfrm>
              <a:off x="2967775" y="3257899"/>
              <a:ext cx="247431" cy="180425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spAutoFit/>
            </a:bodyPr>
            <a:lstStyle/>
            <a:p>
              <a:pPr algn="ctr"/>
              <a:r>
                <a:rPr lang="en-US" altLang="ko-KR" sz="700" dirty="0">
                  <a:solidFill>
                    <a:srgbClr val="00B0F0"/>
                  </a:solidFill>
                </a:rPr>
                <a:t>75%</a:t>
              </a:r>
              <a:endParaRPr lang="ko-KR" altLang="en-US" sz="7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530" name="그룹 529">
            <a:extLst>
              <a:ext uri="{FF2B5EF4-FFF2-40B4-BE49-F238E27FC236}">
                <a16:creationId xmlns:a16="http://schemas.microsoft.com/office/drawing/2014/main" id="{EE5A3DD2-5F51-4B36-A5DF-C88A3039E667}"/>
              </a:ext>
            </a:extLst>
          </p:cNvPr>
          <p:cNvGrpSpPr/>
          <p:nvPr/>
        </p:nvGrpSpPr>
        <p:grpSpPr>
          <a:xfrm>
            <a:off x="6232486" y="5262510"/>
            <a:ext cx="409786" cy="412862"/>
            <a:chOff x="2881499" y="3143585"/>
            <a:chExt cx="409786" cy="412862"/>
          </a:xfrm>
        </p:grpSpPr>
        <p:sp>
          <p:nvSpPr>
            <p:cNvPr id="533" name="막힌 원호 532">
              <a:extLst>
                <a:ext uri="{FF2B5EF4-FFF2-40B4-BE49-F238E27FC236}">
                  <a16:creationId xmlns:a16="http://schemas.microsoft.com/office/drawing/2014/main" id="{4B4988F8-F7D9-4F3B-A2B7-DFFFCEAC26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1499" y="3146661"/>
              <a:ext cx="409786" cy="409786"/>
            </a:xfrm>
            <a:prstGeom prst="blockArc">
              <a:avLst>
                <a:gd name="adj1" fmla="val 16556365"/>
                <a:gd name="adj2" fmla="val 1507638"/>
                <a:gd name="adj3" fmla="val 27369"/>
              </a:avLst>
            </a:prstGeom>
            <a:solidFill>
              <a:srgbClr val="92D050"/>
            </a:solidFill>
          </p:spPr>
          <p:txBody>
            <a:bodyPr wrap="square" rtlCol="0" anchor="ctr">
              <a:spAutoFit/>
            </a:bodyPr>
            <a:lstStyle/>
            <a:p>
              <a:pPr algn="l"/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34" name="막힌 원호 533">
              <a:extLst>
                <a:ext uri="{FF2B5EF4-FFF2-40B4-BE49-F238E27FC236}">
                  <a16:creationId xmlns:a16="http://schemas.microsoft.com/office/drawing/2014/main" id="{6863C773-7D4E-4727-ADB5-FA31EAE1F145}"/>
                </a:ext>
              </a:extLst>
            </p:cNvPr>
            <p:cNvSpPr>
              <a:spLocks noChangeAspect="1"/>
            </p:cNvSpPr>
            <p:nvPr/>
          </p:nvSpPr>
          <p:spPr>
            <a:xfrm rot="9691135">
              <a:off x="2881536" y="3143585"/>
              <a:ext cx="409054" cy="409054"/>
            </a:xfrm>
            <a:prstGeom prst="blockArc">
              <a:avLst>
                <a:gd name="adj1" fmla="val 13289706"/>
                <a:gd name="adj2" fmla="val 6759010"/>
                <a:gd name="adj3" fmla="val 27628"/>
              </a:avLst>
            </a:prstGeom>
            <a:solidFill>
              <a:srgbClr val="FFC000"/>
            </a:solidFill>
          </p:spPr>
          <p:txBody>
            <a:bodyPr wrap="square" rtlCol="0" anchor="ctr">
              <a:spAutoFit/>
            </a:bodyPr>
            <a:lstStyle/>
            <a:p>
              <a:pPr algn="l"/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35" name="TextBox 534">
              <a:extLst>
                <a:ext uri="{FF2B5EF4-FFF2-40B4-BE49-F238E27FC236}">
                  <a16:creationId xmlns:a16="http://schemas.microsoft.com/office/drawing/2014/main" id="{43DFC6EF-628D-45B0-8F3B-657E9B0E511A}"/>
                </a:ext>
              </a:extLst>
            </p:cNvPr>
            <p:cNvSpPr txBox="1"/>
            <p:nvPr/>
          </p:nvSpPr>
          <p:spPr>
            <a:xfrm>
              <a:off x="2967775" y="3257899"/>
              <a:ext cx="247431" cy="180425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spAutoFit/>
            </a:bodyPr>
            <a:lstStyle/>
            <a:p>
              <a:pPr algn="ctr"/>
              <a:r>
                <a:rPr lang="en-US" altLang="ko-KR" sz="700" dirty="0">
                  <a:solidFill>
                    <a:srgbClr val="00B0F0"/>
                  </a:solidFill>
                </a:rPr>
                <a:t>35%</a:t>
              </a:r>
              <a:endParaRPr lang="ko-KR" altLang="en-US" sz="700" dirty="0">
                <a:solidFill>
                  <a:srgbClr val="00B0F0"/>
                </a:solidFill>
              </a:endParaRPr>
            </a:p>
          </p:txBody>
        </p:sp>
      </p:grpSp>
      <p:sp>
        <p:nvSpPr>
          <p:cNvPr id="531" name="TextBox 530">
            <a:extLst>
              <a:ext uri="{FF2B5EF4-FFF2-40B4-BE49-F238E27FC236}">
                <a16:creationId xmlns:a16="http://schemas.microsoft.com/office/drawing/2014/main" id="{444C9170-2011-4835-91E8-94F9E316C2BE}"/>
              </a:ext>
            </a:extLst>
          </p:cNvPr>
          <p:cNvSpPr txBox="1"/>
          <p:nvPr/>
        </p:nvSpPr>
        <p:spPr>
          <a:xfrm>
            <a:off x="5449784" y="5695575"/>
            <a:ext cx="7204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Master </a:t>
            </a:r>
          </a:p>
          <a:p>
            <a:pPr algn="ctr"/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가동률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532" name="TextBox 531">
            <a:extLst>
              <a:ext uri="{FF2B5EF4-FFF2-40B4-BE49-F238E27FC236}">
                <a16:creationId xmlns:a16="http://schemas.microsoft.com/office/drawing/2014/main" id="{A42B8195-8E58-4F52-9A38-B99D24239687}"/>
              </a:ext>
            </a:extLst>
          </p:cNvPr>
          <p:cNvSpPr txBox="1"/>
          <p:nvPr/>
        </p:nvSpPr>
        <p:spPr>
          <a:xfrm>
            <a:off x="6114028" y="5695575"/>
            <a:ext cx="6460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Worker</a:t>
            </a:r>
          </a:p>
          <a:p>
            <a:pPr algn="ctr"/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가동률</a:t>
            </a: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93" name="그룹 492">
            <a:extLst>
              <a:ext uri="{FF2B5EF4-FFF2-40B4-BE49-F238E27FC236}">
                <a16:creationId xmlns:a16="http://schemas.microsoft.com/office/drawing/2014/main" id="{E649200C-9024-4353-A46B-6C9A2463B9B7}"/>
              </a:ext>
            </a:extLst>
          </p:cNvPr>
          <p:cNvGrpSpPr/>
          <p:nvPr/>
        </p:nvGrpSpPr>
        <p:grpSpPr>
          <a:xfrm>
            <a:off x="5510582" y="6033700"/>
            <a:ext cx="1206891" cy="419512"/>
            <a:chOff x="9814082" y="5156193"/>
            <a:chExt cx="1206891" cy="419512"/>
          </a:xfrm>
        </p:grpSpPr>
        <p:sp>
          <p:nvSpPr>
            <p:cNvPr id="522" name="직사각형 521">
              <a:extLst>
                <a:ext uri="{FF2B5EF4-FFF2-40B4-BE49-F238E27FC236}">
                  <a16:creationId xmlns:a16="http://schemas.microsoft.com/office/drawing/2014/main" id="{5BA6A873-A092-4B55-B441-58E23DB27AB5}"/>
                </a:ext>
              </a:extLst>
            </p:cNvPr>
            <p:cNvSpPr/>
            <p:nvPr/>
          </p:nvSpPr>
          <p:spPr>
            <a:xfrm>
              <a:off x="9814082" y="5156193"/>
              <a:ext cx="5383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C10C0752-D24E-4A27-8EBC-07D9D9AD9060}"/>
                </a:ext>
              </a:extLst>
            </p:cNvPr>
            <p:cNvSpPr/>
            <p:nvPr/>
          </p:nvSpPr>
          <p:spPr>
            <a:xfrm>
              <a:off x="9830460" y="5364633"/>
              <a:ext cx="489529" cy="200055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ctr"/>
              <a:r>
                <a:rPr lang="en-US" altLang="ko-KR" sz="700" dirty="0">
                  <a:solidFill>
                    <a:schemeClr val="bg1">
                      <a:lumMod val="65000"/>
                    </a:schemeClr>
                  </a:solidFill>
                </a:rPr>
                <a:t>Master</a:t>
              </a:r>
              <a:endParaRPr lang="ko-KR" alt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cxnSp>
          <p:nvCxnSpPr>
            <p:cNvPr id="524" name="직선 연결선 523">
              <a:extLst>
                <a:ext uri="{FF2B5EF4-FFF2-40B4-BE49-F238E27FC236}">
                  <a16:creationId xmlns:a16="http://schemas.microsoft.com/office/drawing/2014/main" id="{74057312-F8AB-4F2A-B9CC-ABB4CF517E45}"/>
                </a:ext>
              </a:extLst>
            </p:cNvPr>
            <p:cNvCxnSpPr/>
            <p:nvPr/>
          </p:nvCxnSpPr>
          <p:spPr>
            <a:xfrm>
              <a:off x="10420887" y="5277475"/>
              <a:ext cx="0" cy="18897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CCF38053-31F0-42FB-8A05-59B34CA81175}"/>
                </a:ext>
              </a:extLst>
            </p:cNvPr>
            <p:cNvSpPr/>
            <p:nvPr/>
          </p:nvSpPr>
          <p:spPr>
            <a:xfrm>
              <a:off x="10518040" y="5375650"/>
              <a:ext cx="489529" cy="200055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ctr"/>
              <a:r>
                <a:rPr lang="en-US" altLang="ko-KR" sz="700" dirty="0">
                  <a:solidFill>
                    <a:schemeClr val="bg1">
                      <a:lumMod val="65000"/>
                    </a:schemeClr>
                  </a:solidFill>
                </a:rPr>
                <a:t>Worker</a:t>
              </a:r>
              <a:endParaRPr lang="ko-KR" alt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41B09E1C-AC5A-43CF-BAC6-BCDCD2146B42}"/>
                </a:ext>
              </a:extLst>
            </p:cNvPr>
            <p:cNvSpPr/>
            <p:nvPr/>
          </p:nvSpPr>
          <p:spPr>
            <a:xfrm>
              <a:off x="10482601" y="5167209"/>
              <a:ext cx="5383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6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94" name="직사각형 493">
            <a:extLst>
              <a:ext uri="{FF2B5EF4-FFF2-40B4-BE49-F238E27FC236}">
                <a16:creationId xmlns:a16="http://schemas.microsoft.com/office/drawing/2014/main" id="{1BE8C5D0-AC49-45FE-ADA3-9C16AA282018}"/>
              </a:ext>
            </a:extLst>
          </p:cNvPr>
          <p:cNvSpPr/>
          <p:nvPr/>
        </p:nvSpPr>
        <p:spPr>
          <a:xfrm>
            <a:off x="6933306" y="5317437"/>
            <a:ext cx="1257228" cy="104892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5" name="직사각형 494">
            <a:extLst>
              <a:ext uri="{FF2B5EF4-FFF2-40B4-BE49-F238E27FC236}">
                <a16:creationId xmlns:a16="http://schemas.microsoft.com/office/drawing/2014/main" id="{12163B9B-6358-4086-9458-54C7F7365465}"/>
              </a:ext>
            </a:extLst>
          </p:cNvPr>
          <p:cNvSpPr/>
          <p:nvPr/>
        </p:nvSpPr>
        <p:spPr>
          <a:xfrm>
            <a:off x="6890806" y="5131523"/>
            <a:ext cx="716863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Node</a:t>
            </a:r>
            <a:r>
              <a:rPr lang="ko-KR" altLang="en-US" sz="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health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96" name="그룹 495">
            <a:extLst>
              <a:ext uri="{FF2B5EF4-FFF2-40B4-BE49-F238E27FC236}">
                <a16:creationId xmlns:a16="http://schemas.microsoft.com/office/drawing/2014/main" id="{7B9B1273-08C1-474E-86B5-F22D523271B1}"/>
              </a:ext>
            </a:extLst>
          </p:cNvPr>
          <p:cNvGrpSpPr/>
          <p:nvPr/>
        </p:nvGrpSpPr>
        <p:grpSpPr>
          <a:xfrm>
            <a:off x="7026940" y="5345389"/>
            <a:ext cx="646002" cy="200055"/>
            <a:chOff x="9850929" y="3973115"/>
            <a:chExt cx="646002" cy="200055"/>
          </a:xfrm>
        </p:grpSpPr>
        <p:sp>
          <p:nvSpPr>
            <p:cNvPr id="520" name="TextBox 519">
              <a:extLst>
                <a:ext uri="{FF2B5EF4-FFF2-40B4-BE49-F238E27FC236}">
                  <a16:creationId xmlns:a16="http://schemas.microsoft.com/office/drawing/2014/main" id="{2185D130-5454-494B-92DD-32FD6F5F034E}"/>
                </a:ext>
              </a:extLst>
            </p:cNvPr>
            <p:cNvSpPr txBox="1"/>
            <p:nvPr/>
          </p:nvSpPr>
          <p:spPr>
            <a:xfrm>
              <a:off x="9880797" y="3973115"/>
              <a:ext cx="616134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master-01</a:t>
              </a:r>
            </a:p>
          </p:txBody>
        </p:sp>
        <p:sp>
          <p:nvSpPr>
            <p:cNvPr id="521" name="타원 520">
              <a:extLst>
                <a:ext uri="{FF2B5EF4-FFF2-40B4-BE49-F238E27FC236}">
                  <a16:creationId xmlns:a16="http://schemas.microsoft.com/office/drawing/2014/main" id="{14E7F709-FB7D-4A0F-82D8-B745A1AD3926}"/>
                </a:ext>
              </a:extLst>
            </p:cNvPr>
            <p:cNvSpPr/>
            <p:nvPr/>
          </p:nvSpPr>
          <p:spPr>
            <a:xfrm>
              <a:off x="9850929" y="4048522"/>
              <a:ext cx="66954" cy="65741"/>
            </a:xfrm>
            <a:prstGeom prst="ellipse">
              <a:avLst/>
            </a:prstGeom>
            <a:solidFill>
              <a:srgbClr val="00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7" name="그룹 496">
            <a:extLst>
              <a:ext uri="{FF2B5EF4-FFF2-40B4-BE49-F238E27FC236}">
                <a16:creationId xmlns:a16="http://schemas.microsoft.com/office/drawing/2014/main" id="{2435F25C-8E83-4808-A2C1-A896998E769A}"/>
              </a:ext>
            </a:extLst>
          </p:cNvPr>
          <p:cNvGrpSpPr/>
          <p:nvPr/>
        </p:nvGrpSpPr>
        <p:grpSpPr>
          <a:xfrm>
            <a:off x="7584380" y="5552674"/>
            <a:ext cx="646002" cy="200055"/>
            <a:chOff x="9850929" y="3973115"/>
            <a:chExt cx="646002" cy="200055"/>
          </a:xfrm>
        </p:grpSpPr>
        <p:sp>
          <p:nvSpPr>
            <p:cNvPr id="518" name="TextBox 517">
              <a:extLst>
                <a:ext uri="{FF2B5EF4-FFF2-40B4-BE49-F238E27FC236}">
                  <a16:creationId xmlns:a16="http://schemas.microsoft.com/office/drawing/2014/main" id="{DB69468A-F13B-42CC-85BF-511DC0748085}"/>
                </a:ext>
              </a:extLst>
            </p:cNvPr>
            <p:cNvSpPr txBox="1"/>
            <p:nvPr/>
          </p:nvSpPr>
          <p:spPr>
            <a:xfrm>
              <a:off x="9880797" y="3973115"/>
              <a:ext cx="616134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node-01</a:t>
              </a:r>
            </a:p>
          </p:txBody>
        </p:sp>
        <p:sp>
          <p:nvSpPr>
            <p:cNvPr id="519" name="타원 518">
              <a:extLst>
                <a:ext uri="{FF2B5EF4-FFF2-40B4-BE49-F238E27FC236}">
                  <a16:creationId xmlns:a16="http://schemas.microsoft.com/office/drawing/2014/main" id="{5210DCCC-92F5-433E-8E21-B5EF7D0EEAAB}"/>
                </a:ext>
              </a:extLst>
            </p:cNvPr>
            <p:cNvSpPr/>
            <p:nvPr/>
          </p:nvSpPr>
          <p:spPr>
            <a:xfrm>
              <a:off x="9850929" y="4048522"/>
              <a:ext cx="66954" cy="65741"/>
            </a:xfrm>
            <a:prstGeom prst="ellipse">
              <a:avLst/>
            </a:prstGeom>
            <a:solidFill>
              <a:srgbClr val="00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8" name="그룹 497">
            <a:extLst>
              <a:ext uri="{FF2B5EF4-FFF2-40B4-BE49-F238E27FC236}">
                <a16:creationId xmlns:a16="http://schemas.microsoft.com/office/drawing/2014/main" id="{1C890053-03F4-442F-A909-C0D279DE9419}"/>
              </a:ext>
            </a:extLst>
          </p:cNvPr>
          <p:cNvGrpSpPr/>
          <p:nvPr/>
        </p:nvGrpSpPr>
        <p:grpSpPr>
          <a:xfrm>
            <a:off x="7028820" y="5759699"/>
            <a:ext cx="646002" cy="200055"/>
            <a:chOff x="9850929" y="3973115"/>
            <a:chExt cx="646002" cy="200055"/>
          </a:xfrm>
        </p:grpSpPr>
        <p:sp>
          <p:nvSpPr>
            <p:cNvPr id="516" name="TextBox 515">
              <a:extLst>
                <a:ext uri="{FF2B5EF4-FFF2-40B4-BE49-F238E27FC236}">
                  <a16:creationId xmlns:a16="http://schemas.microsoft.com/office/drawing/2014/main" id="{D5E34FE4-4E4C-43F1-90BE-B6977100DAAA}"/>
                </a:ext>
              </a:extLst>
            </p:cNvPr>
            <p:cNvSpPr txBox="1"/>
            <p:nvPr/>
          </p:nvSpPr>
          <p:spPr>
            <a:xfrm>
              <a:off x="9880797" y="3973115"/>
              <a:ext cx="616134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node-02</a:t>
              </a:r>
            </a:p>
          </p:txBody>
        </p:sp>
        <p:sp>
          <p:nvSpPr>
            <p:cNvPr id="517" name="타원 516">
              <a:extLst>
                <a:ext uri="{FF2B5EF4-FFF2-40B4-BE49-F238E27FC236}">
                  <a16:creationId xmlns:a16="http://schemas.microsoft.com/office/drawing/2014/main" id="{188C29B1-9E3A-4A4C-9448-CDC3625B925F}"/>
                </a:ext>
              </a:extLst>
            </p:cNvPr>
            <p:cNvSpPr/>
            <p:nvPr/>
          </p:nvSpPr>
          <p:spPr>
            <a:xfrm>
              <a:off x="9850929" y="4048522"/>
              <a:ext cx="66954" cy="65741"/>
            </a:xfrm>
            <a:prstGeom prst="ellipse">
              <a:avLst/>
            </a:prstGeom>
            <a:solidFill>
              <a:srgbClr val="00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9" name="그룹 498">
            <a:extLst>
              <a:ext uri="{FF2B5EF4-FFF2-40B4-BE49-F238E27FC236}">
                <a16:creationId xmlns:a16="http://schemas.microsoft.com/office/drawing/2014/main" id="{E2003059-B0CA-4DA6-A14A-FA0C60B6AEA5}"/>
              </a:ext>
            </a:extLst>
          </p:cNvPr>
          <p:cNvGrpSpPr/>
          <p:nvPr/>
        </p:nvGrpSpPr>
        <p:grpSpPr>
          <a:xfrm>
            <a:off x="7535510" y="5755979"/>
            <a:ext cx="646002" cy="200055"/>
            <a:chOff x="9850929" y="3973115"/>
            <a:chExt cx="646002" cy="200055"/>
          </a:xfrm>
        </p:grpSpPr>
        <p:sp>
          <p:nvSpPr>
            <p:cNvPr id="514" name="TextBox 513">
              <a:extLst>
                <a:ext uri="{FF2B5EF4-FFF2-40B4-BE49-F238E27FC236}">
                  <a16:creationId xmlns:a16="http://schemas.microsoft.com/office/drawing/2014/main" id="{07CC64A7-F798-48E6-ACF0-414820D064FF}"/>
                </a:ext>
              </a:extLst>
            </p:cNvPr>
            <p:cNvSpPr txBox="1"/>
            <p:nvPr/>
          </p:nvSpPr>
          <p:spPr>
            <a:xfrm>
              <a:off x="9880797" y="3973115"/>
              <a:ext cx="616134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node-03</a:t>
              </a:r>
            </a:p>
          </p:txBody>
        </p:sp>
        <p:sp>
          <p:nvSpPr>
            <p:cNvPr id="515" name="타원 514">
              <a:extLst>
                <a:ext uri="{FF2B5EF4-FFF2-40B4-BE49-F238E27FC236}">
                  <a16:creationId xmlns:a16="http://schemas.microsoft.com/office/drawing/2014/main" id="{B8BDB6C8-F4DF-4FD1-A6EB-85B5428DBD23}"/>
                </a:ext>
              </a:extLst>
            </p:cNvPr>
            <p:cNvSpPr/>
            <p:nvPr/>
          </p:nvSpPr>
          <p:spPr>
            <a:xfrm>
              <a:off x="9850929" y="4048522"/>
              <a:ext cx="66954" cy="65741"/>
            </a:xfrm>
            <a:prstGeom prst="ellipse">
              <a:avLst/>
            </a:prstGeom>
            <a:solidFill>
              <a:srgbClr val="00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0" name="그룹 499">
            <a:extLst>
              <a:ext uri="{FF2B5EF4-FFF2-40B4-BE49-F238E27FC236}">
                <a16:creationId xmlns:a16="http://schemas.microsoft.com/office/drawing/2014/main" id="{7F78F88B-8CC1-4914-974E-988F649B2C11}"/>
              </a:ext>
            </a:extLst>
          </p:cNvPr>
          <p:cNvGrpSpPr/>
          <p:nvPr/>
        </p:nvGrpSpPr>
        <p:grpSpPr>
          <a:xfrm>
            <a:off x="7581443" y="5357705"/>
            <a:ext cx="646002" cy="200055"/>
            <a:chOff x="9850929" y="3973115"/>
            <a:chExt cx="646002" cy="200055"/>
          </a:xfrm>
        </p:grpSpPr>
        <p:sp>
          <p:nvSpPr>
            <p:cNvPr id="512" name="TextBox 511">
              <a:extLst>
                <a:ext uri="{FF2B5EF4-FFF2-40B4-BE49-F238E27FC236}">
                  <a16:creationId xmlns:a16="http://schemas.microsoft.com/office/drawing/2014/main" id="{D5F799DB-8579-4944-9814-A14F7952FF5A}"/>
                </a:ext>
              </a:extLst>
            </p:cNvPr>
            <p:cNvSpPr txBox="1"/>
            <p:nvPr/>
          </p:nvSpPr>
          <p:spPr>
            <a:xfrm>
              <a:off x="9880797" y="3973115"/>
              <a:ext cx="616134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master-02</a:t>
              </a:r>
            </a:p>
          </p:txBody>
        </p:sp>
        <p:sp>
          <p:nvSpPr>
            <p:cNvPr id="513" name="타원 512">
              <a:extLst>
                <a:ext uri="{FF2B5EF4-FFF2-40B4-BE49-F238E27FC236}">
                  <a16:creationId xmlns:a16="http://schemas.microsoft.com/office/drawing/2014/main" id="{DF37E512-1ACB-4078-97BF-3564642289F1}"/>
                </a:ext>
              </a:extLst>
            </p:cNvPr>
            <p:cNvSpPr/>
            <p:nvPr/>
          </p:nvSpPr>
          <p:spPr>
            <a:xfrm>
              <a:off x="9850929" y="4048522"/>
              <a:ext cx="66954" cy="65741"/>
            </a:xfrm>
            <a:prstGeom prst="ellipse">
              <a:avLst/>
            </a:prstGeom>
            <a:solidFill>
              <a:srgbClr val="00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1" name="그룹 500">
            <a:extLst>
              <a:ext uri="{FF2B5EF4-FFF2-40B4-BE49-F238E27FC236}">
                <a16:creationId xmlns:a16="http://schemas.microsoft.com/office/drawing/2014/main" id="{F9C300FB-B624-4A1F-A573-784B91BA047C}"/>
              </a:ext>
            </a:extLst>
          </p:cNvPr>
          <p:cNvGrpSpPr/>
          <p:nvPr/>
        </p:nvGrpSpPr>
        <p:grpSpPr>
          <a:xfrm>
            <a:off x="7026839" y="5554369"/>
            <a:ext cx="646002" cy="200055"/>
            <a:chOff x="9850929" y="3973115"/>
            <a:chExt cx="646002" cy="200055"/>
          </a:xfrm>
        </p:grpSpPr>
        <p:sp>
          <p:nvSpPr>
            <p:cNvPr id="510" name="TextBox 509">
              <a:extLst>
                <a:ext uri="{FF2B5EF4-FFF2-40B4-BE49-F238E27FC236}">
                  <a16:creationId xmlns:a16="http://schemas.microsoft.com/office/drawing/2014/main" id="{08C8B2AC-A2E9-4DC4-8FAA-ADC5C25285B1}"/>
                </a:ext>
              </a:extLst>
            </p:cNvPr>
            <p:cNvSpPr txBox="1"/>
            <p:nvPr/>
          </p:nvSpPr>
          <p:spPr>
            <a:xfrm>
              <a:off x="9880797" y="3973115"/>
              <a:ext cx="616134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master-03</a:t>
              </a:r>
            </a:p>
          </p:txBody>
        </p:sp>
        <p:sp>
          <p:nvSpPr>
            <p:cNvPr id="511" name="타원 510">
              <a:extLst>
                <a:ext uri="{FF2B5EF4-FFF2-40B4-BE49-F238E27FC236}">
                  <a16:creationId xmlns:a16="http://schemas.microsoft.com/office/drawing/2014/main" id="{15307ADE-A66B-4FC8-863A-8EACD2EF19EB}"/>
                </a:ext>
              </a:extLst>
            </p:cNvPr>
            <p:cNvSpPr/>
            <p:nvPr/>
          </p:nvSpPr>
          <p:spPr>
            <a:xfrm>
              <a:off x="9850929" y="4048522"/>
              <a:ext cx="66954" cy="65741"/>
            </a:xfrm>
            <a:prstGeom prst="ellipse">
              <a:avLst/>
            </a:prstGeom>
            <a:solidFill>
              <a:srgbClr val="00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2" name="그룹 501">
            <a:extLst>
              <a:ext uri="{FF2B5EF4-FFF2-40B4-BE49-F238E27FC236}">
                <a16:creationId xmlns:a16="http://schemas.microsoft.com/office/drawing/2014/main" id="{92284CE1-A3D8-497C-8199-AB5092473C01}"/>
              </a:ext>
            </a:extLst>
          </p:cNvPr>
          <p:cNvGrpSpPr/>
          <p:nvPr/>
        </p:nvGrpSpPr>
        <p:grpSpPr>
          <a:xfrm>
            <a:off x="7033331" y="5950806"/>
            <a:ext cx="646002" cy="200055"/>
            <a:chOff x="9850929" y="3973115"/>
            <a:chExt cx="646002" cy="200055"/>
          </a:xfrm>
        </p:grpSpPr>
        <p:sp>
          <p:nvSpPr>
            <p:cNvPr id="508" name="TextBox 507">
              <a:extLst>
                <a:ext uri="{FF2B5EF4-FFF2-40B4-BE49-F238E27FC236}">
                  <a16:creationId xmlns:a16="http://schemas.microsoft.com/office/drawing/2014/main" id="{F0D0DDCB-C7FA-483B-9646-C5ADF0BC19E1}"/>
                </a:ext>
              </a:extLst>
            </p:cNvPr>
            <p:cNvSpPr txBox="1"/>
            <p:nvPr/>
          </p:nvSpPr>
          <p:spPr>
            <a:xfrm>
              <a:off x="9880797" y="3973115"/>
              <a:ext cx="616134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node-04</a:t>
              </a:r>
            </a:p>
          </p:txBody>
        </p:sp>
        <p:sp>
          <p:nvSpPr>
            <p:cNvPr id="509" name="타원 508">
              <a:extLst>
                <a:ext uri="{FF2B5EF4-FFF2-40B4-BE49-F238E27FC236}">
                  <a16:creationId xmlns:a16="http://schemas.microsoft.com/office/drawing/2014/main" id="{35F23AAC-914A-44BB-B8DF-6EA3C8A06A87}"/>
                </a:ext>
              </a:extLst>
            </p:cNvPr>
            <p:cNvSpPr/>
            <p:nvPr/>
          </p:nvSpPr>
          <p:spPr>
            <a:xfrm>
              <a:off x="9850929" y="4048522"/>
              <a:ext cx="66954" cy="65741"/>
            </a:xfrm>
            <a:prstGeom prst="ellipse">
              <a:avLst/>
            </a:prstGeom>
            <a:solidFill>
              <a:srgbClr val="00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3" name="그룹 502">
            <a:extLst>
              <a:ext uri="{FF2B5EF4-FFF2-40B4-BE49-F238E27FC236}">
                <a16:creationId xmlns:a16="http://schemas.microsoft.com/office/drawing/2014/main" id="{94DB66B2-740E-44F8-A2F5-E00362CE7C6A}"/>
              </a:ext>
            </a:extLst>
          </p:cNvPr>
          <p:cNvGrpSpPr/>
          <p:nvPr/>
        </p:nvGrpSpPr>
        <p:grpSpPr>
          <a:xfrm>
            <a:off x="7538253" y="5952086"/>
            <a:ext cx="646002" cy="200055"/>
            <a:chOff x="9850929" y="3973115"/>
            <a:chExt cx="646002" cy="200055"/>
          </a:xfrm>
        </p:grpSpPr>
        <p:sp>
          <p:nvSpPr>
            <p:cNvPr id="506" name="TextBox 505">
              <a:extLst>
                <a:ext uri="{FF2B5EF4-FFF2-40B4-BE49-F238E27FC236}">
                  <a16:creationId xmlns:a16="http://schemas.microsoft.com/office/drawing/2014/main" id="{8DA2702B-DF61-453E-BA8C-9D1590B23848}"/>
                </a:ext>
              </a:extLst>
            </p:cNvPr>
            <p:cNvSpPr txBox="1"/>
            <p:nvPr/>
          </p:nvSpPr>
          <p:spPr>
            <a:xfrm>
              <a:off x="9880797" y="3973115"/>
              <a:ext cx="616134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node-05</a:t>
              </a:r>
            </a:p>
          </p:txBody>
        </p:sp>
        <p:sp>
          <p:nvSpPr>
            <p:cNvPr id="507" name="타원 506">
              <a:extLst>
                <a:ext uri="{FF2B5EF4-FFF2-40B4-BE49-F238E27FC236}">
                  <a16:creationId xmlns:a16="http://schemas.microsoft.com/office/drawing/2014/main" id="{206E3F2B-10EF-4E03-8435-870B3CF34442}"/>
                </a:ext>
              </a:extLst>
            </p:cNvPr>
            <p:cNvSpPr/>
            <p:nvPr/>
          </p:nvSpPr>
          <p:spPr>
            <a:xfrm>
              <a:off x="9850929" y="4048522"/>
              <a:ext cx="66954" cy="65741"/>
            </a:xfrm>
            <a:prstGeom prst="ellipse">
              <a:avLst/>
            </a:prstGeom>
            <a:solidFill>
              <a:srgbClr val="00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4" name="TextBox 503">
            <a:extLst>
              <a:ext uri="{FF2B5EF4-FFF2-40B4-BE49-F238E27FC236}">
                <a16:creationId xmlns:a16="http://schemas.microsoft.com/office/drawing/2014/main" id="{D8C98DCB-20FE-48FA-9D42-0E0B3F17DC67}"/>
              </a:ext>
            </a:extLst>
          </p:cNvPr>
          <p:cNvSpPr txBox="1"/>
          <p:nvPr/>
        </p:nvSpPr>
        <p:spPr>
          <a:xfrm>
            <a:off x="6760071" y="4900694"/>
            <a:ext cx="1456095" cy="180425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Provider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700" dirty="0"/>
              <a:t>vSphere 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Version </a:t>
            </a:r>
            <a:r>
              <a:rPr lang="en-US" altLang="ko-KR" sz="700" dirty="0"/>
              <a:t>1.21.84</a:t>
            </a:r>
          </a:p>
        </p:txBody>
      </p:sp>
      <p:sp>
        <p:nvSpPr>
          <p:cNvPr id="505" name="직사각형 504">
            <a:extLst>
              <a:ext uri="{FF2B5EF4-FFF2-40B4-BE49-F238E27FC236}">
                <a16:creationId xmlns:a16="http://schemas.microsoft.com/office/drawing/2014/main" id="{81441DF1-5326-4ED0-A098-1F109C12A848}"/>
              </a:ext>
            </a:extLst>
          </p:cNvPr>
          <p:cNvSpPr/>
          <p:nvPr/>
        </p:nvSpPr>
        <p:spPr>
          <a:xfrm>
            <a:off x="5383526" y="4890364"/>
            <a:ext cx="20375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▼</a:t>
            </a:r>
          </a:p>
        </p:txBody>
      </p:sp>
      <p:sp>
        <p:nvSpPr>
          <p:cNvPr id="539" name="직사각형 538">
            <a:extLst>
              <a:ext uri="{FF2B5EF4-FFF2-40B4-BE49-F238E27FC236}">
                <a16:creationId xmlns:a16="http://schemas.microsoft.com/office/drawing/2014/main" id="{282C4AD3-07B1-4E76-8504-C82FF0D4F90D}"/>
              </a:ext>
            </a:extLst>
          </p:cNvPr>
          <p:cNvSpPr/>
          <p:nvPr/>
        </p:nvSpPr>
        <p:spPr>
          <a:xfrm>
            <a:off x="5358997" y="4324341"/>
            <a:ext cx="105141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b="1" dirty="0">
                <a:solidFill>
                  <a:srgbClr val="00B0F0"/>
                </a:solidFill>
              </a:rPr>
              <a:t>Project501</a:t>
            </a:r>
            <a:endParaRPr lang="ko-KR" altLang="en-US" sz="1300" b="1" dirty="0">
              <a:solidFill>
                <a:srgbClr val="00B0F0"/>
              </a:solidFill>
            </a:endParaRPr>
          </a:p>
        </p:txBody>
      </p:sp>
      <p:sp>
        <p:nvSpPr>
          <p:cNvPr id="540" name="TextBox 539">
            <a:extLst>
              <a:ext uri="{FF2B5EF4-FFF2-40B4-BE49-F238E27FC236}">
                <a16:creationId xmlns:a16="http://schemas.microsoft.com/office/drawing/2014/main" id="{11590B46-02B0-4BAB-851C-BD6EFE781C4E}"/>
              </a:ext>
            </a:extLst>
          </p:cNvPr>
          <p:cNvSpPr txBox="1"/>
          <p:nvPr/>
        </p:nvSpPr>
        <p:spPr>
          <a:xfrm>
            <a:off x="5412677" y="4547204"/>
            <a:ext cx="2786395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Project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Manager </a:t>
            </a:r>
            <a:r>
              <a:rPr lang="ko-KR" altLang="en-US" sz="700" dirty="0"/>
              <a:t>홍길동</a:t>
            </a:r>
            <a:r>
              <a:rPr lang="en-US" altLang="ko-KR" sz="700" dirty="0"/>
              <a:t>(@testuser2)  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Created </a:t>
            </a:r>
            <a:r>
              <a:rPr lang="en-US" altLang="ko-KR" sz="700" dirty="0"/>
              <a:t>2021.12.23 11:30</a:t>
            </a:r>
          </a:p>
          <a:p>
            <a:r>
              <a:rPr lang="en-US" altLang="ko-KR" sz="700" dirty="0" err="1">
                <a:solidFill>
                  <a:schemeClr val="bg1">
                    <a:lumMod val="50000"/>
                  </a:schemeClr>
                </a:solidFill>
              </a:rPr>
              <a:t>SPTek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개발을 위한 프로젝트</a:t>
            </a:r>
          </a:p>
        </p:txBody>
      </p:sp>
      <p:grpSp>
        <p:nvGrpSpPr>
          <p:cNvPr id="600" name="그룹 599">
            <a:extLst>
              <a:ext uri="{FF2B5EF4-FFF2-40B4-BE49-F238E27FC236}">
                <a16:creationId xmlns:a16="http://schemas.microsoft.com/office/drawing/2014/main" id="{B684117C-E78D-4F29-8804-E60073E393B4}"/>
              </a:ext>
            </a:extLst>
          </p:cNvPr>
          <p:cNvGrpSpPr/>
          <p:nvPr/>
        </p:nvGrpSpPr>
        <p:grpSpPr>
          <a:xfrm>
            <a:off x="2204072" y="6100747"/>
            <a:ext cx="2855107" cy="203829"/>
            <a:chOff x="8939725" y="4926899"/>
            <a:chExt cx="2855107" cy="203829"/>
          </a:xfrm>
        </p:grpSpPr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E9162E20-AFA7-4249-A36C-D9C478E03CD3}"/>
                </a:ext>
              </a:extLst>
            </p:cNvPr>
            <p:cNvSpPr/>
            <p:nvPr/>
          </p:nvSpPr>
          <p:spPr>
            <a:xfrm>
              <a:off x="8941563" y="4926899"/>
              <a:ext cx="2853269" cy="1862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  Cluster-04</a:t>
              </a:r>
              <a:endPara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AA5B9ABB-164C-42F2-8236-C85C0B36F2CE}"/>
                </a:ext>
              </a:extLst>
            </p:cNvPr>
            <p:cNvSpPr/>
            <p:nvPr/>
          </p:nvSpPr>
          <p:spPr>
            <a:xfrm rot="16200000">
              <a:off x="8945570" y="4921130"/>
              <a:ext cx="20375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▼</a:t>
              </a:r>
            </a:p>
          </p:txBody>
        </p:sp>
        <p:sp>
          <p:nvSpPr>
            <p:cNvPr id="603" name="TextBox 602">
              <a:extLst>
                <a:ext uri="{FF2B5EF4-FFF2-40B4-BE49-F238E27FC236}">
                  <a16:creationId xmlns:a16="http://schemas.microsoft.com/office/drawing/2014/main" id="{1E0CB2B0-DA27-4ED9-B44C-6DB5FEC4E040}"/>
                </a:ext>
              </a:extLst>
            </p:cNvPr>
            <p:cNvSpPr txBox="1"/>
            <p:nvPr/>
          </p:nvSpPr>
          <p:spPr>
            <a:xfrm>
              <a:off x="10338737" y="4929930"/>
              <a:ext cx="1456095" cy="180425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Provider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ko-KR" sz="700" dirty="0"/>
                <a:t>vSphere  </a:t>
              </a:r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</a:rPr>
                <a:t>Version </a:t>
              </a:r>
              <a:r>
                <a:rPr lang="en-US" altLang="ko-KR" sz="700" dirty="0"/>
                <a:t>1.21.84</a:t>
              </a:r>
            </a:p>
          </p:txBody>
        </p:sp>
      </p:grpSp>
      <p:cxnSp>
        <p:nvCxnSpPr>
          <p:cNvPr id="604" name="직선 연결선 603">
            <a:extLst>
              <a:ext uri="{FF2B5EF4-FFF2-40B4-BE49-F238E27FC236}">
                <a16:creationId xmlns:a16="http://schemas.microsoft.com/office/drawing/2014/main" id="{273491AA-6A4F-4779-AFB2-53139F42463A}"/>
              </a:ext>
            </a:extLst>
          </p:cNvPr>
          <p:cNvCxnSpPr>
            <a:cxnSpLocks/>
          </p:cNvCxnSpPr>
          <p:nvPr/>
        </p:nvCxnSpPr>
        <p:spPr>
          <a:xfrm>
            <a:off x="5016211" y="2967485"/>
            <a:ext cx="0" cy="3981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358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619FB3A1-E80F-4903-8BFA-B44FA5856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93" y="787805"/>
            <a:ext cx="10989226" cy="556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902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F0E3085-7B42-44E4-8AAE-06068E171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08" y="637260"/>
            <a:ext cx="11028384" cy="558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1826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D86CDE-D826-48D4-BE0A-21FAF6A0A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Project -&gt; List</a:t>
            </a:r>
            <a:endParaRPr lang="ko-KR" altLang="en-US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F16B01-818C-474F-AFAA-929876509E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Project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73383C-C463-40BE-A5BD-516A01621C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Project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C967412-7E4E-4764-838D-29ACAC055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995563"/>
              </p:ext>
            </p:extLst>
          </p:nvPr>
        </p:nvGraphicFramePr>
        <p:xfrm>
          <a:off x="9202723" y="519394"/>
          <a:ext cx="2931202" cy="3743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892">
                  <a:extLst>
                    <a:ext uri="{9D8B030D-6E8A-4147-A177-3AD203B41FA5}">
                      <a16:colId xmlns:a16="http://schemas.microsoft.com/office/drawing/2014/main" val="2670468418"/>
                    </a:ext>
                  </a:extLst>
                </a:gridCol>
                <a:gridCol w="629098">
                  <a:extLst>
                    <a:ext uri="{9D8B030D-6E8A-4147-A177-3AD203B41FA5}">
                      <a16:colId xmlns:a16="http://schemas.microsoft.com/office/drawing/2014/main" val="2221562890"/>
                    </a:ext>
                  </a:extLst>
                </a:gridCol>
                <a:gridCol w="2067212">
                  <a:extLst>
                    <a:ext uri="{9D8B030D-6E8A-4147-A177-3AD203B41FA5}">
                      <a16:colId xmlns:a16="http://schemas.microsoft.com/office/drawing/2014/main" val="69013095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Project name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PaaS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 포탈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9382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Project List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0707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Screen Definition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8267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생성된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Project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목록이 있을 경우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제공 화면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Project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개수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 Default 20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정렬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 Create or update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순 정렬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오름차순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로그인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계정이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소속된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Project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목록만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제공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System admin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의 경우 전체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Project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제공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9965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35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Project List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출력</a:t>
                      </a:r>
                      <a:endParaRPr lang="en-US" altLang="ko-KR" sz="8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Project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 시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Project Detail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화면으로 이동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1230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영역</a:t>
                      </a:r>
                      <a:endParaRPr lang="en-US" altLang="ko-KR" sz="8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Keyword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입력 후 검색 버튼을 누르면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Keyword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에 일치하는 프로젝트 목록만 제공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0325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New Project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화면으로 이동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635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 영역</a:t>
                      </a:r>
                      <a:endParaRPr lang="en-US" altLang="ko-KR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수정 버튼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Project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수정화면 이동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버튼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Project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</a:b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확인 메시지창 제공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 (#4-1)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</a:b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메시지창에서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"Confirm"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클릭시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toast popup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제공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 (#4-2)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"Project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삭제가 완료되었습니다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."</a:t>
                      </a: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0143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＂</a:t>
                      </a:r>
                      <a:r>
                        <a:rPr lang="ko-KR" altLang="en-US" sz="8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페이징</a:t>
                      </a: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"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</a:t>
                      </a:r>
                      <a:endParaRPr lang="en-US" altLang="ko-KR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Project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개수 만큼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더보기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가능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266461"/>
                  </a:ext>
                </a:extLst>
              </a:tr>
            </a:tbl>
          </a:graphicData>
        </a:graphic>
      </p:graphicFrame>
      <p:sp>
        <p:nvSpPr>
          <p:cNvPr id="6" name="슬라이드 번호 개체 틀 4">
            <a:extLst>
              <a:ext uri="{FF2B5EF4-FFF2-40B4-BE49-F238E27FC236}">
                <a16:creationId xmlns:a16="http://schemas.microsoft.com/office/drawing/2014/main" id="{96D24E09-404E-461E-9822-42E670825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9492" y="6524372"/>
            <a:ext cx="502504" cy="3425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C8059A-D80C-4354-8B31-FFC608F2FA99}" type="slidenum">
              <a:rPr lang="ko-KR" altLang="en-US" smtClean="0"/>
              <a:pPr/>
              <a:t>78</a:t>
            </a:fld>
            <a:endParaRPr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1E2494-74E7-4C40-9A26-F739AD7E3A5C}"/>
              </a:ext>
            </a:extLst>
          </p:cNvPr>
          <p:cNvSpPr/>
          <p:nvPr/>
        </p:nvSpPr>
        <p:spPr>
          <a:xfrm>
            <a:off x="201110" y="1427083"/>
            <a:ext cx="1720735" cy="25149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800"/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32CF801D-68B6-45ED-BA56-9E562B0B7C53}"/>
              </a:ext>
            </a:extLst>
          </p:cNvPr>
          <p:cNvSpPr/>
          <p:nvPr/>
        </p:nvSpPr>
        <p:spPr>
          <a:xfrm>
            <a:off x="2097928" y="6409242"/>
            <a:ext cx="6788376" cy="241356"/>
          </a:xfrm>
          <a:prstGeom prst="roundRect">
            <a:avLst>
              <a:gd name="adj" fmla="val 6172"/>
            </a:avLst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/>
              <a:t>Toast popup</a:t>
            </a:r>
            <a:endParaRPr lang="ko-KR" altLang="en-US" sz="7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C67D15B-DECB-4BB9-9609-79A3B555925B}"/>
              </a:ext>
            </a:extLst>
          </p:cNvPr>
          <p:cNvSpPr/>
          <p:nvPr/>
        </p:nvSpPr>
        <p:spPr>
          <a:xfrm>
            <a:off x="2022432" y="2754022"/>
            <a:ext cx="6708157" cy="266494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7E85BB6-F2E0-4D1B-AEF4-A37F2916A388}"/>
              </a:ext>
            </a:extLst>
          </p:cNvPr>
          <p:cNvSpPr/>
          <p:nvPr/>
        </p:nvSpPr>
        <p:spPr>
          <a:xfrm>
            <a:off x="2022432" y="1922487"/>
            <a:ext cx="6708157" cy="4328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65EC5DC-14B4-4E08-8E52-C92181286F9A}"/>
              </a:ext>
            </a:extLst>
          </p:cNvPr>
          <p:cNvSpPr/>
          <p:nvPr/>
        </p:nvSpPr>
        <p:spPr>
          <a:xfrm>
            <a:off x="2022432" y="2350022"/>
            <a:ext cx="6708157" cy="41114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Total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3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AD8BBD4-C946-41FB-8F37-1437200B04FA}"/>
              </a:ext>
            </a:extLst>
          </p:cNvPr>
          <p:cNvGrpSpPr/>
          <p:nvPr/>
        </p:nvGrpSpPr>
        <p:grpSpPr>
          <a:xfrm>
            <a:off x="5577591" y="2446233"/>
            <a:ext cx="2055186" cy="221915"/>
            <a:chOff x="6727948" y="1872316"/>
            <a:chExt cx="2055186" cy="214291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0C26EB49-235F-489B-A064-F9F6979727DE}"/>
                </a:ext>
              </a:extLst>
            </p:cNvPr>
            <p:cNvGrpSpPr/>
            <p:nvPr/>
          </p:nvGrpSpPr>
          <p:grpSpPr>
            <a:xfrm>
              <a:off x="6727948" y="1872316"/>
              <a:ext cx="2055186" cy="214291"/>
              <a:chOff x="6904325" y="1872316"/>
              <a:chExt cx="2055186" cy="214291"/>
            </a:xfrm>
          </p:grpSpPr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03ACADB7-85DE-4A4E-B133-635025820A47}"/>
                  </a:ext>
                </a:extLst>
              </p:cNvPr>
              <p:cNvSpPr/>
              <p:nvPr/>
            </p:nvSpPr>
            <p:spPr>
              <a:xfrm>
                <a:off x="6904325" y="1872316"/>
                <a:ext cx="1857508" cy="214291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700" i="1" dirty="0">
                    <a:solidFill>
                      <a:schemeClr val="bg1">
                        <a:lumMod val="65000"/>
                      </a:schemeClr>
                    </a:solidFill>
                  </a:rPr>
                  <a:t>Filter by project name</a:t>
                </a:r>
                <a:endParaRPr lang="ko-KR" altLang="en-US" sz="700" i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52" name="사각형: 둥근 모서리 51">
                <a:extLst>
                  <a:ext uri="{FF2B5EF4-FFF2-40B4-BE49-F238E27FC236}">
                    <a16:creationId xmlns:a16="http://schemas.microsoft.com/office/drawing/2014/main" id="{9379FB15-6119-4DE4-9DB1-23ABD68B5C78}"/>
                  </a:ext>
                </a:extLst>
              </p:cNvPr>
              <p:cNvSpPr/>
              <p:nvPr/>
            </p:nvSpPr>
            <p:spPr>
              <a:xfrm>
                <a:off x="8761921" y="1872316"/>
                <a:ext cx="197590" cy="214291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800" i="1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AB85E891-6382-4CD2-97BA-3219FEC3E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2959" y="1926115"/>
              <a:ext cx="105609" cy="106695"/>
            </a:xfrm>
            <a:prstGeom prst="rect">
              <a:avLst/>
            </a:prstGeom>
          </p:spPr>
        </p:pic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3E27B77-4345-4613-8F5E-F8BC12228A53}"/>
              </a:ext>
            </a:extLst>
          </p:cNvPr>
          <p:cNvSpPr/>
          <p:nvPr/>
        </p:nvSpPr>
        <p:spPr>
          <a:xfrm>
            <a:off x="7705657" y="2446233"/>
            <a:ext cx="894527" cy="2188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00" dirty="0"/>
              <a:t>New Project</a:t>
            </a:r>
            <a:endParaRPr lang="ko-KR" altLang="en-US" sz="700" dirty="0"/>
          </a:p>
        </p:txBody>
      </p:sp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id="{486DE35C-E709-4FF7-85B5-1E4E79D87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643191"/>
              </p:ext>
            </p:extLst>
          </p:nvPr>
        </p:nvGraphicFramePr>
        <p:xfrm>
          <a:off x="2146716" y="2900217"/>
          <a:ext cx="6453470" cy="12033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3890">
                  <a:extLst>
                    <a:ext uri="{9D8B030D-6E8A-4147-A177-3AD203B41FA5}">
                      <a16:colId xmlns:a16="http://schemas.microsoft.com/office/drawing/2014/main" val="2933535574"/>
                    </a:ext>
                  </a:extLst>
                </a:gridCol>
                <a:gridCol w="2064190">
                  <a:extLst>
                    <a:ext uri="{9D8B030D-6E8A-4147-A177-3AD203B41FA5}">
                      <a16:colId xmlns:a16="http://schemas.microsoft.com/office/drawing/2014/main" val="1330508425"/>
                    </a:ext>
                  </a:extLst>
                </a:gridCol>
                <a:gridCol w="615636">
                  <a:extLst>
                    <a:ext uri="{9D8B030D-6E8A-4147-A177-3AD203B41FA5}">
                      <a16:colId xmlns:a16="http://schemas.microsoft.com/office/drawing/2014/main" val="1848976401"/>
                    </a:ext>
                  </a:extLst>
                </a:gridCol>
                <a:gridCol w="561315">
                  <a:extLst>
                    <a:ext uri="{9D8B030D-6E8A-4147-A177-3AD203B41FA5}">
                      <a16:colId xmlns:a16="http://schemas.microsoft.com/office/drawing/2014/main" val="4278154265"/>
                    </a:ext>
                  </a:extLst>
                </a:gridCol>
                <a:gridCol w="807453">
                  <a:extLst>
                    <a:ext uri="{9D8B030D-6E8A-4147-A177-3AD203B41FA5}">
                      <a16:colId xmlns:a16="http://schemas.microsoft.com/office/drawing/2014/main" val="2062691917"/>
                    </a:ext>
                  </a:extLst>
                </a:gridCol>
                <a:gridCol w="774834">
                  <a:extLst>
                    <a:ext uri="{9D8B030D-6E8A-4147-A177-3AD203B41FA5}">
                      <a16:colId xmlns:a16="http://schemas.microsoft.com/office/drawing/2014/main" val="1618916757"/>
                    </a:ext>
                  </a:extLst>
                </a:gridCol>
                <a:gridCol w="626152">
                  <a:extLst>
                    <a:ext uri="{9D8B030D-6E8A-4147-A177-3AD203B41FA5}">
                      <a16:colId xmlns:a16="http://schemas.microsoft.com/office/drawing/2014/main" val="4173143858"/>
                    </a:ext>
                  </a:extLst>
                </a:gridCol>
              </a:tblGrid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Project Name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Cluster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Member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Project Manager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Updated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Action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02643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PaaS-01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PaaS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프로젝트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– 01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10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홍길동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2021-10-01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93917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PaaS-02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PaaS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프로젝트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– 01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홍길동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2021-10-01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623477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PaaS-03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PaaS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프로젝트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– 01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홍길동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2021-10-01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591457"/>
                  </a:ext>
                </a:extLst>
              </a:tr>
            </a:tbl>
          </a:graphicData>
        </a:graphic>
      </p:graphicFrame>
      <p:pic>
        <p:nvPicPr>
          <p:cNvPr id="70" name="그림 69">
            <a:extLst>
              <a:ext uri="{FF2B5EF4-FFF2-40B4-BE49-F238E27FC236}">
                <a16:creationId xmlns:a16="http://schemas.microsoft.com/office/drawing/2014/main" id="{66876A4B-8FFE-458E-81C9-9F4BA38C2D8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287" y="3283804"/>
            <a:ext cx="162701" cy="163302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A3C8F86D-5BED-4C24-993B-BC51E83ABB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977" y="3287303"/>
            <a:ext cx="162701" cy="163302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01B7A3DA-F77B-4966-A31D-8B9EFF91526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287" y="3570175"/>
            <a:ext cx="162701" cy="163302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E6D5121-A317-4004-98D9-2B4B4A2FA13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977" y="3573674"/>
            <a:ext cx="162701" cy="163302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16D0B52D-C43D-48BD-8876-767FE6C6144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287" y="3875887"/>
            <a:ext cx="162701" cy="163302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2CAFE49B-E7C0-4C1F-8DA1-FA2C20EFF3F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977" y="3879386"/>
            <a:ext cx="162701" cy="163302"/>
          </a:xfrm>
          <a:prstGeom prst="rect">
            <a:avLst/>
          </a:prstGeom>
        </p:spPr>
      </p:pic>
      <p:sp>
        <p:nvSpPr>
          <p:cNvPr id="79" name="타원 78">
            <a:extLst>
              <a:ext uri="{FF2B5EF4-FFF2-40B4-BE49-F238E27FC236}">
                <a16:creationId xmlns:a16="http://schemas.microsoft.com/office/drawing/2014/main" id="{F08C0460-781E-47F0-9DA2-45B194031E00}"/>
              </a:ext>
            </a:extLst>
          </p:cNvPr>
          <p:cNvSpPr/>
          <p:nvPr/>
        </p:nvSpPr>
        <p:spPr>
          <a:xfrm>
            <a:off x="2030906" y="3133836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08BDD15A-9671-44F0-8426-82CCE9DE3A24}"/>
              </a:ext>
            </a:extLst>
          </p:cNvPr>
          <p:cNvSpPr/>
          <p:nvPr/>
        </p:nvSpPr>
        <p:spPr>
          <a:xfrm>
            <a:off x="6844811" y="2171677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1024FF87-4C0A-45CC-A1BD-FAD5865D5CDA}"/>
              </a:ext>
            </a:extLst>
          </p:cNvPr>
          <p:cNvSpPr/>
          <p:nvPr/>
        </p:nvSpPr>
        <p:spPr>
          <a:xfrm>
            <a:off x="8024230" y="2171185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CB551C90-873E-476B-AA74-5098A4F02822}"/>
              </a:ext>
            </a:extLst>
          </p:cNvPr>
          <p:cNvSpPr/>
          <p:nvPr/>
        </p:nvSpPr>
        <p:spPr>
          <a:xfrm>
            <a:off x="7912833" y="3092447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DB8F2903-D363-45B8-BBE2-53671707BA31}"/>
              </a:ext>
            </a:extLst>
          </p:cNvPr>
          <p:cNvSpPr/>
          <p:nvPr/>
        </p:nvSpPr>
        <p:spPr>
          <a:xfrm>
            <a:off x="4485922" y="4213788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5</a:t>
            </a:r>
            <a:endParaRPr lang="ko-KR" altLang="en-US" sz="700" b="1" dirty="0"/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339EACB6-9696-4EA3-8775-04C80C742FD2}"/>
              </a:ext>
            </a:extLst>
          </p:cNvPr>
          <p:cNvGrpSpPr/>
          <p:nvPr/>
        </p:nvGrpSpPr>
        <p:grpSpPr>
          <a:xfrm>
            <a:off x="6400378" y="5386647"/>
            <a:ext cx="2494974" cy="947609"/>
            <a:chOff x="6423236" y="5642859"/>
            <a:chExt cx="2494974" cy="947609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2A63B5BD-32C8-475D-A1C1-BF3128C7C919}"/>
                </a:ext>
              </a:extLst>
            </p:cNvPr>
            <p:cNvGrpSpPr/>
            <p:nvPr/>
          </p:nvGrpSpPr>
          <p:grpSpPr>
            <a:xfrm>
              <a:off x="6423236" y="5642859"/>
              <a:ext cx="2494974" cy="947609"/>
              <a:chOff x="9571839" y="5595851"/>
              <a:chExt cx="2494974" cy="947609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BA40A6BB-1580-486C-AD89-98C9B90BB8B0}"/>
                  </a:ext>
                </a:extLst>
              </p:cNvPr>
              <p:cNvSpPr/>
              <p:nvPr/>
            </p:nvSpPr>
            <p:spPr>
              <a:xfrm>
                <a:off x="9571839" y="5595851"/>
                <a:ext cx="2494974" cy="94760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altLang="ko-KR" sz="8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/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</a:rPr>
                  <a:t>선택하신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</a:rPr>
                  <a:t>Project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</a:rPr>
                  <a:t>를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</a:rPr>
                  <a:t>삭제 하시겠습니까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</a:rPr>
                  <a:t>?</a:t>
                </a:r>
              </a:p>
              <a:p>
                <a:pPr algn="ctr"/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</a:rPr>
                  <a:t>삭제하면 복구할 수 없습니다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</a:rPr>
                  <a:t>.</a:t>
                </a:r>
                <a:endParaRPr lang="ko-KR" altLang="en-US" sz="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8" name="사각형: 둥근 모서리 87">
                <a:extLst>
                  <a:ext uri="{FF2B5EF4-FFF2-40B4-BE49-F238E27FC236}">
                    <a16:creationId xmlns:a16="http://schemas.microsoft.com/office/drawing/2014/main" id="{BA533A67-0863-4EC5-9B74-43260C1D2BB6}"/>
                  </a:ext>
                </a:extLst>
              </p:cNvPr>
              <p:cNvSpPr/>
              <p:nvPr/>
            </p:nvSpPr>
            <p:spPr>
              <a:xfrm>
                <a:off x="10864680" y="6189622"/>
                <a:ext cx="503338" cy="214291"/>
              </a:xfrm>
              <a:prstGeom prst="roundRect">
                <a:avLst/>
              </a:prstGeom>
              <a:solidFill>
                <a:schemeClr val="accent5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700" b="1"/>
                  <a:t>Confirm</a:t>
                </a:r>
                <a:endParaRPr lang="ko-KR" altLang="en-US" sz="700" b="1"/>
              </a:p>
            </p:txBody>
          </p:sp>
          <p:sp>
            <p:nvSpPr>
              <p:cNvPr id="89" name="사각형: 둥근 모서리 88">
                <a:extLst>
                  <a:ext uri="{FF2B5EF4-FFF2-40B4-BE49-F238E27FC236}">
                    <a16:creationId xmlns:a16="http://schemas.microsoft.com/office/drawing/2014/main" id="{4E88E83A-C234-4301-A529-979BBC88ED0C}"/>
                  </a:ext>
                </a:extLst>
              </p:cNvPr>
              <p:cNvSpPr/>
              <p:nvPr/>
            </p:nvSpPr>
            <p:spPr>
              <a:xfrm>
                <a:off x="10268362" y="6188711"/>
                <a:ext cx="503338" cy="214291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700" b="1"/>
                  <a:t>Cancel</a:t>
                </a:r>
                <a:endParaRPr lang="ko-KR" altLang="en-US" sz="700" b="1"/>
              </a:p>
            </p:txBody>
          </p:sp>
        </p:grp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840F6C37-CCA4-4048-8A52-0D5862AA6C92}"/>
                </a:ext>
              </a:extLst>
            </p:cNvPr>
            <p:cNvSpPr/>
            <p:nvPr/>
          </p:nvSpPr>
          <p:spPr>
            <a:xfrm>
              <a:off x="6493078" y="5698408"/>
              <a:ext cx="231619" cy="231619"/>
            </a:xfrm>
            <a:prstGeom prst="ellipse">
              <a:avLst/>
            </a:prstGeom>
            <a:solidFill>
              <a:srgbClr val="C00000"/>
            </a:solidFill>
            <a:ln w="31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700" b="1" dirty="0"/>
                <a:t>4-1</a:t>
              </a:r>
              <a:endParaRPr lang="ko-KR" altLang="en-US" sz="700" b="1" dirty="0"/>
            </a:p>
          </p:txBody>
        </p:sp>
      </p:grpSp>
      <p:sp>
        <p:nvSpPr>
          <p:cNvPr id="90" name="타원 89">
            <a:extLst>
              <a:ext uri="{FF2B5EF4-FFF2-40B4-BE49-F238E27FC236}">
                <a16:creationId xmlns:a16="http://schemas.microsoft.com/office/drawing/2014/main" id="{D92D1A7F-8FD4-4545-AA24-5CD01A6D3114}"/>
              </a:ext>
            </a:extLst>
          </p:cNvPr>
          <p:cNvSpPr/>
          <p:nvPr/>
        </p:nvSpPr>
        <p:spPr>
          <a:xfrm>
            <a:off x="4870164" y="6350403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4-2</a:t>
            </a:r>
            <a:endParaRPr lang="ko-KR" altLang="en-US" sz="7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9DFFAB-46E8-496A-BADD-44BA77D0B583}"/>
              </a:ext>
            </a:extLst>
          </p:cNvPr>
          <p:cNvSpPr txBox="1"/>
          <p:nvPr/>
        </p:nvSpPr>
        <p:spPr>
          <a:xfrm>
            <a:off x="4695402" y="4278222"/>
            <a:ext cx="12811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&lt; 1 . 2 . 3 . 4 . 5 &gt;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2008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D86CDE-D826-48D4-BE0A-21FAF6A0A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Project -&gt; List(</a:t>
            </a:r>
            <a:r>
              <a:rPr lang="ko-KR" altLang="en-US" b="0" dirty="0"/>
              <a:t>카드 타입</a:t>
            </a:r>
            <a:r>
              <a:rPr lang="en-US" altLang="ko-KR" b="0" dirty="0"/>
              <a:t>)</a:t>
            </a:r>
            <a:endParaRPr lang="ko-KR" altLang="en-US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F16B01-818C-474F-AFAA-929876509E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Project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73383C-C463-40BE-A5BD-516A01621C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Project</a:t>
            </a:r>
            <a:endParaRPr lang="ko-KR" altLang="en-US" dirty="0"/>
          </a:p>
        </p:txBody>
      </p:sp>
      <p:sp>
        <p:nvSpPr>
          <p:cNvPr id="6" name="슬라이드 번호 개체 틀 4">
            <a:extLst>
              <a:ext uri="{FF2B5EF4-FFF2-40B4-BE49-F238E27FC236}">
                <a16:creationId xmlns:a16="http://schemas.microsoft.com/office/drawing/2014/main" id="{96D24E09-404E-461E-9822-42E670825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9492" y="6524372"/>
            <a:ext cx="502504" cy="3425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C8059A-D80C-4354-8B31-FFC608F2FA99}" type="slidenum">
              <a:rPr lang="ko-KR" altLang="en-US" smtClean="0"/>
              <a:pPr/>
              <a:t>79</a:t>
            </a:fld>
            <a:endParaRPr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1E2494-74E7-4C40-9A26-F739AD7E3A5C}"/>
              </a:ext>
            </a:extLst>
          </p:cNvPr>
          <p:cNvSpPr/>
          <p:nvPr/>
        </p:nvSpPr>
        <p:spPr>
          <a:xfrm>
            <a:off x="201110" y="1427083"/>
            <a:ext cx="1720735" cy="25149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8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E663B8B-CEEC-4267-BB62-CB0243620683}"/>
              </a:ext>
            </a:extLst>
          </p:cNvPr>
          <p:cNvSpPr/>
          <p:nvPr/>
        </p:nvSpPr>
        <p:spPr>
          <a:xfrm>
            <a:off x="2141652" y="2014910"/>
            <a:ext cx="6708157" cy="41114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Projects (3)</a:t>
            </a:r>
            <a:endParaRPr lang="ko-KR" altLang="en-US" sz="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168995B-A8B4-484B-9E16-292FDC739EF2}"/>
              </a:ext>
            </a:extLst>
          </p:cNvPr>
          <p:cNvSpPr/>
          <p:nvPr/>
        </p:nvSpPr>
        <p:spPr>
          <a:xfrm>
            <a:off x="7906681" y="2121651"/>
            <a:ext cx="847862" cy="2188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700" dirty="0"/>
              <a:t>New Project</a:t>
            </a:r>
            <a:endParaRPr lang="ko-KR" altLang="en-US" sz="700" dirty="0"/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A6FA2CD9-5ECC-403A-9D1C-EA9506698C66}"/>
              </a:ext>
            </a:extLst>
          </p:cNvPr>
          <p:cNvGrpSpPr/>
          <p:nvPr/>
        </p:nvGrpSpPr>
        <p:grpSpPr>
          <a:xfrm>
            <a:off x="6223300" y="2122391"/>
            <a:ext cx="1589784" cy="214291"/>
            <a:chOff x="7193350" y="1872316"/>
            <a:chExt cx="1589784" cy="214291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DC478D9B-1AE7-4BE1-A0E9-0FAB1AE26611}"/>
                </a:ext>
              </a:extLst>
            </p:cNvPr>
            <p:cNvGrpSpPr/>
            <p:nvPr userDrawn="1"/>
          </p:nvGrpSpPr>
          <p:grpSpPr>
            <a:xfrm>
              <a:off x="7193350" y="1872316"/>
              <a:ext cx="1589784" cy="214291"/>
              <a:chOff x="7369727" y="1872316"/>
              <a:chExt cx="1589784" cy="214291"/>
            </a:xfrm>
          </p:grpSpPr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62F0A4FF-C9A6-4D5F-A710-6B1788D67072}"/>
                  </a:ext>
                </a:extLst>
              </p:cNvPr>
              <p:cNvSpPr/>
              <p:nvPr userDrawn="1"/>
            </p:nvSpPr>
            <p:spPr>
              <a:xfrm>
                <a:off x="7369727" y="1872316"/>
                <a:ext cx="1392106" cy="214291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altLang="ko-KR" sz="700" i="1" dirty="0">
                    <a:solidFill>
                      <a:schemeClr val="bg1">
                        <a:lumMod val="65000"/>
                      </a:schemeClr>
                    </a:solidFill>
                  </a:rPr>
                  <a:t>Filter by project</a:t>
                </a:r>
                <a:r>
                  <a:rPr lang="ko-KR" altLang="en-US" sz="700" i="1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altLang="ko-KR" sz="700" i="1" dirty="0">
                    <a:solidFill>
                      <a:schemeClr val="bg1">
                        <a:lumMod val="65000"/>
                      </a:schemeClr>
                    </a:solidFill>
                  </a:rPr>
                  <a:t>name </a:t>
                </a:r>
                <a:endParaRPr lang="ko-KR" altLang="en-US" sz="700" i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CB33FC40-CFDF-47A7-B131-C19DDB1CFB75}"/>
                  </a:ext>
                </a:extLst>
              </p:cNvPr>
              <p:cNvSpPr/>
              <p:nvPr userDrawn="1"/>
            </p:nvSpPr>
            <p:spPr>
              <a:xfrm>
                <a:off x="8761921" y="1872316"/>
                <a:ext cx="197590" cy="214291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800" i="1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E49FCCE4-AD37-40A4-A410-951E41BF91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2959" y="1926115"/>
              <a:ext cx="105609" cy="106695"/>
            </a:xfrm>
            <a:prstGeom prst="rect">
              <a:avLst/>
            </a:prstGeom>
          </p:spPr>
        </p:pic>
      </p:grp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EF145DA3-A5D1-4430-A588-F153D99464C1}"/>
              </a:ext>
            </a:extLst>
          </p:cNvPr>
          <p:cNvSpPr/>
          <p:nvPr/>
        </p:nvSpPr>
        <p:spPr>
          <a:xfrm>
            <a:off x="5176497" y="5783835"/>
            <a:ext cx="634314" cy="255373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더보기</a:t>
            </a:r>
            <a:endParaRPr lang="ko-KR" altLang="en-US" sz="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A092409B-A812-4F20-B54D-ED779EAA293F}"/>
              </a:ext>
            </a:extLst>
          </p:cNvPr>
          <p:cNvSpPr/>
          <p:nvPr/>
        </p:nvSpPr>
        <p:spPr>
          <a:xfrm>
            <a:off x="2141652" y="6433366"/>
            <a:ext cx="6708157" cy="231619"/>
          </a:xfrm>
          <a:prstGeom prst="roundRect">
            <a:avLst>
              <a:gd name="adj" fmla="val 9423"/>
            </a:avLst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/>
              <a:t>Toast popup</a:t>
            </a:r>
            <a:endParaRPr lang="ko-KR" altLang="en-US" sz="700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8158EF85-C8B9-43EB-87CB-FB3B53AED68D}"/>
              </a:ext>
            </a:extLst>
          </p:cNvPr>
          <p:cNvSpPr/>
          <p:nvPr/>
        </p:nvSpPr>
        <p:spPr>
          <a:xfrm>
            <a:off x="4870164" y="6350403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2-2</a:t>
            </a:r>
            <a:endParaRPr lang="ko-KR" altLang="en-US" sz="700" b="1" dirty="0"/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22D3F632-A734-4889-A67E-1DC62EE15F70}"/>
              </a:ext>
            </a:extLst>
          </p:cNvPr>
          <p:cNvGrpSpPr/>
          <p:nvPr/>
        </p:nvGrpSpPr>
        <p:grpSpPr>
          <a:xfrm>
            <a:off x="6423236" y="5642859"/>
            <a:ext cx="2494974" cy="947609"/>
            <a:chOff x="6423236" y="5642859"/>
            <a:chExt cx="2494974" cy="947609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A2E31D7C-5D94-46B6-82D8-6912F0FF3B40}"/>
                </a:ext>
              </a:extLst>
            </p:cNvPr>
            <p:cNvGrpSpPr/>
            <p:nvPr/>
          </p:nvGrpSpPr>
          <p:grpSpPr>
            <a:xfrm>
              <a:off x="6423236" y="5642859"/>
              <a:ext cx="2494974" cy="947609"/>
              <a:chOff x="9571839" y="5595851"/>
              <a:chExt cx="2494974" cy="947609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2B469348-7914-4137-999C-6B4D118255B5}"/>
                  </a:ext>
                </a:extLst>
              </p:cNvPr>
              <p:cNvSpPr/>
              <p:nvPr/>
            </p:nvSpPr>
            <p:spPr>
              <a:xfrm>
                <a:off x="9571839" y="5595851"/>
                <a:ext cx="2494974" cy="94760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altLang="ko-KR" sz="80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/>
                <a:r>
                  <a:rPr lang="ko-KR" altLang="en-US" sz="800">
                    <a:solidFill>
                      <a:schemeClr val="bg1">
                        <a:lumMod val="50000"/>
                      </a:schemeClr>
                    </a:solidFill>
                  </a:rPr>
                  <a:t>선택하신 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</a:rPr>
                  <a:t>Sub Project</a:t>
                </a:r>
                <a:r>
                  <a:rPr lang="ko-KR" altLang="en-US" sz="800">
                    <a:solidFill>
                      <a:schemeClr val="bg1">
                        <a:lumMod val="50000"/>
                      </a:schemeClr>
                    </a:solidFill>
                  </a:rPr>
                  <a:t>를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ko-KR" altLang="en-US" sz="800">
                    <a:solidFill>
                      <a:schemeClr val="bg1">
                        <a:lumMod val="50000"/>
                      </a:schemeClr>
                    </a:solidFill>
                  </a:rPr>
                  <a:t>삭제하시겠습니까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</a:rPr>
                  <a:t>?</a:t>
                </a:r>
              </a:p>
              <a:p>
                <a:pPr algn="ctr"/>
                <a:r>
                  <a:rPr lang="ko-KR" altLang="en-US" sz="800">
                    <a:solidFill>
                      <a:schemeClr val="bg1">
                        <a:lumMod val="50000"/>
                      </a:schemeClr>
                    </a:solidFill>
                  </a:rPr>
                  <a:t>삭제하면 복구할 수 없습니다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</a:rPr>
                  <a:t>.</a:t>
                </a:r>
                <a:endParaRPr lang="ko-KR" altLang="en-US" sz="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4" name="사각형: 둥근 모서리 113">
                <a:extLst>
                  <a:ext uri="{FF2B5EF4-FFF2-40B4-BE49-F238E27FC236}">
                    <a16:creationId xmlns:a16="http://schemas.microsoft.com/office/drawing/2014/main" id="{340E24C7-4812-43AD-A800-7CB4F1630462}"/>
                  </a:ext>
                </a:extLst>
              </p:cNvPr>
              <p:cNvSpPr/>
              <p:nvPr/>
            </p:nvSpPr>
            <p:spPr>
              <a:xfrm>
                <a:off x="10864680" y="6189622"/>
                <a:ext cx="503338" cy="214291"/>
              </a:xfrm>
              <a:prstGeom prst="roundRect">
                <a:avLst/>
              </a:prstGeom>
              <a:solidFill>
                <a:schemeClr val="accent5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700" b="1"/>
                  <a:t>Confirm</a:t>
                </a:r>
                <a:endParaRPr lang="ko-KR" altLang="en-US" sz="700" b="1"/>
              </a:p>
            </p:txBody>
          </p:sp>
          <p:sp>
            <p:nvSpPr>
              <p:cNvPr id="115" name="사각형: 둥근 모서리 114">
                <a:extLst>
                  <a:ext uri="{FF2B5EF4-FFF2-40B4-BE49-F238E27FC236}">
                    <a16:creationId xmlns:a16="http://schemas.microsoft.com/office/drawing/2014/main" id="{C16EE8A2-AB7B-434B-BB20-BE4E63B7F0AB}"/>
                  </a:ext>
                </a:extLst>
              </p:cNvPr>
              <p:cNvSpPr/>
              <p:nvPr/>
            </p:nvSpPr>
            <p:spPr>
              <a:xfrm>
                <a:off x="10268362" y="6188711"/>
                <a:ext cx="503338" cy="214291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700" b="1"/>
                  <a:t>Cancel</a:t>
                </a:r>
                <a:endParaRPr lang="ko-KR" altLang="en-US" sz="700" b="1"/>
              </a:p>
            </p:txBody>
          </p:sp>
        </p:grp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5BDFF068-DAB2-481D-B0EB-E6CCD1F81472}"/>
                </a:ext>
              </a:extLst>
            </p:cNvPr>
            <p:cNvSpPr/>
            <p:nvPr/>
          </p:nvSpPr>
          <p:spPr>
            <a:xfrm>
              <a:off x="6493078" y="5698408"/>
              <a:ext cx="231619" cy="231619"/>
            </a:xfrm>
            <a:prstGeom prst="ellipse">
              <a:avLst/>
            </a:prstGeom>
            <a:solidFill>
              <a:srgbClr val="C00000"/>
            </a:solidFill>
            <a:ln w="31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700" b="1" dirty="0"/>
                <a:t>2-1</a:t>
              </a:r>
              <a:endParaRPr lang="ko-KR" altLang="en-US" sz="700" b="1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D2B3E78-1789-43AE-9D56-2C46F196BE0C}"/>
              </a:ext>
            </a:extLst>
          </p:cNvPr>
          <p:cNvGrpSpPr/>
          <p:nvPr/>
        </p:nvGrpSpPr>
        <p:grpSpPr>
          <a:xfrm>
            <a:off x="2135303" y="2575418"/>
            <a:ext cx="2160000" cy="1375795"/>
            <a:chOff x="2135303" y="2575418"/>
            <a:chExt cx="2160000" cy="1375795"/>
          </a:xfrm>
        </p:grpSpPr>
        <p:sp>
          <p:nvSpPr>
            <p:cNvPr id="150" name="사각형: 둥근 모서리 171">
              <a:extLst>
                <a:ext uri="{FF2B5EF4-FFF2-40B4-BE49-F238E27FC236}">
                  <a16:creationId xmlns:a16="http://schemas.microsoft.com/office/drawing/2014/main" id="{62DBBE3A-CA0F-4BE9-BA76-D459CA3089B4}"/>
                </a:ext>
              </a:extLst>
            </p:cNvPr>
            <p:cNvSpPr/>
            <p:nvPr/>
          </p:nvSpPr>
          <p:spPr>
            <a:xfrm>
              <a:off x="2135303" y="2575418"/>
              <a:ext cx="2160000" cy="1375795"/>
            </a:xfrm>
            <a:prstGeom prst="roundRect">
              <a:avLst>
                <a:gd name="adj" fmla="val 3862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0DBD72E0-E940-490D-B2B5-A017F1B92124}"/>
                </a:ext>
              </a:extLst>
            </p:cNvPr>
            <p:cNvSpPr txBox="1"/>
            <p:nvPr/>
          </p:nvSpPr>
          <p:spPr>
            <a:xfrm>
              <a:off x="2687749" y="3064236"/>
              <a:ext cx="706082" cy="272758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1300" b="1" dirty="0">
                  <a:solidFill>
                    <a:schemeClr val="bg2">
                      <a:lumMod val="25000"/>
                    </a:schemeClr>
                  </a:solidFill>
                </a:rPr>
                <a:t>PaaS-01</a:t>
              </a:r>
              <a:endParaRPr lang="ko-KR" altLang="en-US" sz="13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153" name="그림 152">
              <a:extLst>
                <a:ext uri="{FF2B5EF4-FFF2-40B4-BE49-F238E27FC236}">
                  <a16:creationId xmlns:a16="http://schemas.microsoft.com/office/drawing/2014/main" id="{9CF6CD7F-724C-42CF-AAB6-2C3C606F6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6638" y="2660453"/>
              <a:ext cx="139264" cy="139778"/>
            </a:xfrm>
            <a:prstGeom prst="rect">
              <a:avLst/>
            </a:prstGeom>
          </p:spPr>
        </p:pic>
        <p:sp>
          <p:nvSpPr>
            <p:cNvPr id="154" name="사각형: 둥근 모서리 296">
              <a:extLst>
                <a:ext uri="{FF2B5EF4-FFF2-40B4-BE49-F238E27FC236}">
                  <a16:creationId xmlns:a16="http://schemas.microsoft.com/office/drawing/2014/main" id="{64CC4DDD-7A24-4AD8-8C04-BBA9A28E1FCA}"/>
                </a:ext>
              </a:extLst>
            </p:cNvPr>
            <p:cNvSpPr/>
            <p:nvPr/>
          </p:nvSpPr>
          <p:spPr>
            <a:xfrm>
              <a:off x="3424874" y="3127718"/>
              <a:ext cx="170282" cy="124757"/>
            </a:xfrm>
            <a:prstGeom prst="roundRect">
              <a:avLst/>
            </a:prstGeom>
            <a:solidFill>
              <a:schemeClr val="accent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600" dirty="0">
                  <a:solidFill>
                    <a:schemeClr val="bg1"/>
                  </a:solidFill>
                </a:rPr>
                <a:t>new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38A83E7B-69F2-4EC8-B665-79D7E1FDE8B6}"/>
                </a:ext>
              </a:extLst>
            </p:cNvPr>
            <p:cNvSpPr/>
            <p:nvPr/>
          </p:nvSpPr>
          <p:spPr>
            <a:xfrm>
              <a:off x="2276585" y="3084127"/>
              <a:ext cx="380250" cy="389513"/>
            </a:xfrm>
            <a:prstGeom prst="ellipse">
              <a:avLst/>
            </a:prstGeom>
            <a:solidFill>
              <a:srgbClr val="0070C0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P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56" name="사각형: 둥근 모서리 296">
              <a:extLst>
                <a:ext uri="{FF2B5EF4-FFF2-40B4-BE49-F238E27FC236}">
                  <a16:creationId xmlns:a16="http://schemas.microsoft.com/office/drawing/2014/main" id="{806DA176-5BBA-4445-BE92-EAD1071F4ABE}"/>
                </a:ext>
              </a:extLst>
            </p:cNvPr>
            <p:cNvSpPr/>
            <p:nvPr/>
          </p:nvSpPr>
          <p:spPr>
            <a:xfrm>
              <a:off x="3658322" y="3127718"/>
              <a:ext cx="372914" cy="124757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6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Owne</a:t>
              </a:r>
              <a:r>
                <a:rPr lang="en-US" altLang="ko-KR" sz="600">
                  <a:solidFill>
                    <a:schemeClr val="bg1"/>
                  </a:solidFill>
                </a:rPr>
                <a:t>r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804AD3FD-C0A0-4C43-BF6A-52D432B4A796}"/>
                </a:ext>
              </a:extLst>
            </p:cNvPr>
            <p:cNvSpPr txBox="1"/>
            <p:nvPr/>
          </p:nvSpPr>
          <p:spPr>
            <a:xfrm>
              <a:off x="2691141" y="3280329"/>
              <a:ext cx="1381737" cy="195814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Cluster</a:t>
              </a:r>
              <a:r>
                <a:rPr lang="en-US" altLang="ko-KR" sz="800" dirty="0"/>
                <a:t> </a:t>
              </a:r>
              <a:r>
                <a:rPr lang="en-US" altLang="ko-KR" sz="800" b="1" dirty="0"/>
                <a:t>3 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Member</a:t>
              </a:r>
              <a:r>
                <a:rPr lang="en-US" altLang="ko-KR" sz="800" dirty="0"/>
                <a:t> </a:t>
              </a:r>
              <a:r>
                <a:rPr lang="en-US" altLang="ko-KR" sz="800" b="1" dirty="0"/>
                <a:t>10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191" name="그림 190">
              <a:extLst>
                <a:ext uri="{FF2B5EF4-FFF2-40B4-BE49-F238E27FC236}">
                  <a16:creationId xmlns:a16="http://schemas.microsoft.com/office/drawing/2014/main" id="{71E8B08F-E8E4-4E7E-8BFA-E47F796EF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8334" y="2658419"/>
              <a:ext cx="143320" cy="143849"/>
            </a:xfrm>
            <a:prstGeom prst="rect">
              <a:avLst/>
            </a:prstGeom>
          </p:spPr>
        </p:pic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449E076E-7FAF-4AD4-8A6C-83F7081F02FB}"/>
              </a:ext>
            </a:extLst>
          </p:cNvPr>
          <p:cNvGrpSpPr/>
          <p:nvPr/>
        </p:nvGrpSpPr>
        <p:grpSpPr>
          <a:xfrm>
            <a:off x="4415028" y="2575417"/>
            <a:ext cx="2160000" cy="1375795"/>
            <a:chOff x="2135303" y="2575418"/>
            <a:chExt cx="2160000" cy="1375795"/>
          </a:xfrm>
        </p:grpSpPr>
        <p:sp>
          <p:nvSpPr>
            <p:cNvPr id="193" name="사각형: 둥근 모서리 171">
              <a:extLst>
                <a:ext uri="{FF2B5EF4-FFF2-40B4-BE49-F238E27FC236}">
                  <a16:creationId xmlns:a16="http://schemas.microsoft.com/office/drawing/2014/main" id="{00171751-A942-414A-BE89-4E0CF49F0428}"/>
                </a:ext>
              </a:extLst>
            </p:cNvPr>
            <p:cNvSpPr/>
            <p:nvPr/>
          </p:nvSpPr>
          <p:spPr>
            <a:xfrm>
              <a:off x="2135303" y="2575418"/>
              <a:ext cx="2160000" cy="1375795"/>
            </a:xfrm>
            <a:prstGeom prst="roundRect">
              <a:avLst>
                <a:gd name="adj" fmla="val 3862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2173D5D9-8B0B-4BF1-8B64-35735BFE46CF}"/>
                </a:ext>
              </a:extLst>
            </p:cNvPr>
            <p:cNvSpPr txBox="1"/>
            <p:nvPr/>
          </p:nvSpPr>
          <p:spPr>
            <a:xfrm>
              <a:off x="2687749" y="3064236"/>
              <a:ext cx="706082" cy="272758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1300" b="1" dirty="0">
                  <a:solidFill>
                    <a:schemeClr val="bg2">
                      <a:lumMod val="25000"/>
                    </a:schemeClr>
                  </a:solidFill>
                </a:rPr>
                <a:t>PaaS-02</a:t>
              </a:r>
              <a:endParaRPr lang="ko-KR" altLang="en-US" sz="13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195" name="그림 194">
              <a:extLst>
                <a:ext uri="{FF2B5EF4-FFF2-40B4-BE49-F238E27FC236}">
                  <a16:creationId xmlns:a16="http://schemas.microsoft.com/office/drawing/2014/main" id="{0181DC76-01A1-4341-B714-7C8635DB9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6638" y="2660453"/>
              <a:ext cx="139264" cy="139778"/>
            </a:xfrm>
            <a:prstGeom prst="rect">
              <a:avLst/>
            </a:prstGeom>
          </p:spPr>
        </p:pic>
        <p:sp>
          <p:nvSpPr>
            <p:cNvPr id="196" name="사각형: 둥근 모서리 296">
              <a:extLst>
                <a:ext uri="{FF2B5EF4-FFF2-40B4-BE49-F238E27FC236}">
                  <a16:creationId xmlns:a16="http://schemas.microsoft.com/office/drawing/2014/main" id="{C5CCBB7A-26E4-4DBC-8662-6A7459787EED}"/>
                </a:ext>
              </a:extLst>
            </p:cNvPr>
            <p:cNvSpPr/>
            <p:nvPr/>
          </p:nvSpPr>
          <p:spPr>
            <a:xfrm>
              <a:off x="3424874" y="3127718"/>
              <a:ext cx="170282" cy="124757"/>
            </a:xfrm>
            <a:prstGeom prst="roundRect">
              <a:avLst/>
            </a:prstGeom>
            <a:solidFill>
              <a:schemeClr val="accent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600" dirty="0">
                  <a:solidFill>
                    <a:schemeClr val="bg1"/>
                  </a:solidFill>
                </a:rPr>
                <a:t>new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90902357-E026-427F-891C-45D82E2C7F12}"/>
                </a:ext>
              </a:extLst>
            </p:cNvPr>
            <p:cNvSpPr/>
            <p:nvPr/>
          </p:nvSpPr>
          <p:spPr>
            <a:xfrm>
              <a:off x="2276585" y="3084127"/>
              <a:ext cx="380250" cy="389513"/>
            </a:xfrm>
            <a:prstGeom prst="ellipse">
              <a:avLst/>
            </a:prstGeom>
            <a:solidFill>
              <a:srgbClr val="0070C0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P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98" name="사각형: 둥근 모서리 296">
              <a:extLst>
                <a:ext uri="{FF2B5EF4-FFF2-40B4-BE49-F238E27FC236}">
                  <a16:creationId xmlns:a16="http://schemas.microsoft.com/office/drawing/2014/main" id="{40CBDCAC-3227-48D1-BB8C-194D212A5A65}"/>
                </a:ext>
              </a:extLst>
            </p:cNvPr>
            <p:cNvSpPr/>
            <p:nvPr/>
          </p:nvSpPr>
          <p:spPr>
            <a:xfrm>
              <a:off x="3658322" y="3127718"/>
              <a:ext cx="372914" cy="124757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6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Owne</a:t>
              </a:r>
              <a:r>
                <a:rPr lang="en-US" altLang="ko-KR" sz="600">
                  <a:solidFill>
                    <a:schemeClr val="bg1"/>
                  </a:solidFill>
                </a:rPr>
                <a:t>r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81F0514E-1E0F-453D-86D8-486E6CE94849}"/>
                </a:ext>
              </a:extLst>
            </p:cNvPr>
            <p:cNvSpPr txBox="1"/>
            <p:nvPr/>
          </p:nvSpPr>
          <p:spPr>
            <a:xfrm>
              <a:off x="2691141" y="3280329"/>
              <a:ext cx="1381737" cy="195814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Cluster</a:t>
              </a:r>
              <a:r>
                <a:rPr lang="en-US" altLang="ko-KR" sz="800" dirty="0"/>
                <a:t> </a:t>
              </a:r>
              <a:r>
                <a:rPr lang="en-US" altLang="ko-KR" sz="800" b="1" dirty="0"/>
                <a:t>2 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Member</a:t>
              </a:r>
              <a:r>
                <a:rPr lang="en-US" altLang="ko-KR" sz="800" dirty="0"/>
                <a:t> </a:t>
              </a:r>
              <a:r>
                <a:rPr lang="en-US" altLang="ko-KR" sz="800" b="1" dirty="0"/>
                <a:t>5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200" name="그림 199">
              <a:extLst>
                <a:ext uri="{FF2B5EF4-FFF2-40B4-BE49-F238E27FC236}">
                  <a16:creationId xmlns:a16="http://schemas.microsoft.com/office/drawing/2014/main" id="{41BDB70E-5C70-4B97-844A-470EBB38D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8334" y="2658419"/>
              <a:ext cx="143320" cy="143849"/>
            </a:xfrm>
            <a:prstGeom prst="rect">
              <a:avLst/>
            </a:prstGeom>
          </p:spPr>
        </p:pic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81EAEC7C-9DB7-4FDE-B56C-D6D8994B33C4}"/>
              </a:ext>
            </a:extLst>
          </p:cNvPr>
          <p:cNvGrpSpPr/>
          <p:nvPr/>
        </p:nvGrpSpPr>
        <p:grpSpPr>
          <a:xfrm>
            <a:off x="6697290" y="2575416"/>
            <a:ext cx="2160000" cy="1375795"/>
            <a:chOff x="2135303" y="2575418"/>
            <a:chExt cx="2160000" cy="1375795"/>
          </a:xfrm>
        </p:grpSpPr>
        <p:sp>
          <p:nvSpPr>
            <p:cNvPr id="202" name="사각형: 둥근 모서리 171">
              <a:extLst>
                <a:ext uri="{FF2B5EF4-FFF2-40B4-BE49-F238E27FC236}">
                  <a16:creationId xmlns:a16="http://schemas.microsoft.com/office/drawing/2014/main" id="{1F34DC43-85F8-4F49-A7D7-EB6E72A08EEE}"/>
                </a:ext>
              </a:extLst>
            </p:cNvPr>
            <p:cNvSpPr/>
            <p:nvPr/>
          </p:nvSpPr>
          <p:spPr>
            <a:xfrm>
              <a:off x="2135303" y="2575418"/>
              <a:ext cx="2160000" cy="1375795"/>
            </a:xfrm>
            <a:prstGeom prst="roundRect">
              <a:avLst>
                <a:gd name="adj" fmla="val 3862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A4918768-F1BF-472C-9DBB-4F5771E4CF7E}"/>
                </a:ext>
              </a:extLst>
            </p:cNvPr>
            <p:cNvSpPr txBox="1"/>
            <p:nvPr/>
          </p:nvSpPr>
          <p:spPr>
            <a:xfrm>
              <a:off x="2687749" y="3064236"/>
              <a:ext cx="706082" cy="272758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1300" b="1" dirty="0">
                  <a:solidFill>
                    <a:schemeClr val="bg2">
                      <a:lumMod val="25000"/>
                    </a:schemeClr>
                  </a:solidFill>
                </a:rPr>
                <a:t>PaaS-03</a:t>
              </a:r>
              <a:endParaRPr lang="ko-KR" altLang="en-US" sz="13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204" name="그림 203">
              <a:extLst>
                <a:ext uri="{FF2B5EF4-FFF2-40B4-BE49-F238E27FC236}">
                  <a16:creationId xmlns:a16="http://schemas.microsoft.com/office/drawing/2014/main" id="{14F19C37-4F92-4580-914E-379BAC16F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6638" y="2660453"/>
              <a:ext cx="139264" cy="139778"/>
            </a:xfrm>
            <a:prstGeom prst="rect">
              <a:avLst/>
            </a:prstGeom>
          </p:spPr>
        </p:pic>
        <p:sp>
          <p:nvSpPr>
            <p:cNvPr id="205" name="사각형: 둥근 모서리 296">
              <a:extLst>
                <a:ext uri="{FF2B5EF4-FFF2-40B4-BE49-F238E27FC236}">
                  <a16:creationId xmlns:a16="http://schemas.microsoft.com/office/drawing/2014/main" id="{EC671438-6D1D-4F08-B021-53DAE4CB00C4}"/>
                </a:ext>
              </a:extLst>
            </p:cNvPr>
            <p:cNvSpPr/>
            <p:nvPr/>
          </p:nvSpPr>
          <p:spPr>
            <a:xfrm>
              <a:off x="3424874" y="3127718"/>
              <a:ext cx="170282" cy="124757"/>
            </a:xfrm>
            <a:prstGeom prst="roundRect">
              <a:avLst/>
            </a:prstGeom>
            <a:solidFill>
              <a:schemeClr val="accent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600" dirty="0">
                  <a:solidFill>
                    <a:schemeClr val="bg1"/>
                  </a:solidFill>
                </a:rPr>
                <a:t>new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AB6C14F8-7139-408F-93C7-F9D7866A0D39}"/>
                </a:ext>
              </a:extLst>
            </p:cNvPr>
            <p:cNvSpPr/>
            <p:nvPr/>
          </p:nvSpPr>
          <p:spPr>
            <a:xfrm>
              <a:off x="2276585" y="3084127"/>
              <a:ext cx="380250" cy="389513"/>
            </a:xfrm>
            <a:prstGeom prst="ellipse">
              <a:avLst/>
            </a:prstGeom>
            <a:solidFill>
              <a:srgbClr val="0070C0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P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07" name="사각형: 둥근 모서리 296">
              <a:extLst>
                <a:ext uri="{FF2B5EF4-FFF2-40B4-BE49-F238E27FC236}">
                  <a16:creationId xmlns:a16="http://schemas.microsoft.com/office/drawing/2014/main" id="{8A6AF823-3C15-4820-816C-4862B63917DF}"/>
                </a:ext>
              </a:extLst>
            </p:cNvPr>
            <p:cNvSpPr/>
            <p:nvPr/>
          </p:nvSpPr>
          <p:spPr>
            <a:xfrm>
              <a:off x="3658322" y="3127718"/>
              <a:ext cx="372914" cy="124757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6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Owne</a:t>
              </a:r>
              <a:r>
                <a:rPr lang="en-US" altLang="ko-KR" sz="600">
                  <a:solidFill>
                    <a:schemeClr val="bg1"/>
                  </a:solidFill>
                </a:rPr>
                <a:t>r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02FC4B5C-BFAD-4B7A-977B-08E4E43E793B}"/>
                </a:ext>
              </a:extLst>
            </p:cNvPr>
            <p:cNvSpPr txBox="1"/>
            <p:nvPr/>
          </p:nvSpPr>
          <p:spPr>
            <a:xfrm>
              <a:off x="2691141" y="3280329"/>
              <a:ext cx="1381737" cy="195814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Cluster</a:t>
              </a:r>
              <a:r>
                <a:rPr lang="en-US" altLang="ko-KR" sz="800" dirty="0"/>
                <a:t> </a:t>
              </a:r>
              <a:r>
                <a:rPr lang="en-US" altLang="ko-KR" sz="800" b="1" dirty="0"/>
                <a:t>1 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Member</a:t>
              </a:r>
              <a:r>
                <a:rPr lang="en-US" altLang="ko-KR" sz="800" dirty="0"/>
                <a:t> </a:t>
              </a:r>
              <a:r>
                <a:rPr lang="en-US" altLang="ko-KR" sz="800" b="1" dirty="0"/>
                <a:t>3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209" name="그림 208">
              <a:extLst>
                <a:ext uri="{FF2B5EF4-FFF2-40B4-BE49-F238E27FC236}">
                  <a16:creationId xmlns:a16="http://schemas.microsoft.com/office/drawing/2014/main" id="{F1140445-6CF8-45E4-9CC5-B26EB63F1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8334" y="2658419"/>
              <a:ext cx="143320" cy="143849"/>
            </a:xfrm>
            <a:prstGeom prst="rect">
              <a:avLst/>
            </a:prstGeom>
          </p:spPr>
        </p:pic>
      </p:grpSp>
      <p:graphicFrame>
        <p:nvGraphicFramePr>
          <p:cNvPr id="210" name="표 209">
            <a:extLst>
              <a:ext uri="{FF2B5EF4-FFF2-40B4-BE49-F238E27FC236}">
                <a16:creationId xmlns:a16="http://schemas.microsoft.com/office/drawing/2014/main" id="{A4134657-32AA-4EA2-81E1-4B660ADD19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735310"/>
              </p:ext>
            </p:extLst>
          </p:nvPr>
        </p:nvGraphicFramePr>
        <p:xfrm>
          <a:off x="9202723" y="519394"/>
          <a:ext cx="2931202" cy="3743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892">
                  <a:extLst>
                    <a:ext uri="{9D8B030D-6E8A-4147-A177-3AD203B41FA5}">
                      <a16:colId xmlns:a16="http://schemas.microsoft.com/office/drawing/2014/main" val="2670468418"/>
                    </a:ext>
                  </a:extLst>
                </a:gridCol>
                <a:gridCol w="629098">
                  <a:extLst>
                    <a:ext uri="{9D8B030D-6E8A-4147-A177-3AD203B41FA5}">
                      <a16:colId xmlns:a16="http://schemas.microsoft.com/office/drawing/2014/main" val="2221562890"/>
                    </a:ext>
                  </a:extLst>
                </a:gridCol>
                <a:gridCol w="2067212">
                  <a:extLst>
                    <a:ext uri="{9D8B030D-6E8A-4147-A177-3AD203B41FA5}">
                      <a16:colId xmlns:a16="http://schemas.microsoft.com/office/drawing/2014/main" val="69013095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Project name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PaaS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 포탈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9382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Project List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0707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Screen Definition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8267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생성된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Project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목록이 있을 경우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제공 화면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Project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개수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 Default 20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정렬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 Create or update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순 정렬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오름차순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로그인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계정이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소속된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Project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목록만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제공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System admin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의 경우 전체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Project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제공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9965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35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Project List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출력</a:t>
                      </a:r>
                      <a:endParaRPr lang="en-US" altLang="ko-KR" sz="8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Project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 시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Project Detail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화면으로 이동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1230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영역</a:t>
                      </a:r>
                      <a:endParaRPr lang="en-US" altLang="ko-KR" sz="8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Keyword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입력 후 검색 버튼을 누르면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Keyword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에 일치하는 프로젝트 목록만 제공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0325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New Project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화면으로 이동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635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 영역</a:t>
                      </a:r>
                      <a:endParaRPr lang="en-US" altLang="ko-KR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수정 버튼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Project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수정화면 이동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버튼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Project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</a:b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확인 메시지창 제공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 (#4-1)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</a:b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메시지창에서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"Confirm"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클릭시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toast popup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제공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 (#4-2)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"Project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삭제가 완료되었습니다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."</a:t>
                      </a: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0143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"</a:t>
                      </a:r>
                      <a:r>
                        <a:rPr lang="ko-KR" altLang="en-US" sz="8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더보기</a:t>
                      </a: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"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</a:t>
                      </a:r>
                      <a:endParaRPr lang="en-US" altLang="ko-KR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Project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개수 만큼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더보기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가능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266461"/>
                  </a:ext>
                </a:extLst>
              </a:tr>
            </a:tbl>
          </a:graphicData>
        </a:graphic>
      </p:graphicFrame>
      <p:sp>
        <p:nvSpPr>
          <p:cNvPr id="211" name="타원 210">
            <a:extLst>
              <a:ext uri="{FF2B5EF4-FFF2-40B4-BE49-F238E27FC236}">
                <a16:creationId xmlns:a16="http://schemas.microsoft.com/office/drawing/2014/main" id="{0ED557F5-6243-4172-81A4-221BF12CF695}"/>
              </a:ext>
            </a:extLst>
          </p:cNvPr>
          <p:cNvSpPr/>
          <p:nvPr/>
        </p:nvSpPr>
        <p:spPr>
          <a:xfrm>
            <a:off x="2030906" y="3133836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99E204E3-A826-4035-88CD-B979B6430AB8}"/>
              </a:ext>
            </a:extLst>
          </p:cNvPr>
          <p:cNvSpPr/>
          <p:nvPr/>
        </p:nvSpPr>
        <p:spPr>
          <a:xfrm>
            <a:off x="6724697" y="1944571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06626661-7F67-4213-94D3-D464A230D2AB}"/>
              </a:ext>
            </a:extLst>
          </p:cNvPr>
          <p:cNvSpPr/>
          <p:nvPr/>
        </p:nvSpPr>
        <p:spPr>
          <a:xfrm>
            <a:off x="8130926" y="1928643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4F00F52A-F5E3-436B-A163-29AE003D95AF}"/>
              </a:ext>
            </a:extLst>
          </p:cNvPr>
          <p:cNvSpPr/>
          <p:nvPr/>
        </p:nvSpPr>
        <p:spPr>
          <a:xfrm>
            <a:off x="3946917" y="2459606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val="585178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8B86CD4-24AF-4C63-B6BA-555A1EECAC64}"/>
              </a:ext>
            </a:extLst>
          </p:cNvPr>
          <p:cNvSpPr/>
          <p:nvPr/>
        </p:nvSpPr>
        <p:spPr>
          <a:xfrm>
            <a:off x="512736" y="1733267"/>
            <a:ext cx="11166528" cy="30434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solidFill>
                  <a:schemeClr val="tx1"/>
                </a:solidFill>
              </a:rPr>
              <a:t>setenforce</a:t>
            </a:r>
            <a:r>
              <a:rPr lang="en-US" altLang="ko-KR" dirty="0">
                <a:solidFill>
                  <a:schemeClr val="tx1"/>
                </a:solidFill>
              </a:rPr>
              <a:t> 0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sed -</a:t>
            </a:r>
            <a:r>
              <a:rPr lang="en-US" altLang="ko-KR" dirty="0" err="1">
                <a:solidFill>
                  <a:schemeClr val="tx1"/>
                </a:solidFill>
              </a:rPr>
              <a:t>i</a:t>
            </a:r>
            <a:r>
              <a:rPr lang="en-US" altLang="ko-KR" dirty="0">
                <a:solidFill>
                  <a:schemeClr val="tx1"/>
                </a:solidFill>
              </a:rPr>
              <a:t> "s/SELINUX=enforcing/SELINUX=permissive/g" /</a:t>
            </a:r>
            <a:r>
              <a:rPr lang="en-US" altLang="ko-KR" dirty="0" err="1">
                <a:solidFill>
                  <a:schemeClr val="tx1"/>
                </a:solidFill>
              </a:rPr>
              <a:t>etc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en-US" altLang="ko-KR" dirty="0" err="1">
                <a:solidFill>
                  <a:schemeClr val="tx1"/>
                </a:solidFill>
              </a:rPr>
              <a:t>selinux</a:t>
            </a:r>
            <a:r>
              <a:rPr lang="en-US" altLang="ko-KR" dirty="0">
                <a:solidFill>
                  <a:schemeClr val="tx1"/>
                </a:solidFill>
              </a:rPr>
              <a:t>/config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systemctl</a:t>
            </a:r>
            <a:r>
              <a:rPr lang="en-US" altLang="ko-KR" dirty="0">
                <a:solidFill>
                  <a:schemeClr val="tx1"/>
                </a:solidFill>
              </a:rPr>
              <a:t> stop </a:t>
            </a:r>
            <a:r>
              <a:rPr lang="en-US" altLang="ko-KR" dirty="0" err="1">
                <a:solidFill>
                  <a:schemeClr val="tx1"/>
                </a:solidFill>
              </a:rPr>
              <a:t>firewalld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systemctl</a:t>
            </a:r>
            <a:r>
              <a:rPr lang="en-US" altLang="ko-KR" dirty="0">
                <a:solidFill>
                  <a:schemeClr val="tx1"/>
                </a:solidFill>
              </a:rPr>
              <a:t> disable </a:t>
            </a:r>
            <a:r>
              <a:rPr lang="en-US" altLang="ko-KR" dirty="0" err="1">
                <a:solidFill>
                  <a:schemeClr val="tx1"/>
                </a:solidFill>
              </a:rPr>
              <a:t>firewalld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modprobe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br_netfilter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pt-BR" altLang="ko-KR" dirty="0">
                <a:solidFill>
                  <a:schemeClr val="tx1"/>
                </a:solidFill>
              </a:rPr>
              <a:t>swapoff -a</a:t>
            </a:r>
          </a:p>
          <a:p>
            <a:r>
              <a:rPr lang="pt-BR" altLang="ko-KR" dirty="0">
                <a:solidFill>
                  <a:schemeClr val="tx1"/>
                </a:solidFill>
              </a:rPr>
              <a:t>sed -e '/swap/s/^/#/g' -i /etc/fstab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FD2A8E-A192-4DBA-87DC-81475472A60C}"/>
              </a:ext>
            </a:extLst>
          </p:cNvPr>
          <p:cNvSpPr txBox="1"/>
          <p:nvPr/>
        </p:nvSpPr>
        <p:spPr>
          <a:xfrm>
            <a:off x="364932" y="1292099"/>
            <a:ext cx="3985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OS</a:t>
            </a:r>
            <a:r>
              <a:rPr lang="ko-KR" altLang="en-US" dirty="0"/>
              <a:t> 보안 설정</a:t>
            </a:r>
            <a:r>
              <a:rPr lang="en-US" altLang="ko-KR" dirty="0"/>
              <a:t>(</a:t>
            </a:r>
            <a:r>
              <a:rPr lang="ko-KR" altLang="en-US" dirty="0"/>
              <a:t>모든 노드에서 실행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Kubespray</a:t>
            </a:r>
            <a:r>
              <a:rPr lang="ko-KR" altLang="en-US"/>
              <a:t>로 </a:t>
            </a:r>
            <a:r>
              <a:rPr lang="en-US" altLang="ko-KR" dirty="0"/>
              <a:t>Kubernetes </a:t>
            </a:r>
            <a:r>
              <a:rPr lang="ko-KR" altLang="en-US"/>
              <a:t>설치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81064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BF458-4BAE-45A2-9F11-6B9C0861C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Project -&gt; New Project -&gt; General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976754-FF66-4A34-A63B-19E06E5317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Project &gt; New Project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7FDE07-17C5-400D-A150-5B6C610961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New Project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7A000A-DAEA-4CA9-AA1A-472E41E43FB5}"/>
              </a:ext>
            </a:extLst>
          </p:cNvPr>
          <p:cNvSpPr/>
          <p:nvPr/>
        </p:nvSpPr>
        <p:spPr>
          <a:xfrm>
            <a:off x="2141652" y="2025807"/>
            <a:ext cx="6708157" cy="39938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9C277E4-7F85-47B1-BCB7-DC22EB7C1E02}"/>
              </a:ext>
            </a:extLst>
          </p:cNvPr>
          <p:cNvGrpSpPr/>
          <p:nvPr/>
        </p:nvGrpSpPr>
        <p:grpSpPr>
          <a:xfrm>
            <a:off x="2141651" y="6020610"/>
            <a:ext cx="6708157" cy="434566"/>
            <a:chOff x="2141652" y="6145682"/>
            <a:chExt cx="6708157" cy="434566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5BC6EAE-85F2-44E0-9DDE-728342290749}"/>
                </a:ext>
              </a:extLst>
            </p:cNvPr>
            <p:cNvSpPr/>
            <p:nvPr/>
          </p:nvSpPr>
          <p:spPr>
            <a:xfrm>
              <a:off x="2141652" y="6145682"/>
              <a:ext cx="6708157" cy="43456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34">
              <a:extLst>
                <a:ext uri="{FF2B5EF4-FFF2-40B4-BE49-F238E27FC236}">
                  <a16:creationId xmlns:a16="http://schemas.microsoft.com/office/drawing/2014/main" id="{EC65D3AD-1CA9-44A9-8FBC-7B516EB295F6}"/>
                </a:ext>
              </a:extLst>
            </p:cNvPr>
            <p:cNvSpPr/>
            <p:nvPr/>
          </p:nvSpPr>
          <p:spPr>
            <a:xfrm>
              <a:off x="8236872" y="6233774"/>
              <a:ext cx="527485" cy="259292"/>
            </a:xfrm>
            <a:prstGeom prst="roundRect">
              <a:avLst/>
            </a:prstGeom>
            <a:solidFill>
              <a:srgbClr val="00B0F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700" b="1"/>
                <a:t>Finish</a:t>
              </a:r>
              <a:endParaRPr lang="ko-KR" altLang="en-US" sz="700" b="1" dirty="0"/>
            </a:p>
          </p:txBody>
        </p:sp>
        <p:sp>
          <p:nvSpPr>
            <p:cNvPr id="10" name="사각형: 둥근 모서리 35">
              <a:extLst>
                <a:ext uri="{FF2B5EF4-FFF2-40B4-BE49-F238E27FC236}">
                  <a16:creationId xmlns:a16="http://schemas.microsoft.com/office/drawing/2014/main" id="{5FB2CBD1-881D-4D11-BF13-8A58A2917FE5}"/>
                </a:ext>
              </a:extLst>
            </p:cNvPr>
            <p:cNvSpPr/>
            <p:nvPr/>
          </p:nvSpPr>
          <p:spPr>
            <a:xfrm>
              <a:off x="7669285" y="6232863"/>
              <a:ext cx="503338" cy="25929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700" b="1" dirty="0"/>
                <a:t>Cancel</a:t>
              </a:r>
              <a:endParaRPr lang="ko-KR" altLang="en-US" sz="700" b="1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9E028FC-60F0-49B1-B1EC-F91574D3056A}"/>
              </a:ext>
            </a:extLst>
          </p:cNvPr>
          <p:cNvGrpSpPr/>
          <p:nvPr/>
        </p:nvGrpSpPr>
        <p:grpSpPr>
          <a:xfrm>
            <a:off x="2351772" y="2213068"/>
            <a:ext cx="6287913" cy="212007"/>
            <a:chOff x="3265029" y="3635726"/>
            <a:chExt cx="6287913" cy="212007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A96BB643-BE0D-42CC-B013-6DF53806DFCF}"/>
                </a:ext>
              </a:extLst>
            </p:cNvPr>
            <p:cNvGrpSpPr/>
            <p:nvPr/>
          </p:nvGrpSpPr>
          <p:grpSpPr>
            <a:xfrm>
              <a:off x="3283136" y="3635726"/>
              <a:ext cx="1864991" cy="210694"/>
              <a:chOff x="2261278" y="2312470"/>
              <a:chExt cx="1595829" cy="350283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063DB2FE-99F0-457C-AE10-2C8EEBFCC5CE}"/>
                  </a:ext>
                </a:extLst>
              </p:cNvPr>
              <p:cNvSpPr/>
              <p:nvPr/>
            </p:nvSpPr>
            <p:spPr>
              <a:xfrm>
                <a:off x="2261278" y="2312470"/>
                <a:ext cx="797808" cy="35027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>
                    <a:solidFill>
                      <a:schemeClr val="tx1"/>
                    </a:solidFill>
                  </a:rPr>
                  <a:t>General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85AB877-028D-4A28-8705-6D652523BD27}"/>
                  </a:ext>
                </a:extLst>
              </p:cNvPr>
              <p:cNvSpPr/>
              <p:nvPr/>
            </p:nvSpPr>
            <p:spPr>
              <a:xfrm>
                <a:off x="3059299" y="2312475"/>
                <a:ext cx="797808" cy="35027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Cluster</a:t>
                </a:r>
                <a:endPara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3A1EA3F-7A41-4AF8-AE66-B941F6BC83F9}"/>
                </a:ext>
              </a:extLst>
            </p:cNvPr>
            <p:cNvCxnSpPr>
              <a:cxnSpLocks/>
            </p:cNvCxnSpPr>
            <p:nvPr/>
          </p:nvCxnSpPr>
          <p:spPr>
            <a:xfrm>
              <a:off x="3265029" y="3847733"/>
              <a:ext cx="628791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DE23175-B456-4C38-B614-39EB2859D07F}"/>
              </a:ext>
            </a:extLst>
          </p:cNvPr>
          <p:cNvSpPr txBox="1"/>
          <p:nvPr/>
        </p:nvSpPr>
        <p:spPr>
          <a:xfrm>
            <a:off x="2395635" y="2718599"/>
            <a:ext cx="720316" cy="19581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name</a:t>
            </a:r>
            <a:endParaRPr lang="ko-KR" altLang="en-US" sz="8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3E91887-1545-495C-83B4-511D8F895E02}"/>
              </a:ext>
            </a:extLst>
          </p:cNvPr>
          <p:cNvSpPr txBox="1"/>
          <p:nvPr/>
        </p:nvSpPr>
        <p:spPr>
          <a:xfrm>
            <a:off x="2388658" y="3091556"/>
            <a:ext cx="632152" cy="19581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Description</a:t>
            </a:r>
            <a:endParaRPr lang="ko-KR" altLang="en-US" sz="800" b="1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919514A-ACA5-450E-89C7-E1825A8F8D06}"/>
              </a:ext>
            </a:extLst>
          </p:cNvPr>
          <p:cNvSpPr/>
          <p:nvPr/>
        </p:nvSpPr>
        <p:spPr>
          <a:xfrm>
            <a:off x="3148930" y="2683263"/>
            <a:ext cx="5451296" cy="2394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</a:rPr>
              <a:t>PaaS-01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02F45E8-E3B8-4DE2-AF56-5619ADA3BED1}"/>
              </a:ext>
            </a:extLst>
          </p:cNvPr>
          <p:cNvSpPr/>
          <p:nvPr/>
        </p:nvSpPr>
        <p:spPr>
          <a:xfrm>
            <a:off x="3148930" y="3056707"/>
            <a:ext cx="5451296" cy="9162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</a:rPr>
              <a:t>PaaS </a:t>
            </a:r>
            <a:r>
              <a:rPr lang="ko-KR" altLang="en-US" sz="800" dirty="0">
                <a:solidFill>
                  <a:schemeClr val="tx1"/>
                </a:solidFill>
              </a:rPr>
              <a:t>프로젝트 </a:t>
            </a:r>
            <a:r>
              <a:rPr lang="en-US" altLang="ko-KR" sz="800" dirty="0">
                <a:solidFill>
                  <a:schemeClr val="tx1"/>
                </a:solidFill>
              </a:rPr>
              <a:t>– 01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126BD01-E4DF-4AE1-92B3-FF8733F6CFD6}"/>
              </a:ext>
            </a:extLst>
          </p:cNvPr>
          <p:cNvSpPr/>
          <p:nvPr/>
        </p:nvSpPr>
        <p:spPr>
          <a:xfrm>
            <a:off x="4233493" y="2211568"/>
            <a:ext cx="932371" cy="2106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Members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9A50CD0D-A436-4A6E-A952-BD68C62AF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320166"/>
              </p:ext>
            </p:extLst>
          </p:nvPr>
        </p:nvGraphicFramePr>
        <p:xfrm>
          <a:off x="9202723" y="519394"/>
          <a:ext cx="2931202" cy="257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892">
                  <a:extLst>
                    <a:ext uri="{9D8B030D-6E8A-4147-A177-3AD203B41FA5}">
                      <a16:colId xmlns:a16="http://schemas.microsoft.com/office/drawing/2014/main" val="2670468418"/>
                    </a:ext>
                  </a:extLst>
                </a:gridCol>
                <a:gridCol w="629098">
                  <a:extLst>
                    <a:ext uri="{9D8B030D-6E8A-4147-A177-3AD203B41FA5}">
                      <a16:colId xmlns:a16="http://schemas.microsoft.com/office/drawing/2014/main" val="2221562890"/>
                    </a:ext>
                  </a:extLst>
                </a:gridCol>
                <a:gridCol w="2067212">
                  <a:extLst>
                    <a:ext uri="{9D8B030D-6E8A-4147-A177-3AD203B41FA5}">
                      <a16:colId xmlns:a16="http://schemas.microsoft.com/office/drawing/2014/main" val="69013095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Project name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PaaS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 포탈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9382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New Project &gt; General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0707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 Definition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8267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General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정의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프로젝트 기본 정보 입력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9965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35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Tab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그룹</a:t>
                      </a:r>
                      <a:endParaRPr lang="en-US" altLang="ko-KR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General: General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입력 화면으로 이동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Cluster: Cluster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선택 화면으로 이동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Members: Member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선택 화면으로 이동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94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Project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이름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입력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580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프로젝트  설명 입력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261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Action</a:t>
                      </a:r>
                      <a:r>
                        <a:rPr lang="en-US" altLang="ko-KR" sz="800" b="1" i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="1" i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</a:t>
                      </a:r>
                      <a:endParaRPr lang="en-US" altLang="ko-KR" sz="8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Cancel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</a:t>
                      </a:r>
                      <a:r>
                        <a:rPr lang="ko-KR" altLang="en-US" sz="800" b="0" i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클릭 시 </a:t>
                      </a:r>
                      <a:r>
                        <a:rPr lang="en-US" altLang="ko-KR" sz="800" b="0" i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Project List </a:t>
                      </a:r>
                      <a:r>
                        <a:rPr lang="ko-KR" altLang="en-US" sz="800" b="0" i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화면으로 이동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Finish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 클릭 시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Project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생성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178608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BC665A24-A04F-4E0F-BF92-AF07A655B715}"/>
              </a:ext>
            </a:extLst>
          </p:cNvPr>
          <p:cNvSpPr>
            <a:spLocks noChangeAspect="1"/>
          </p:cNvSpPr>
          <p:nvPr/>
        </p:nvSpPr>
        <p:spPr>
          <a:xfrm>
            <a:off x="2323948" y="2079829"/>
            <a:ext cx="216000" cy="216000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B560A951-77BB-4E12-8FB6-ED7CFDE580DB}"/>
              </a:ext>
            </a:extLst>
          </p:cNvPr>
          <p:cNvSpPr>
            <a:spLocks noChangeAspect="1"/>
          </p:cNvSpPr>
          <p:nvPr/>
        </p:nvSpPr>
        <p:spPr>
          <a:xfrm>
            <a:off x="2180741" y="2693662"/>
            <a:ext cx="216000" cy="216000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F7965BFF-9857-4F47-863E-51F557E73550}"/>
              </a:ext>
            </a:extLst>
          </p:cNvPr>
          <p:cNvSpPr>
            <a:spLocks noChangeAspect="1"/>
          </p:cNvSpPr>
          <p:nvPr/>
        </p:nvSpPr>
        <p:spPr>
          <a:xfrm>
            <a:off x="2192313" y="3072410"/>
            <a:ext cx="216000" cy="216000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6DB4E0F1-FAFE-4DD3-877C-AE6F7C5843DB}"/>
              </a:ext>
            </a:extLst>
          </p:cNvPr>
          <p:cNvSpPr>
            <a:spLocks noChangeAspect="1"/>
          </p:cNvSpPr>
          <p:nvPr/>
        </p:nvSpPr>
        <p:spPr>
          <a:xfrm>
            <a:off x="7669284" y="5822767"/>
            <a:ext cx="216000" cy="216000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9F7B667-6A7C-4D94-9D8B-2CC489B004F7}"/>
              </a:ext>
            </a:extLst>
          </p:cNvPr>
          <p:cNvSpPr/>
          <p:nvPr/>
        </p:nvSpPr>
        <p:spPr>
          <a:xfrm>
            <a:off x="201110" y="1427083"/>
            <a:ext cx="1720735" cy="25149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800"/>
          </a:p>
        </p:txBody>
      </p:sp>
    </p:spTree>
    <p:extLst>
      <p:ext uri="{BB962C8B-B14F-4D97-AF65-F5344CB8AC3E}">
        <p14:creationId xmlns:p14="http://schemas.microsoft.com/office/powerpoint/2010/main" val="38144320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BF458-4BAE-45A2-9F11-6B9C0861C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Project -&gt; New Project -&gt; Cluster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976754-FF66-4A34-A63B-19E06E5317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Project &gt; New Project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7FDE07-17C5-400D-A150-5B6C610961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New Project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7A000A-DAEA-4CA9-AA1A-472E41E43FB5}"/>
              </a:ext>
            </a:extLst>
          </p:cNvPr>
          <p:cNvSpPr/>
          <p:nvPr/>
        </p:nvSpPr>
        <p:spPr>
          <a:xfrm>
            <a:off x="2141652" y="2025807"/>
            <a:ext cx="6708157" cy="39938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9C277E4-7F85-47B1-BCB7-DC22EB7C1E02}"/>
              </a:ext>
            </a:extLst>
          </p:cNvPr>
          <p:cNvGrpSpPr/>
          <p:nvPr/>
        </p:nvGrpSpPr>
        <p:grpSpPr>
          <a:xfrm>
            <a:off x="2141651" y="6020610"/>
            <a:ext cx="6708157" cy="434566"/>
            <a:chOff x="2141652" y="6145682"/>
            <a:chExt cx="6708157" cy="434566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5BC6EAE-85F2-44E0-9DDE-728342290749}"/>
                </a:ext>
              </a:extLst>
            </p:cNvPr>
            <p:cNvSpPr/>
            <p:nvPr/>
          </p:nvSpPr>
          <p:spPr>
            <a:xfrm>
              <a:off x="2141652" y="6145682"/>
              <a:ext cx="6708157" cy="43456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34">
              <a:extLst>
                <a:ext uri="{FF2B5EF4-FFF2-40B4-BE49-F238E27FC236}">
                  <a16:creationId xmlns:a16="http://schemas.microsoft.com/office/drawing/2014/main" id="{EC65D3AD-1CA9-44A9-8FBC-7B516EB295F6}"/>
                </a:ext>
              </a:extLst>
            </p:cNvPr>
            <p:cNvSpPr/>
            <p:nvPr/>
          </p:nvSpPr>
          <p:spPr>
            <a:xfrm>
              <a:off x="8236872" y="6233774"/>
              <a:ext cx="527485" cy="259292"/>
            </a:xfrm>
            <a:prstGeom prst="roundRect">
              <a:avLst/>
            </a:prstGeom>
            <a:solidFill>
              <a:srgbClr val="00B0F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700" b="1"/>
                <a:t>Finish</a:t>
              </a:r>
              <a:endParaRPr lang="ko-KR" altLang="en-US" sz="700" b="1" dirty="0"/>
            </a:p>
          </p:txBody>
        </p:sp>
        <p:sp>
          <p:nvSpPr>
            <p:cNvPr id="10" name="사각형: 둥근 모서리 35">
              <a:extLst>
                <a:ext uri="{FF2B5EF4-FFF2-40B4-BE49-F238E27FC236}">
                  <a16:creationId xmlns:a16="http://schemas.microsoft.com/office/drawing/2014/main" id="{5FB2CBD1-881D-4D11-BF13-8A58A2917FE5}"/>
                </a:ext>
              </a:extLst>
            </p:cNvPr>
            <p:cNvSpPr/>
            <p:nvPr/>
          </p:nvSpPr>
          <p:spPr>
            <a:xfrm>
              <a:off x="7669285" y="6232863"/>
              <a:ext cx="503338" cy="25929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700" b="1" dirty="0"/>
                <a:t>Cancel</a:t>
              </a:r>
              <a:endParaRPr lang="ko-KR" altLang="en-US" sz="700" b="1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9E028FC-60F0-49B1-B1EC-F91574D3056A}"/>
              </a:ext>
            </a:extLst>
          </p:cNvPr>
          <p:cNvGrpSpPr/>
          <p:nvPr/>
        </p:nvGrpSpPr>
        <p:grpSpPr>
          <a:xfrm>
            <a:off x="2351772" y="2212144"/>
            <a:ext cx="6287913" cy="212931"/>
            <a:chOff x="3265029" y="3634802"/>
            <a:chExt cx="6287913" cy="212931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A96BB643-BE0D-42CC-B013-6DF53806DFCF}"/>
                </a:ext>
              </a:extLst>
            </p:cNvPr>
            <p:cNvGrpSpPr/>
            <p:nvPr/>
          </p:nvGrpSpPr>
          <p:grpSpPr>
            <a:xfrm>
              <a:off x="3283134" y="3634802"/>
              <a:ext cx="1863617" cy="211690"/>
              <a:chOff x="2261276" y="2310935"/>
              <a:chExt cx="1594653" cy="351939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063DB2FE-99F0-457C-AE10-2C8EEBFCC5CE}"/>
                  </a:ext>
                </a:extLst>
              </p:cNvPr>
              <p:cNvSpPr/>
              <p:nvPr/>
            </p:nvSpPr>
            <p:spPr>
              <a:xfrm>
                <a:off x="3058121" y="2312596"/>
                <a:ext cx="797808" cy="35027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>
                    <a:solidFill>
                      <a:schemeClr val="tx1"/>
                    </a:solidFill>
                  </a:rPr>
                  <a:t>Cluster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85AB877-028D-4A28-8705-6D652523BD27}"/>
                  </a:ext>
                </a:extLst>
              </p:cNvPr>
              <p:cNvSpPr/>
              <p:nvPr/>
            </p:nvSpPr>
            <p:spPr>
              <a:xfrm>
                <a:off x="2261276" y="2310935"/>
                <a:ext cx="797808" cy="35027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Geneal</a:t>
                </a:r>
                <a:endPara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3A1EA3F-7A41-4AF8-AE66-B941F6BC83F9}"/>
                </a:ext>
              </a:extLst>
            </p:cNvPr>
            <p:cNvCxnSpPr>
              <a:cxnSpLocks/>
            </p:cNvCxnSpPr>
            <p:nvPr/>
          </p:nvCxnSpPr>
          <p:spPr>
            <a:xfrm>
              <a:off x="3265029" y="3847733"/>
              <a:ext cx="628791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126BD01-E4DF-4AE1-92B3-FF8733F6CFD6}"/>
              </a:ext>
            </a:extLst>
          </p:cNvPr>
          <p:cNvSpPr/>
          <p:nvPr/>
        </p:nvSpPr>
        <p:spPr>
          <a:xfrm>
            <a:off x="4233493" y="2211568"/>
            <a:ext cx="932371" cy="2106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Members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00C2594-92E9-49FF-ACEF-672AA921EBDB}"/>
              </a:ext>
            </a:extLst>
          </p:cNvPr>
          <p:cNvSpPr/>
          <p:nvPr/>
        </p:nvSpPr>
        <p:spPr>
          <a:xfrm>
            <a:off x="2384711" y="2922144"/>
            <a:ext cx="3018625" cy="289301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B658890-2701-423F-9550-13187FAD8303}"/>
              </a:ext>
            </a:extLst>
          </p:cNvPr>
          <p:cNvCxnSpPr/>
          <p:nvPr/>
        </p:nvCxnSpPr>
        <p:spPr>
          <a:xfrm>
            <a:off x="5389490" y="2924569"/>
            <a:ext cx="0" cy="61877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592EA31-6418-4D1A-9468-C84262ECF046}"/>
              </a:ext>
            </a:extLst>
          </p:cNvPr>
          <p:cNvSpPr/>
          <p:nvPr/>
        </p:nvSpPr>
        <p:spPr>
          <a:xfrm>
            <a:off x="5550871" y="2919044"/>
            <a:ext cx="3088814" cy="289301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E98DA1F-2B8B-4301-A816-4725A5F54896}"/>
              </a:ext>
            </a:extLst>
          </p:cNvPr>
          <p:cNvGrpSpPr/>
          <p:nvPr/>
        </p:nvGrpSpPr>
        <p:grpSpPr>
          <a:xfrm>
            <a:off x="2528006" y="2960962"/>
            <a:ext cx="2783733" cy="342740"/>
            <a:chOff x="2528006" y="2693835"/>
            <a:chExt cx="2783733" cy="34274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09E294C-128E-4269-AD86-9CF9A2F38ABD}"/>
                </a:ext>
              </a:extLst>
            </p:cNvPr>
            <p:cNvSpPr txBox="1"/>
            <p:nvPr/>
          </p:nvSpPr>
          <p:spPr>
            <a:xfrm>
              <a:off x="2819891" y="2693835"/>
              <a:ext cx="725126" cy="31892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Cluster01</a:t>
              </a:r>
              <a:endParaRPr lang="en-US" altLang="ko-KR" sz="800" dirty="0"/>
            </a:p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클러스터 설명</a:t>
              </a:r>
              <a:endParaRPr lang="en-US" altLang="ko-KR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2A00191-F9F4-4E34-9E65-B2447A8F0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1657" y="2792191"/>
              <a:ext cx="132369" cy="132858"/>
            </a:xfrm>
            <a:prstGeom prst="rect">
              <a:avLst/>
            </a:prstGeom>
          </p:spPr>
        </p:pic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89224293-6782-461A-883B-1ECA5763EFEC}"/>
                </a:ext>
              </a:extLst>
            </p:cNvPr>
            <p:cNvCxnSpPr>
              <a:cxnSpLocks/>
            </p:cNvCxnSpPr>
            <p:nvPr/>
          </p:nvCxnSpPr>
          <p:spPr>
            <a:xfrm>
              <a:off x="2528006" y="3036575"/>
              <a:ext cx="278373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1" name="그래픽 80">
              <a:extLst>
                <a:ext uri="{FF2B5EF4-FFF2-40B4-BE49-F238E27FC236}">
                  <a16:creationId xmlns:a16="http://schemas.microsoft.com/office/drawing/2014/main" id="{FF770F1E-8724-4F5D-B67D-1AA7A6030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40666" y="2726628"/>
              <a:ext cx="256662" cy="249207"/>
            </a:xfrm>
            <a:prstGeom prst="rect">
              <a:avLst/>
            </a:prstGeom>
          </p:spPr>
        </p:pic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7E07AAF2-28CE-436E-B75D-25F625D2D4F7}"/>
              </a:ext>
            </a:extLst>
          </p:cNvPr>
          <p:cNvGrpSpPr/>
          <p:nvPr/>
        </p:nvGrpSpPr>
        <p:grpSpPr>
          <a:xfrm>
            <a:off x="2520118" y="3360327"/>
            <a:ext cx="2783733" cy="342740"/>
            <a:chOff x="2528006" y="2693835"/>
            <a:chExt cx="2783733" cy="342740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EFB763F-399E-4743-A01A-64D8B60BD4F8}"/>
                </a:ext>
              </a:extLst>
            </p:cNvPr>
            <p:cNvSpPr txBox="1"/>
            <p:nvPr/>
          </p:nvSpPr>
          <p:spPr>
            <a:xfrm>
              <a:off x="2819891" y="2693835"/>
              <a:ext cx="725126" cy="31892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Cluster02</a:t>
              </a:r>
              <a:endParaRPr lang="en-US" altLang="ko-KR" sz="800" dirty="0"/>
            </a:p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클러스터 설명</a:t>
              </a:r>
              <a:endParaRPr lang="en-US" altLang="ko-KR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116" name="그림 115">
              <a:extLst>
                <a:ext uri="{FF2B5EF4-FFF2-40B4-BE49-F238E27FC236}">
                  <a16:creationId xmlns:a16="http://schemas.microsoft.com/office/drawing/2014/main" id="{05FE4680-0D4F-4C9E-A91E-F912CE032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1657" y="2792191"/>
              <a:ext cx="132369" cy="132858"/>
            </a:xfrm>
            <a:prstGeom prst="rect">
              <a:avLst/>
            </a:prstGeom>
          </p:spPr>
        </p:pic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185526FF-7D13-4DB2-ADF3-21E98236731F}"/>
                </a:ext>
              </a:extLst>
            </p:cNvPr>
            <p:cNvCxnSpPr>
              <a:cxnSpLocks/>
            </p:cNvCxnSpPr>
            <p:nvPr/>
          </p:nvCxnSpPr>
          <p:spPr>
            <a:xfrm>
              <a:off x="2528006" y="3036575"/>
              <a:ext cx="278373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8" name="그래픽 117">
              <a:extLst>
                <a:ext uri="{FF2B5EF4-FFF2-40B4-BE49-F238E27FC236}">
                  <a16:creationId xmlns:a16="http://schemas.microsoft.com/office/drawing/2014/main" id="{7479FC1A-0AE4-44A9-BE7A-E7A2638C7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40666" y="2726628"/>
              <a:ext cx="256662" cy="249207"/>
            </a:xfrm>
            <a:prstGeom prst="rect">
              <a:avLst/>
            </a:prstGeom>
          </p:spPr>
        </p:pic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442636F1-90F1-47F6-8178-78B759DB2B01}"/>
              </a:ext>
            </a:extLst>
          </p:cNvPr>
          <p:cNvGrpSpPr/>
          <p:nvPr/>
        </p:nvGrpSpPr>
        <p:grpSpPr>
          <a:xfrm>
            <a:off x="2518485" y="3759692"/>
            <a:ext cx="2783733" cy="342740"/>
            <a:chOff x="2528006" y="2693835"/>
            <a:chExt cx="2783733" cy="342740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39EB231-68E7-44B2-AEC4-1D5042F1E3B3}"/>
                </a:ext>
              </a:extLst>
            </p:cNvPr>
            <p:cNvSpPr txBox="1"/>
            <p:nvPr/>
          </p:nvSpPr>
          <p:spPr>
            <a:xfrm>
              <a:off x="2819891" y="2693835"/>
              <a:ext cx="725126" cy="31892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Cluster03</a:t>
              </a:r>
              <a:endParaRPr lang="en-US" altLang="ko-KR" sz="800" dirty="0"/>
            </a:p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클러스터 설명</a:t>
              </a:r>
              <a:endParaRPr lang="en-US" altLang="ko-KR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04022F94-C64F-4D99-8AC7-75589C6D0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1657" y="2792191"/>
              <a:ext cx="132369" cy="132858"/>
            </a:xfrm>
            <a:prstGeom prst="rect">
              <a:avLst/>
            </a:prstGeom>
          </p:spPr>
        </p:pic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23393EF4-41F6-4245-8ADE-136EE1740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28006" y="3036575"/>
              <a:ext cx="278373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3" name="그래픽 122">
              <a:extLst>
                <a:ext uri="{FF2B5EF4-FFF2-40B4-BE49-F238E27FC236}">
                  <a16:creationId xmlns:a16="http://schemas.microsoft.com/office/drawing/2014/main" id="{A39C0EED-E4F2-40A1-B186-A1B76DD84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40666" y="2726628"/>
              <a:ext cx="256662" cy="249207"/>
            </a:xfrm>
            <a:prstGeom prst="rect">
              <a:avLst/>
            </a:prstGeom>
          </p:spPr>
        </p:pic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541A7431-72E1-42E0-B1CB-8B9FD8765FFE}"/>
              </a:ext>
            </a:extLst>
          </p:cNvPr>
          <p:cNvGrpSpPr/>
          <p:nvPr/>
        </p:nvGrpSpPr>
        <p:grpSpPr>
          <a:xfrm>
            <a:off x="2528005" y="4127524"/>
            <a:ext cx="2783733" cy="342740"/>
            <a:chOff x="2528006" y="2693835"/>
            <a:chExt cx="2783733" cy="34274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EB3279C-55CA-4278-A764-DA45DCCE23D5}"/>
                </a:ext>
              </a:extLst>
            </p:cNvPr>
            <p:cNvSpPr txBox="1"/>
            <p:nvPr/>
          </p:nvSpPr>
          <p:spPr>
            <a:xfrm>
              <a:off x="2819891" y="2693835"/>
              <a:ext cx="725126" cy="31892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Cluster04</a:t>
              </a:r>
              <a:endParaRPr lang="en-US" altLang="ko-KR" sz="800" dirty="0"/>
            </a:p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클러스터 설명</a:t>
              </a:r>
              <a:endParaRPr lang="en-US" altLang="ko-KR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2AD52307-A065-45E3-88A9-904E8D0C3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1657" y="2792191"/>
              <a:ext cx="132369" cy="132858"/>
            </a:xfrm>
            <a:prstGeom prst="rect">
              <a:avLst/>
            </a:prstGeom>
          </p:spPr>
        </p:pic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06F58BB4-DE15-447C-8970-C4AC907819D9}"/>
                </a:ext>
              </a:extLst>
            </p:cNvPr>
            <p:cNvCxnSpPr>
              <a:cxnSpLocks/>
            </p:cNvCxnSpPr>
            <p:nvPr/>
          </p:nvCxnSpPr>
          <p:spPr>
            <a:xfrm>
              <a:off x="2528006" y="3036575"/>
              <a:ext cx="278373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8" name="그래픽 127">
              <a:extLst>
                <a:ext uri="{FF2B5EF4-FFF2-40B4-BE49-F238E27FC236}">
                  <a16:creationId xmlns:a16="http://schemas.microsoft.com/office/drawing/2014/main" id="{6CA4CD22-BAA8-4ED0-9A4A-88CC5F847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40666" y="2726628"/>
              <a:ext cx="256662" cy="249207"/>
            </a:xfrm>
            <a:prstGeom prst="rect">
              <a:avLst/>
            </a:prstGeom>
          </p:spPr>
        </p:pic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6C348387-A3B3-42B4-A2CD-E13D2E0BF2F3}"/>
              </a:ext>
            </a:extLst>
          </p:cNvPr>
          <p:cNvGrpSpPr/>
          <p:nvPr/>
        </p:nvGrpSpPr>
        <p:grpSpPr>
          <a:xfrm>
            <a:off x="2540628" y="4531005"/>
            <a:ext cx="2783733" cy="342740"/>
            <a:chOff x="2528006" y="2693835"/>
            <a:chExt cx="2783733" cy="342740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552D0C64-C66D-4E7F-B9ED-A50FCF3C8800}"/>
                </a:ext>
              </a:extLst>
            </p:cNvPr>
            <p:cNvSpPr txBox="1"/>
            <p:nvPr/>
          </p:nvSpPr>
          <p:spPr>
            <a:xfrm>
              <a:off x="2819891" y="2693835"/>
              <a:ext cx="725126" cy="31892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Cluster05</a:t>
              </a:r>
              <a:endParaRPr lang="en-US" altLang="ko-KR" sz="800" dirty="0"/>
            </a:p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클러스터 설명</a:t>
              </a:r>
              <a:endParaRPr lang="en-US" altLang="ko-KR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C5BCF12C-836F-445E-9DFB-27966C6CC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1657" y="2792191"/>
              <a:ext cx="132369" cy="132858"/>
            </a:xfrm>
            <a:prstGeom prst="rect">
              <a:avLst/>
            </a:prstGeom>
          </p:spPr>
        </p:pic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CCF67606-CFFF-44C4-9C06-595F5842B2D3}"/>
                </a:ext>
              </a:extLst>
            </p:cNvPr>
            <p:cNvCxnSpPr>
              <a:cxnSpLocks/>
            </p:cNvCxnSpPr>
            <p:nvPr/>
          </p:nvCxnSpPr>
          <p:spPr>
            <a:xfrm>
              <a:off x="2528006" y="3036575"/>
              <a:ext cx="278373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9" name="그래픽 138">
              <a:extLst>
                <a:ext uri="{FF2B5EF4-FFF2-40B4-BE49-F238E27FC236}">
                  <a16:creationId xmlns:a16="http://schemas.microsoft.com/office/drawing/2014/main" id="{CF67BCA5-3BB7-4BE8-AD76-F76441DB1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40666" y="2726628"/>
              <a:ext cx="256662" cy="249207"/>
            </a:xfrm>
            <a:prstGeom prst="rect">
              <a:avLst/>
            </a:prstGeom>
          </p:spPr>
        </p:pic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CB477DC4-1A84-45D9-ADA9-CA8F416ADE58}"/>
              </a:ext>
            </a:extLst>
          </p:cNvPr>
          <p:cNvGrpSpPr/>
          <p:nvPr/>
        </p:nvGrpSpPr>
        <p:grpSpPr>
          <a:xfrm>
            <a:off x="2532740" y="4930370"/>
            <a:ext cx="2783733" cy="342740"/>
            <a:chOff x="2528006" y="2693835"/>
            <a:chExt cx="2783733" cy="342740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602FC1F5-70A9-47DB-889A-9F5E1A34A288}"/>
                </a:ext>
              </a:extLst>
            </p:cNvPr>
            <p:cNvSpPr txBox="1"/>
            <p:nvPr/>
          </p:nvSpPr>
          <p:spPr>
            <a:xfrm>
              <a:off x="2819891" y="2693835"/>
              <a:ext cx="725126" cy="31892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Cluster06</a:t>
              </a:r>
              <a:endParaRPr lang="en-US" altLang="ko-KR" sz="800" dirty="0"/>
            </a:p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클러스터 설명</a:t>
              </a:r>
              <a:endParaRPr lang="en-US" altLang="ko-KR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142" name="그림 141">
              <a:extLst>
                <a:ext uri="{FF2B5EF4-FFF2-40B4-BE49-F238E27FC236}">
                  <a16:creationId xmlns:a16="http://schemas.microsoft.com/office/drawing/2014/main" id="{0B05CACB-257A-412A-BCE7-1B2ABF44B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1657" y="2792191"/>
              <a:ext cx="132369" cy="132858"/>
            </a:xfrm>
            <a:prstGeom prst="rect">
              <a:avLst/>
            </a:prstGeom>
          </p:spPr>
        </p:pic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58B96799-F7A0-475F-95C2-AE065C11F772}"/>
                </a:ext>
              </a:extLst>
            </p:cNvPr>
            <p:cNvCxnSpPr>
              <a:cxnSpLocks/>
            </p:cNvCxnSpPr>
            <p:nvPr/>
          </p:nvCxnSpPr>
          <p:spPr>
            <a:xfrm>
              <a:off x="2528006" y="3036575"/>
              <a:ext cx="278373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4" name="그래픽 143">
              <a:extLst>
                <a:ext uri="{FF2B5EF4-FFF2-40B4-BE49-F238E27FC236}">
                  <a16:creationId xmlns:a16="http://schemas.microsoft.com/office/drawing/2014/main" id="{F85FFEC4-DF70-4467-ACD3-579152E2F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40666" y="2726628"/>
              <a:ext cx="256662" cy="249207"/>
            </a:xfrm>
            <a:prstGeom prst="rect">
              <a:avLst/>
            </a:prstGeom>
          </p:spPr>
        </p:pic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0415B9A4-5BD2-4B55-8F00-42E30A30C4B9}"/>
              </a:ext>
            </a:extLst>
          </p:cNvPr>
          <p:cNvGrpSpPr/>
          <p:nvPr/>
        </p:nvGrpSpPr>
        <p:grpSpPr>
          <a:xfrm>
            <a:off x="2531107" y="5329735"/>
            <a:ext cx="2783733" cy="342740"/>
            <a:chOff x="2528006" y="2693835"/>
            <a:chExt cx="2783733" cy="342740"/>
          </a:xfrm>
        </p:grpSpPr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3E40D4FC-7DC9-4DF4-B36C-40F6EDD75127}"/>
                </a:ext>
              </a:extLst>
            </p:cNvPr>
            <p:cNvSpPr txBox="1"/>
            <p:nvPr/>
          </p:nvSpPr>
          <p:spPr>
            <a:xfrm>
              <a:off x="2819891" y="2693835"/>
              <a:ext cx="725126" cy="31892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Cluster07</a:t>
              </a:r>
              <a:endParaRPr lang="en-US" altLang="ko-KR" sz="800" dirty="0"/>
            </a:p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클러스터 설명</a:t>
              </a:r>
              <a:endParaRPr lang="en-US" altLang="ko-KR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5AB349E3-8D90-468B-8D2E-1AE227EB1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1657" y="2792191"/>
              <a:ext cx="132369" cy="132858"/>
            </a:xfrm>
            <a:prstGeom prst="rect">
              <a:avLst/>
            </a:prstGeom>
          </p:spPr>
        </p:pic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E000CF9E-4802-41DC-9093-322C9E553030}"/>
                </a:ext>
              </a:extLst>
            </p:cNvPr>
            <p:cNvCxnSpPr>
              <a:cxnSpLocks/>
            </p:cNvCxnSpPr>
            <p:nvPr/>
          </p:nvCxnSpPr>
          <p:spPr>
            <a:xfrm>
              <a:off x="2528006" y="3036575"/>
              <a:ext cx="278373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9" name="그래픽 148">
              <a:extLst>
                <a:ext uri="{FF2B5EF4-FFF2-40B4-BE49-F238E27FC236}">
                  <a16:creationId xmlns:a16="http://schemas.microsoft.com/office/drawing/2014/main" id="{5038B1A7-93CB-4F19-805E-208DB4CE2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40666" y="2726628"/>
              <a:ext cx="256662" cy="249207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F95E2C4-C8E9-447E-8308-E4B652EA04F6}"/>
              </a:ext>
            </a:extLst>
          </p:cNvPr>
          <p:cNvGrpSpPr/>
          <p:nvPr/>
        </p:nvGrpSpPr>
        <p:grpSpPr>
          <a:xfrm>
            <a:off x="5705823" y="2969158"/>
            <a:ext cx="2783733" cy="342740"/>
            <a:chOff x="5705823" y="2702033"/>
            <a:chExt cx="2783733" cy="342740"/>
          </a:xfrm>
        </p:grpSpPr>
        <p:pic>
          <p:nvPicPr>
            <p:cNvPr id="160" name="그림 159">
              <a:extLst>
                <a:ext uri="{FF2B5EF4-FFF2-40B4-BE49-F238E27FC236}">
                  <a16:creationId xmlns:a16="http://schemas.microsoft.com/office/drawing/2014/main" id="{B1C895DE-632D-4D17-9912-879108F1B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7102" y="2786342"/>
              <a:ext cx="128346" cy="133774"/>
            </a:xfrm>
            <a:prstGeom prst="rect">
              <a:avLst/>
            </a:prstGeom>
          </p:spPr>
        </p:pic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9D59AC65-8E3E-4ABD-981B-83D10EB9A385}"/>
                </a:ext>
              </a:extLst>
            </p:cNvPr>
            <p:cNvSpPr txBox="1"/>
            <p:nvPr/>
          </p:nvSpPr>
          <p:spPr>
            <a:xfrm>
              <a:off x="5997708" y="2702033"/>
              <a:ext cx="725126" cy="31892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Cluster01</a:t>
              </a:r>
              <a:endParaRPr lang="en-US" altLang="ko-KR" sz="800" dirty="0"/>
            </a:p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클러스터 설명</a:t>
              </a:r>
              <a:endParaRPr lang="en-US" altLang="ko-KR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57FBECF2-ED82-4DAE-B06E-88B544513E70}"/>
                </a:ext>
              </a:extLst>
            </p:cNvPr>
            <p:cNvCxnSpPr>
              <a:cxnSpLocks/>
            </p:cNvCxnSpPr>
            <p:nvPr/>
          </p:nvCxnSpPr>
          <p:spPr>
            <a:xfrm>
              <a:off x="5705823" y="3044773"/>
              <a:ext cx="278373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5" name="그래픽 164">
              <a:extLst>
                <a:ext uri="{FF2B5EF4-FFF2-40B4-BE49-F238E27FC236}">
                  <a16:creationId xmlns:a16="http://schemas.microsoft.com/office/drawing/2014/main" id="{4C7081D1-CBFE-4A2D-BB94-A0D841C7A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18483" y="2734826"/>
              <a:ext cx="256662" cy="249207"/>
            </a:xfrm>
            <a:prstGeom prst="rect">
              <a:avLst/>
            </a:prstGeom>
          </p:spPr>
        </p:pic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1501A0EB-52A7-4F82-B90C-DD33400CFC27}"/>
              </a:ext>
            </a:extLst>
          </p:cNvPr>
          <p:cNvGrpSpPr/>
          <p:nvPr/>
        </p:nvGrpSpPr>
        <p:grpSpPr>
          <a:xfrm>
            <a:off x="5703411" y="3367019"/>
            <a:ext cx="2783733" cy="342740"/>
            <a:chOff x="5705823" y="2702033"/>
            <a:chExt cx="2783733" cy="342740"/>
          </a:xfrm>
        </p:grpSpPr>
        <p:pic>
          <p:nvPicPr>
            <p:cNvPr id="167" name="그림 166">
              <a:extLst>
                <a:ext uri="{FF2B5EF4-FFF2-40B4-BE49-F238E27FC236}">
                  <a16:creationId xmlns:a16="http://schemas.microsoft.com/office/drawing/2014/main" id="{3A1B7AB3-8C85-4E07-A768-DF324E80C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7102" y="2786342"/>
              <a:ext cx="128346" cy="133774"/>
            </a:xfrm>
            <a:prstGeom prst="rect">
              <a:avLst/>
            </a:prstGeom>
          </p:spPr>
        </p:pic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51EA8C35-B432-4483-8802-4B2342FCE322}"/>
                </a:ext>
              </a:extLst>
            </p:cNvPr>
            <p:cNvSpPr txBox="1"/>
            <p:nvPr/>
          </p:nvSpPr>
          <p:spPr>
            <a:xfrm>
              <a:off x="5997708" y="2702033"/>
              <a:ext cx="725126" cy="31892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Cluster02</a:t>
              </a:r>
              <a:endParaRPr lang="en-US" altLang="ko-KR" sz="800" dirty="0"/>
            </a:p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클러스터 설명</a:t>
              </a:r>
              <a:endParaRPr lang="en-US" altLang="ko-KR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952F154B-FD71-4F10-90B4-CFDCDFBCCF91}"/>
                </a:ext>
              </a:extLst>
            </p:cNvPr>
            <p:cNvCxnSpPr>
              <a:cxnSpLocks/>
            </p:cNvCxnSpPr>
            <p:nvPr/>
          </p:nvCxnSpPr>
          <p:spPr>
            <a:xfrm>
              <a:off x="5705823" y="3044773"/>
              <a:ext cx="278373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0" name="그래픽 169">
              <a:extLst>
                <a:ext uri="{FF2B5EF4-FFF2-40B4-BE49-F238E27FC236}">
                  <a16:creationId xmlns:a16="http://schemas.microsoft.com/office/drawing/2014/main" id="{605FD419-A3F0-4F7A-A855-712562CBA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18483" y="2734826"/>
              <a:ext cx="256662" cy="249207"/>
            </a:xfrm>
            <a:prstGeom prst="rect">
              <a:avLst/>
            </a:prstGeom>
          </p:spPr>
        </p:pic>
      </p:grpSp>
      <p:graphicFrame>
        <p:nvGraphicFramePr>
          <p:cNvPr id="171" name="표 170">
            <a:extLst>
              <a:ext uri="{FF2B5EF4-FFF2-40B4-BE49-F238E27FC236}">
                <a16:creationId xmlns:a16="http://schemas.microsoft.com/office/drawing/2014/main" id="{239FF6DC-C676-417C-9609-B55A4E59DA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460274"/>
              </p:ext>
            </p:extLst>
          </p:nvPr>
        </p:nvGraphicFramePr>
        <p:xfrm>
          <a:off x="9202723" y="519394"/>
          <a:ext cx="2931202" cy="257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892">
                  <a:extLst>
                    <a:ext uri="{9D8B030D-6E8A-4147-A177-3AD203B41FA5}">
                      <a16:colId xmlns:a16="http://schemas.microsoft.com/office/drawing/2014/main" val="2670468418"/>
                    </a:ext>
                  </a:extLst>
                </a:gridCol>
                <a:gridCol w="629098">
                  <a:extLst>
                    <a:ext uri="{9D8B030D-6E8A-4147-A177-3AD203B41FA5}">
                      <a16:colId xmlns:a16="http://schemas.microsoft.com/office/drawing/2014/main" val="2221562890"/>
                    </a:ext>
                  </a:extLst>
                </a:gridCol>
                <a:gridCol w="2067212">
                  <a:extLst>
                    <a:ext uri="{9D8B030D-6E8A-4147-A177-3AD203B41FA5}">
                      <a16:colId xmlns:a16="http://schemas.microsoft.com/office/drawing/2014/main" val="69013095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Project name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PaaS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 포탈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9382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New Project &gt; Cluster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0707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 Definition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8267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정의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전체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기준 검색 가능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키워드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자리 이상 입력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결과 제공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Project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에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추가 기능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9965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35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 List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Project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에 추가되지 않은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리스트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+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 클릭 시 오른쪽 리스트로 이동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94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추가할 </a:t>
                      </a: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 List</a:t>
                      </a:r>
                      <a:endParaRPr lang="en-US" altLang="ko-KR" sz="800" b="0" i="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="0" i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800" b="0" i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 클릭 시 왼쪽 리스트로 이동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580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261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178608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93D8D022-1A45-47CD-B1C5-966AEF982C75}"/>
              </a:ext>
            </a:extLst>
          </p:cNvPr>
          <p:cNvGrpSpPr/>
          <p:nvPr/>
        </p:nvGrpSpPr>
        <p:grpSpPr>
          <a:xfrm>
            <a:off x="2384712" y="2637250"/>
            <a:ext cx="3018624" cy="223742"/>
            <a:chOff x="2384712" y="2637250"/>
            <a:chExt cx="3018624" cy="223742"/>
          </a:xfrm>
        </p:grpSpPr>
        <p:sp>
          <p:nvSpPr>
            <p:cNvPr id="176" name="사각형: 둥근 모서리 175">
              <a:extLst>
                <a:ext uri="{FF2B5EF4-FFF2-40B4-BE49-F238E27FC236}">
                  <a16:creationId xmlns:a16="http://schemas.microsoft.com/office/drawing/2014/main" id="{DB144D9A-39AC-4C97-9585-F56D11884978}"/>
                </a:ext>
              </a:extLst>
            </p:cNvPr>
            <p:cNvSpPr/>
            <p:nvPr userDrawn="1"/>
          </p:nvSpPr>
          <p:spPr>
            <a:xfrm>
              <a:off x="2384712" y="2637250"/>
              <a:ext cx="3018624" cy="22374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700" i="1" dirty="0">
                  <a:solidFill>
                    <a:schemeClr val="bg1">
                      <a:lumMod val="65000"/>
                    </a:schemeClr>
                  </a:solidFill>
                </a:rPr>
                <a:t>Filter by cluster name</a:t>
              </a:r>
              <a:endParaRPr lang="ko-KR" altLang="en-US" sz="700" i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A3C7A1B2-9E92-42F5-8E0F-C4967A3C1FE5}"/>
                </a:ext>
              </a:extLst>
            </p:cNvPr>
            <p:cNvGrpSpPr/>
            <p:nvPr/>
          </p:nvGrpSpPr>
          <p:grpSpPr>
            <a:xfrm>
              <a:off x="5202161" y="2644151"/>
              <a:ext cx="197590" cy="214291"/>
              <a:chOff x="5130243" y="2633877"/>
              <a:chExt cx="197590" cy="214291"/>
            </a:xfrm>
          </p:grpSpPr>
          <p:sp>
            <p:nvSpPr>
              <p:cNvPr id="177" name="사각형: 둥근 모서리 176">
                <a:extLst>
                  <a:ext uri="{FF2B5EF4-FFF2-40B4-BE49-F238E27FC236}">
                    <a16:creationId xmlns:a16="http://schemas.microsoft.com/office/drawing/2014/main" id="{7E4E93F8-2095-45E6-982E-AF19EECA69BE}"/>
                  </a:ext>
                </a:extLst>
              </p:cNvPr>
              <p:cNvSpPr/>
              <p:nvPr userDrawn="1"/>
            </p:nvSpPr>
            <p:spPr>
              <a:xfrm>
                <a:off x="5130243" y="2633877"/>
                <a:ext cx="197590" cy="214291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800" i="1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pic>
            <p:nvPicPr>
              <p:cNvPr id="175" name="그림 174">
                <a:extLst>
                  <a:ext uri="{FF2B5EF4-FFF2-40B4-BE49-F238E27FC236}">
                    <a16:creationId xmlns:a16="http://schemas.microsoft.com/office/drawing/2014/main" id="{BCB6B6BB-B979-48AE-9DCE-A39CE5A472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87934" y="2687676"/>
                <a:ext cx="105609" cy="106695"/>
              </a:xfrm>
              <a:prstGeom prst="rect">
                <a:avLst/>
              </a:prstGeom>
            </p:spPr>
          </p:pic>
        </p:grpSp>
      </p:grpSp>
      <p:sp>
        <p:nvSpPr>
          <p:cNvPr id="92" name="타원 91">
            <a:extLst>
              <a:ext uri="{FF2B5EF4-FFF2-40B4-BE49-F238E27FC236}">
                <a16:creationId xmlns:a16="http://schemas.microsoft.com/office/drawing/2014/main" id="{905190C2-BCB4-4C10-9950-967404D60620}"/>
              </a:ext>
            </a:extLst>
          </p:cNvPr>
          <p:cNvSpPr>
            <a:spLocks noChangeAspect="1"/>
          </p:cNvSpPr>
          <p:nvPr/>
        </p:nvSpPr>
        <p:spPr>
          <a:xfrm>
            <a:off x="2313385" y="2857166"/>
            <a:ext cx="216000" cy="216000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BBB76877-3C3A-4C16-8413-E353337E426E}"/>
              </a:ext>
            </a:extLst>
          </p:cNvPr>
          <p:cNvGrpSpPr/>
          <p:nvPr/>
        </p:nvGrpSpPr>
        <p:grpSpPr>
          <a:xfrm>
            <a:off x="5548834" y="2636201"/>
            <a:ext cx="3088814" cy="223742"/>
            <a:chOff x="2384712" y="2637249"/>
            <a:chExt cx="3088814" cy="228945"/>
          </a:xfrm>
        </p:grpSpPr>
        <p:sp>
          <p:nvSpPr>
            <p:cNvPr id="180" name="사각형: 둥근 모서리 179">
              <a:extLst>
                <a:ext uri="{FF2B5EF4-FFF2-40B4-BE49-F238E27FC236}">
                  <a16:creationId xmlns:a16="http://schemas.microsoft.com/office/drawing/2014/main" id="{2B90ACE8-A415-4DD2-B939-D8B34438F55E}"/>
                </a:ext>
              </a:extLst>
            </p:cNvPr>
            <p:cNvSpPr/>
            <p:nvPr userDrawn="1"/>
          </p:nvSpPr>
          <p:spPr>
            <a:xfrm>
              <a:off x="2384712" y="2637249"/>
              <a:ext cx="3088814" cy="22894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700" i="1" dirty="0">
                  <a:solidFill>
                    <a:schemeClr val="bg1">
                      <a:lumMod val="65000"/>
                    </a:schemeClr>
                  </a:solidFill>
                </a:rPr>
                <a:t>Filter by cluster name</a:t>
              </a:r>
              <a:endParaRPr lang="ko-KR" altLang="en-US" sz="700" i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549FCFDD-F265-43E9-9553-EADE9006F79F}"/>
                </a:ext>
              </a:extLst>
            </p:cNvPr>
            <p:cNvGrpSpPr/>
            <p:nvPr/>
          </p:nvGrpSpPr>
          <p:grpSpPr>
            <a:xfrm>
              <a:off x="5202161" y="2644151"/>
              <a:ext cx="197590" cy="214291"/>
              <a:chOff x="5130243" y="2633877"/>
              <a:chExt cx="197590" cy="214291"/>
            </a:xfrm>
          </p:grpSpPr>
          <p:sp>
            <p:nvSpPr>
              <p:cNvPr id="182" name="사각형: 둥근 모서리 181">
                <a:extLst>
                  <a:ext uri="{FF2B5EF4-FFF2-40B4-BE49-F238E27FC236}">
                    <a16:creationId xmlns:a16="http://schemas.microsoft.com/office/drawing/2014/main" id="{CC2D5492-BAF6-4122-B4C7-040DBCC8A055}"/>
                  </a:ext>
                </a:extLst>
              </p:cNvPr>
              <p:cNvSpPr/>
              <p:nvPr userDrawn="1"/>
            </p:nvSpPr>
            <p:spPr>
              <a:xfrm>
                <a:off x="5130243" y="2633877"/>
                <a:ext cx="197590" cy="214291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800" i="1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pic>
            <p:nvPicPr>
              <p:cNvPr id="183" name="그림 182">
                <a:extLst>
                  <a:ext uri="{FF2B5EF4-FFF2-40B4-BE49-F238E27FC236}">
                    <a16:creationId xmlns:a16="http://schemas.microsoft.com/office/drawing/2014/main" id="{D962915B-29D0-45AE-A099-CC59F49FA8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87934" y="2687676"/>
                <a:ext cx="105609" cy="106695"/>
              </a:xfrm>
              <a:prstGeom prst="rect">
                <a:avLst/>
              </a:prstGeom>
            </p:spPr>
          </p:pic>
        </p:grpSp>
      </p:grp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AF5B3E-5B96-426E-B23C-0EDF70C4BCDF}"/>
              </a:ext>
            </a:extLst>
          </p:cNvPr>
          <p:cNvSpPr/>
          <p:nvPr/>
        </p:nvSpPr>
        <p:spPr>
          <a:xfrm>
            <a:off x="201110" y="1427083"/>
            <a:ext cx="1720735" cy="25149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800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093AC59A-06A0-4FE5-96BF-CEFC7FBADBE6}"/>
              </a:ext>
            </a:extLst>
          </p:cNvPr>
          <p:cNvSpPr>
            <a:spLocks noChangeAspect="1"/>
          </p:cNvSpPr>
          <p:nvPr/>
        </p:nvSpPr>
        <p:spPr>
          <a:xfrm>
            <a:off x="5487411" y="2855068"/>
            <a:ext cx="216000" cy="216000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val="18995263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BF458-4BAE-45A2-9F11-6B9C0861C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Project -&gt; New Project -&gt; Members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976754-FF66-4A34-A63B-19E06E5317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Project &gt; New Project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7FDE07-17C5-400D-A150-5B6C610961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New Project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7A000A-DAEA-4CA9-AA1A-472E41E43FB5}"/>
              </a:ext>
            </a:extLst>
          </p:cNvPr>
          <p:cNvSpPr/>
          <p:nvPr/>
        </p:nvSpPr>
        <p:spPr>
          <a:xfrm>
            <a:off x="2141652" y="2025807"/>
            <a:ext cx="6708157" cy="39938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9C277E4-7F85-47B1-BCB7-DC22EB7C1E02}"/>
              </a:ext>
            </a:extLst>
          </p:cNvPr>
          <p:cNvGrpSpPr/>
          <p:nvPr/>
        </p:nvGrpSpPr>
        <p:grpSpPr>
          <a:xfrm>
            <a:off x="2141651" y="6020610"/>
            <a:ext cx="6708157" cy="434566"/>
            <a:chOff x="2141652" y="6145682"/>
            <a:chExt cx="6708157" cy="434566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5BC6EAE-85F2-44E0-9DDE-728342290749}"/>
                </a:ext>
              </a:extLst>
            </p:cNvPr>
            <p:cNvSpPr/>
            <p:nvPr/>
          </p:nvSpPr>
          <p:spPr>
            <a:xfrm>
              <a:off x="2141652" y="6145682"/>
              <a:ext cx="6708157" cy="43456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34">
              <a:extLst>
                <a:ext uri="{FF2B5EF4-FFF2-40B4-BE49-F238E27FC236}">
                  <a16:creationId xmlns:a16="http://schemas.microsoft.com/office/drawing/2014/main" id="{EC65D3AD-1CA9-44A9-8FBC-7B516EB295F6}"/>
                </a:ext>
              </a:extLst>
            </p:cNvPr>
            <p:cNvSpPr/>
            <p:nvPr/>
          </p:nvSpPr>
          <p:spPr>
            <a:xfrm>
              <a:off x="8236872" y="6233774"/>
              <a:ext cx="527485" cy="259292"/>
            </a:xfrm>
            <a:prstGeom prst="roundRect">
              <a:avLst/>
            </a:prstGeom>
            <a:solidFill>
              <a:srgbClr val="00B0F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700" b="1"/>
                <a:t>Finish</a:t>
              </a:r>
              <a:endParaRPr lang="ko-KR" altLang="en-US" sz="700" b="1" dirty="0"/>
            </a:p>
          </p:txBody>
        </p:sp>
        <p:sp>
          <p:nvSpPr>
            <p:cNvPr id="10" name="사각형: 둥근 모서리 35">
              <a:extLst>
                <a:ext uri="{FF2B5EF4-FFF2-40B4-BE49-F238E27FC236}">
                  <a16:creationId xmlns:a16="http://schemas.microsoft.com/office/drawing/2014/main" id="{5FB2CBD1-881D-4D11-BF13-8A58A2917FE5}"/>
                </a:ext>
              </a:extLst>
            </p:cNvPr>
            <p:cNvSpPr/>
            <p:nvPr/>
          </p:nvSpPr>
          <p:spPr>
            <a:xfrm>
              <a:off x="7669285" y="6232863"/>
              <a:ext cx="503338" cy="25929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700" b="1" dirty="0"/>
                <a:t>Cancel</a:t>
              </a:r>
              <a:endParaRPr lang="ko-KR" altLang="en-US" sz="700" b="1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9E028FC-60F0-49B1-B1EC-F91574D3056A}"/>
              </a:ext>
            </a:extLst>
          </p:cNvPr>
          <p:cNvGrpSpPr/>
          <p:nvPr/>
        </p:nvGrpSpPr>
        <p:grpSpPr>
          <a:xfrm>
            <a:off x="2351772" y="2212144"/>
            <a:ext cx="6287913" cy="212931"/>
            <a:chOff x="3265029" y="3634802"/>
            <a:chExt cx="6287913" cy="212931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A96BB643-BE0D-42CC-B013-6DF53806DFCF}"/>
                </a:ext>
              </a:extLst>
            </p:cNvPr>
            <p:cNvGrpSpPr/>
            <p:nvPr/>
          </p:nvGrpSpPr>
          <p:grpSpPr>
            <a:xfrm>
              <a:off x="3283132" y="3634802"/>
              <a:ext cx="2796125" cy="211690"/>
              <a:chOff x="2261276" y="2310935"/>
              <a:chExt cx="2392580" cy="351939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063DB2FE-99F0-457C-AE10-2C8EEBFCC5CE}"/>
                  </a:ext>
                </a:extLst>
              </p:cNvPr>
              <p:cNvSpPr/>
              <p:nvPr/>
            </p:nvSpPr>
            <p:spPr>
              <a:xfrm>
                <a:off x="3856048" y="2312596"/>
                <a:ext cx="797808" cy="35027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>
                    <a:solidFill>
                      <a:schemeClr val="tx1"/>
                    </a:solidFill>
                  </a:rPr>
                  <a:t>Members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85AB877-028D-4A28-8705-6D652523BD27}"/>
                  </a:ext>
                </a:extLst>
              </p:cNvPr>
              <p:cNvSpPr/>
              <p:nvPr/>
            </p:nvSpPr>
            <p:spPr>
              <a:xfrm>
                <a:off x="2261276" y="2310935"/>
                <a:ext cx="797808" cy="35027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Geneal</a:t>
                </a:r>
                <a:endPara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3A1EA3F-7A41-4AF8-AE66-B941F6BC83F9}"/>
                </a:ext>
              </a:extLst>
            </p:cNvPr>
            <p:cNvCxnSpPr>
              <a:cxnSpLocks/>
            </p:cNvCxnSpPr>
            <p:nvPr/>
          </p:nvCxnSpPr>
          <p:spPr>
            <a:xfrm>
              <a:off x="3265029" y="3847733"/>
              <a:ext cx="628791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126BD01-E4DF-4AE1-92B3-FF8733F6CFD6}"/>
              </a:ext>
            </a:extLst>
          </p:cNvPr>
          <p:cNvSpPr/>
          <p:nvPr/>
        </p:nvSpPr>
        <p:spPr>
          <a:xfrm>
            <a:off x="3300992" y="2211568"/>
            <a:ext cx="932371" cy="2106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Cluster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9C9C2B-1CBC-4283-BD8C-474243496095}"/>
              </a:ext>
            </a:extLst>
          </p:cNvPr>
          <p:cNvSpPr txBox="1"/>
          <p:nvPr/>
        </p:nvSpPr>
        <p:spPr>
          <a:xfrm>
            <a:off x="5060010" y="3788289"/>
            <a:ext cx="2230345" cy="180425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spAutoFit/>
          </a:bodyPr>
          <a:lstStyle/>
          <a:p>
            <a:pPr algn="r"/>
            <a:r>
              <a:rPr lang="en-US" altLang="ko-KR" sz="700" dirty="0"/>
              <a:t>Created</a:t>
            </a:r>
            <a:r>
              <a:rPr lang="en-US" altLang="ko-KR" sz="700" b="1" dirty="0"/>
              <a:t>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2019-01-01 11:30   </a:t>
            </a:r>
            <a:r>
              <a:rPr lang="en-US" altLang="ko-KR" sz="700" dirty="0"/>
              <a:t>Latest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2019-04-01 11:29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9ADAC60-F4A7-453F-874B-05C22CB9487F}"/>
              </a:ext>
            </a:extLst>
          </p:cNvPr>
          <p:cNvSpPr/>
          <p:nvPr/>
        </p:nvSpPr>
        <p:spPr>
          <a:xfrm>
            <a:off x="2384712" y="2838390"/>
            <a:ext cx="2006761" cy="29732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C032FA3-AF9F-46BB-8D04-A24E3C6DAE76}"/>
              </a:ext>
            </a:extLst>
          </p:cNvPr>
          <p:cNvCxnSpPr/>
          <p:nvPr/>
        </p:nvCxnSpPr>
        <p:spPr>
          <a:xfrm>
            <a:off x="4374389" y="2851965"/>
            <a:ext cx="0" cy="61877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B218CD6-838E-43CC-BC13-146A8FA09913}"/>
              </a:ext>
            </a:extLst>
          </p:cNvPr>
          <p:cNvGrpSpPr/>
          <p:nvPr/>
        </p:nvGrpSpPr>
        <p:grpSpPr>
          <a:xfrm>
            <a:off x="2528006" y="2960959"/>
            <a:ext cx="1668332" cy="342740"/>
            <a:chOff x="6197349" y="3384023"/>
            <a:chExt cx="1668332" cy="342740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8DD1D361-749E-412E-A7B4-B090EAB091F0}"/>
                </a:ext>
              </a:extLst>
            </p:cNvPr>
            <p:cNvGrpSpPr/>
            <p:nvPr/>
          </p:nvGrpSpPr>
          <p:grpSpPr>
            <a:xfrm>
              <a:off x="6256257" y="3384023"/>
              <a:ext cx="1171302" cy="318924"/>
              <a:chOff x="6222701" y="3358856"/>
              <a:chExt cx="1171302" cy="318924"/>
            </a:xfrm>
          </p:grpSpPr>
          <p:pic>
            <p:nvPicPr>
              <p:cNvPr id="92" name="그림 91">
                <a:extLst>
                  <a:ext uri="{FF2B5EF4-FFF2-40B4-BE49-F238E27FC236}">
                    <a16:creationId xmlns:a16="http://schemas.microsoft.com/office/drawing/2014/main" id="{AC3F93C5-EDD2-4F84-9019-49E924CA42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22701" y="3425968"/>
                <a:ext cx="203374" cy="203972"/>
              </a:xfrm>
              <a:prstGeom prst="rect">
                <a:avLst/>
              </a:prstGeom>
            </p:spPr>
          </p:pic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1CA1CDA0-EF2C-4560-AEDE-A368813341FF}"/>
                  </a:ext>
                </a:extLst>
              </p:cNvPr>
              <p:cNvSpPr txBox="1"/>
              <p:nvPr/>
            </p:nvSpPr>
            <p:spPr>
              <a:xfrm>
                <a:off x="6455678" y="3358856"/>
                <a:ext cx="938325" cy="318924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>
                <a:spAutoFit/>
              </a:bodyPr>
              <a:lstStyle/>
              <a:p>
                <a:r>
                  <a:rPr lang="en-US" altLang="ko-KR" sz="800" b="1" dirty="0"/>
                  <a:t>User name </a:t>
                </a:r>
                <a:r>
                  <a:rPr lang="en-US" altLang="ko-KR" sz="800" dirty="0"/>
                  <a:t>(@ ID)</a:t>
                </a:r>
              </a:p>
              <a:p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</a:rPr>
                  <a:t>Developer</a:t>
                </a:r>
              </a:p>
            </p:txBody>
          </p:sp>
        </p:grpSp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094BD37E-243A-4595-9720-25C780BC5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3312" y="3482379"/>
              <a:ext cx="132369" cy="132858"/>
            </a:xfrm>
            <a:prstGeom prst="rect">
              <a:avLst/>
            </a:prstGeom>
          </p:spPr>
        </p:pic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7E71D4F9-A149-4E1B-8B45-7A8039737480}"/>
                </a:ext>
              </a:extLst>
            </p:cNvPr>
            <p:cNvCxnSpPr>
              <a:cxnSpLocks/>
            </p:cNvCxnSpPr>
            <p:nvPr/>
          </p:nvCxnSpPr>
          <p:spPr>
            <a:xfrm>
              <a:off x="6197349" y="3726763"/>
              <a:ext cx="166833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55F79AB-C218-4DBA-95EE-81617E265DD2}"/>
              </a:ext>
            </a:extLst>
          </p:cNvPr>
          <p:cNvGrpSpPr/>
          <p:nvPr/>
        </p:nvGrpSpPr>
        <p:grpSpPr>
          <a:xfrm>
            <a:off x="2528006" y="3368166"/>
            <a:ext cx="1668332" cy="342740"/>
            <a:chOff x="6197349" y="3384023"/>
            <a:chExt cx="1668332" cy="342740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ADA68290-D48D-4104-8BFF-B40A86E85F50}"/>
                </a:ext>
              </a:extLst>
            </p:cNvPr>
            <p:cNvGrpSpPr/>
            <p:nvPr/>
          </p:nvGrpSpPr>
          <p:grpSpPr>
            <a:xfrm>
              <a:off x="6256257" y="3384023"/>
              <a:ext cx="1171302" cy="318924"/>
              <a:chOff x="6222701" y="3358856"/>
              <a:chExt cx="1171302" cy="318924"/>
            </a:xfrm>
          </p:grpSpPr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8F17E0DA-A4A3-48A1-8CB1-678EADA900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22701" y="3425968"/>
                <a:ext cx="203374" cy="203972"/>
              </a:xfrm>
              <a:prstGeom prst="rect">
                <a:avLst/>
              </a:prstGeom>
            </p:spPr>
          </p:pic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3B619A2-6980-40BA-91BC-46561704B1A3}"/>
                  </a:ext>
                </a:extLst>
              </p:cNvPr>
              <p:cNvSpPr txBox="1"/>
              <p:nvPr/>
            </p:nvSpPr>
            <p:spPr>
              <a:xfrm>
                <a:off x="6455678" y="3358856"/>
                <a:ext cx="938325" cy="318924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>
                <a:spAutoFit/>
              </a:bodyPr>
              <a:lstStyle/>
              <a:p>
                <a:r>
                  <a:rPr lang="en-US" altLang="ko-KR" sz="800" b="1" dirty="0"/>
                  <a:t>User name </a:t>
                </a:r>
                <a:r>
                  <a:rPr lang="en-US" altLang="ko-KR" sz="800" dirty="0"/>
                  <a:t>(@ ID)</a:t>
                </a:r>
              </a:p>
              <a:p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</a:rPr>
                  <a:t>Developer</a:t>
                </a:r>
              </a:p>
            </p:txBody>
          </p:sp>
        </p:grp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1FF3E15C-8ECE-4CAC-A5DD-3BDB9E73D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3312" y="3482379"/>
              <a:ext cx="132369" cy="132858"/>
            </a:xfrm>
            <a:prstGeom prst="rect">
              <a:avLst/>
            </a:prstGeom>
          </p:spPr>
        </p:pic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6C9863A5-1119-44EA-9F92-F23B225CA13A}"/>
                </a:ext>
              </a:extLst>
            </p:cNvPr>
            <p:cNvCxnSpPr>
              <a:cxnSpLocks/>
            </p:cNvCxnSpPr>
            <p:nvPr/>
          </p:nvCxnSpPr>
          <p:spPr>
            <a:xfrm>
              <a:off x="6197349" y="3726763"/>
              <a:ext cx="166833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483C598-4226-4C87-85E0-BB323D397C57}"/>
              </a:ext>
            </a:extLst>
          </p:cNvPr>
          <p:cNvGrpSpPr/>
          <p:nvPr/>
        </p:nvGrpSpPr>
        <p:grpSpPr>
          <a:xfrm>
            <a:off x="2542021" y="3767659"/>
            <a:ext cx="1668332" cy="342740"/>
            <a:chOff x="6197349" y="3384023"/>
            <a:chExt cx="1668332" cy="342740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8D67B38C-2B55-4FC9-A364-75808BA7721E}"/>
                </a:ext>
              </a:extLst>
            </p:cNvPr>
            <p:cNvGrpSpPr/>
            <p:nvPr/>
          </p:nvGrpSpPr>
          <p:grpSpPr>
            <a:xfrm>
              <a:off x="6256257" y="3384023"/>
              <a:ext cx="1171302" cy="318924"/>
              <a:chOff x="6222701" y="3358856"/>
              <a:chExt cx="1171302" cy="318924"/>
            </a:xfrm>
          </p:grpSpPr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005A053C-0350-4B6D-B612-4CF054658F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22701" y="3425968"/>
                <a:ext cx="203374" cy="203972"/>
              </a:xfrm>
              <a:prstGeom prst="rect">
                <a:avLst/>
              </a:prstGeom>
            </p:spPr>
          </p:pic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C75256F-6235-4905-9B46-1F351500AE64}"/>
                  </a:ext>
                </a:extLst>
              </p:cNvPr>
              <p:cNvSpPr txBox="1"/>
              <p:nvPr/>
            </p:nvSpPr>
            <p:spPr>
              <a:xfrm>
                <a:off x="6455678" y="3358856"/>
                <a:ext cx="938325" cy="318924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>
                <a:spAutoFit/>
              </a:bodyPr>
              <a:lstStyle/>
              <a:p>
                <a:r>
                  <a:rPr lang="en-US" altLang="ko-KR" sz="800" b="1" dirty="0"/>
                  <a:t>User name </a:t>
                </a:r>
                <a:r>
                  <a:rPr lang="en-US" altLang="ko-KR" sz="800" dirty="0"/>
                  <a:t>(@ ID)</a:t>
                </a:r>
              </a:p>
              <a:p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</a:rPr>
                  <a:t>Developer</a:t>
                </a:r>
              </a:p>
            </p:txBody>
          </p:sp>
        </p:grpSp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726D853B-2063-4698-A0C5-638F2C0D0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3312" y="3482379"/>
              <a:ext cx="132369" cy="132858"/>
            </a:xfrm>
            <a:prstGeom prst="rect">
              <a:avLst/>
            </a:prstGeom>
          </p:spPr>
        </p:pic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9EEA4365-B646-43AE-9237-8890E170551B}"/>
                </a:ext>
              </a:extLst>
            </p:cNvPr>
            <p:cNvCxnSpPr>
              <a:cxnSpLocks/>
            </p:cNvCxnSpPr>
            <p:nvPr/>
          </p:nvCxnSpPr>
          <p:spPr>
            <a:xfrm>
              <a:off x="6197349" y="3726763"/>
              <a:ext cx="166833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119361F-DBCB-41F6-8C50-3C397B921EA7}"/>
              </a:ext>
            </a:extLst>
          </p:cNvPr>
          <p:cNvGrpSpPr/>
          <p:nvPr/>
        </p:nvGrpSpPr>
        <p:grpSpPr>
          <a:xfrm>
            <a:off x="2541755" y="4166498"/>
            <a:ext cx="1668332" cy="342740"/>
            <a:chOff x="6197349" y="3384023"/>
            <a:chExt cx="1668332" cy="342740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4B55D406-82B3-4F87-92FA-32DF44B78D61}"/>
                </a:ext>
              </a:extLst>
            </p:cNvPr>
            <p:cNvGrpSpPr/>
            <p:nvPr/>
          </p:nvGrpSpPr>
          <p:grpSpPr>
            <a:xfrm>
              <a:off x="6256257" y="3384023"/>
              <a:ext cx="1171302" cy="318924"/>
              <a:chOff x="6222701" y="3358856"/>
              <a:chExt cx="1171302" cy="318924"/>
            </a:xfrm>
          </p:grpSpPr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584C9B6B-65CD-4175-B983-8443D8A372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22701" y="3425968"/>
                <a:ext cx="203374" cy="203972"/>
              </a:xfrm>
              <a:prstGeom prst="rect">
                <a:avLst/>
              </a:prstGeom>
            </p:spPr>
          </p:pic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2BB071A-E983-4F30-8514-C08B7125162E}"/>
                  </a:ext>
                </a:extLst>
              </p:cNvPr>
              <p:cNvSpPr txBox="1"/>
              <p:nvPr/>
            </p:nvSpPr>
            <p:spPr>
              <a:xfrm>
                <a:off x="6455678" y="3358856"/>
                <a:ext cx="938325" cy="318924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>
                <a:spAutoFit/>
              </a:bodyPr>
              <a:lstStyle/>
              <a:p>
                <a:r>
                  <a:rPr lang="en-US" altLang="ko-KR" sz="800" b="1" dirty="0"/>
                  <a:t>User name </a:t>
                </a:r>
                <a:r>
                  <a:rPr lang="en-US" altLang="ko-KR" sz="800" dirty="0"/>
                  <a:t>(@ ID)</a:t>
                </a:r>
              </a:p>
              <a:p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</a:rPr>
                  <a:t>Developer</a:t>
                </a:r>
              </a:p>
            </p:txBody>
          </p:sp>
        </p:grpSp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E50A511B-F161-4E9C-A35C-51B69EBF2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3312" y="3482379"/>
              <a:ext cx="132369" cy="132858"/>
            </a:xfrm>
            <a:prstGeom prst="rect">
              <a:avLst/>
            </a:prstGeom>
          </p:spPr>
        </p:pic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E0FB77E5-0135-4BAB-822E-281A50F13A26}"/>
                </a:ext>
              </a:extLst>
            </p:cNvPr>
            <p:cNvCxnSpPr>
              <a:cxnSpLocks/>
            </p:cNvCxnSpPr>
            <p:nvPr/>
          </p:nvCxnSpPr>
          <p:spPr>
            <a:xfrm>
              <a:off x="6197349" y="3726763"/>
              <a:ext cx="166833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8910002-ABD1-4C73-AEEA-6CF56A29CFE8}"/>
              </a:ext>
            </a:extLst>
          </p:cNvPr>
          <p:cNvGrpSpPr/>
          <p:nvPr/>
        </p:nvGrpSpPr>
        <p:grpSpPr>
          <a:xfrm>
            <a:off x="2531133" y="4555051"/>
            <a:ext cx="1668332" cy="342740"/>
            <a:chOff x="6197349" y="3384023"/>
            <a:chExt cx="1668332" cy="342740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0002681D-17E8-4427-B419-1A4879568965}"/>
                </a:ext>
              </a:extLst>
            </p:cNvPr>
            <p:cNvGrpSpPr/>
            <p:nvPr/>
          </p:nvGrpSpPr>
          <p:grpSpPr>
            <a:xfrm>
              <a:off x="6256257" y="3384023"/>
              <a:ext cx="1171302" cy="318924"/>
              <a:chOff x="6222701" y="3358856"/>
              <a:chExt cx="1171302" cy="318924"/>
            </a:xfrm>
          </p:grpSpPr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32FA1BA3-E6B8-4237-A238-F76796F154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22701" y="3425968"/>
                <a:ext cx="203374" cy="203972"/>
              </a:xfrm>
              <a:prstGeom prst="rect">
                <a:avLst/>
              </a:prstGeom>
            </p:spPr>
          </p:pic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129E27-C9C4-46C3-B8D5-E17973E1C84C}"/>
                  </a:ext>
                </a:extLst>
              </p:cNvPr>
              <p:cNvSpPr txBox="1"/>
              <p:nvPr/>
            </p:nvSpPr>
            <p:spPr>
              <a:xfrm>
                <a:off x="6455678" y="3358856"/>
                <a:ext cx="938325" cy="318924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>
                <a:spAutoFit/>
              </a:bodyPr>
              <a:lstStyle/>
              <a:p>
                <a:r>
                  <a:rPr lang="en-US" altLang="ko-KR" sz="800" b="1" dirty="0"/>
                  <a:t>User name </a:t>
                </a:r>
                <a:r>
                  <a:rPr lang="en-US" altLang="ko-KR" sz="800" dirty="0"/>
                  <a:t>(@ ID)</a:t>
                </a:r>
              </a:p>
              <a:p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</a:rPr>
                  <a:t>Developer</a:t>
                </a:r>
              </a:p>
            </p:txBody>
          </p:sp>
        </p:grp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12FF9287-F37C-48B5-9612-72BD97E2B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3312" y="3482379"/>
              <a:ext cx="132369" cy="132858"/>
            </a:xfrm>
            <a:prstGeom prst="rect">
              <a:avLst/>
            </a:prstGeom>
          </p:spPr>
        </p:pic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9261E3B6-91DB-443F-89B4-21AA3BCCF86D}"/>
                </a:ext>
              </a:extLst>
            </p:cNvPr>
            <p:cNvCxnSpPr>
              <a:cxnSpLocks/>
            </p:cNvCxnSpPr>
            <p:nvPr/>
          </p:nvCxnSpPr>
          <p:spPr>
            <a:xfrm>
              <a:off x="6197349" y="3726763"/>
              <a:ext cx="166833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B31B59D-FFDF-4E1A-8745-53E75653B090}"/>
              </a:ext>
            </a:extLst>
          </p:cNvPr>
          <p:cNvGrpSpPr/>
          <p:nvPr/>
        </p:nvGrpSpPr>
        <p:grpSpPr>
          <a:xfrm>
            <a:off x="2528006" y="4953890"/>
            <a:ext cx="1668332" cy="342740"/>
            <a:chOff x="6197349" y="3384023"/>
            <a:chExt cx="1668332" cy="342740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98804A1E-180F-4CB8-845A-8F71BB9C0D5B}"/>
                </a:ext>
              </a:extLst>
            </p:cNvPr>
            <p:cNvGrpSpPr/>
            <p:nvPr/>
          </p:nvGrpSpPr>
          <p:grpSpPr>
            <a:xfrm>
              <a:off x="6256257" y="3384023"/>
              <a:ext cx="1171302" cy="318924"/>
              <a:chOff x="6222701" y="3358856"/>
              <a:chExt cx="1171302" cy="318924"/>
            </a:xfrm>
          </p:grpSpPr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4BAE7CF5-1623-4297-8ED3-D41D65DD4F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22701" y="3425968"/>
                <a:ext cx="203374" cy="203972"/>
              </a:xfrm>
              <a:prstGeom prst="rect">
                <a:avLst/>
              </a:prstGeom>
            </p:spPr>
          </p:pic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AFC8298-8640-4F84-AD22-2D112361081D}"/>
                  </a:ext>
                </a:extLst>
              </p:cNvPr>
              <p:cNvSpPr txBox="1"/>
              <p:nvPr/>
            </p:nvSpPr>
            <p:spPr>
              <a:xfrm>
                <a:off x="6455678" y="3358856"/>
                <a:ext cx="938325" cy="318924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>
                <a:spAutoFit/>
              </a:bodyPr>
              <a:lstStyle/>
              <a:p>
                <a:r>
                  <a:rPr lang="en-US" altLang="ko-KR" sz="800" b="1" dirty="0"/>
                  <a:t>User name </a:t>
                </a:r>
                <a:r>
                  <a:rPr lang="en-US" altLang="ko-KR" sz="800" dirty="0"/>
                  <a:t>(@ ID)</a:t>
                </a:r>
              </a:p>
              <a:p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</a:rPr>
                  <a:t>Developer</a:t>
                </a:r>
              </a:p>
            </p:txBody>
          </p:sp>
        </p:grp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188388BA-1B90-49CC-ADF0-CC6B2ACCA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3312" y="3482379"/>
              <a:ext cx="132369" cy="132858"/>
            </a:xfrm>
            <a:prstGeom prst="rect">
              <a:avLst/>
            </a:prstGeom>
          </p:spPr>
        </p:pic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4BD324E2-DAC2-4BEE-AE84-EE9CBD39ED9B}"/>
                </a:ext>
              </a:extLst>
            </p:cNvPr>
            <p:cNvCxnSpPr>
              <a:cxnSpLocks/>
            </p:cNvCxnSpPr>
            <p:nvPr/>
          </p:nvCxnSpPr>
          <p:spPr>
            <a:xfrm>
              <a:off x="6197349" y="3726763"/>
              <a:ext cx="166833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0FA9DFF-ABC3-4DEC-AF47-2099620E5073}"/>
              </a:ext>
            </a:extLst>
          </p:cNvPr>
          <p:cNvGrpSpPr/>
          <p:nvPr/>
        </p:nvGrpSpPr>
        <p:grpSpPr>
          <a:xfrm>
            <a:off x="2537014" y="5342212"/>
            <a:ext cx="1668332" cy="342740"/>
            <a:chOff x="6197349" y="3384023"/>
            <a:chExt cx="1668332" cy="342740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D74672A3-8AB6-44FE-A111-7F63F1DA73E2}"/>
                </a:ext>
              </a:extLst>
            </p:cNvPr>
            <p:cNvGrpSpPr/>
            <p:nvPr/>
          </p:nvGrpSpPr>
          <p:grpSpPr>
            <a:xfrm>
              <a:off x="6256257" y="3384023"/>
              <a:ext cx="1171302" cy="318924"/>
              <a:chOff x="6222701" y="3358856"/>
              <a:chExt cx="1171302" cy="318924"/>
            </a:xfrm>
          </p:grpSpPr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DC3D6478-C98B-433B-AF0F-51677366A8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22701" y="3425968"/>
                <a:ext cx="203374" cy="203972"/>
              </a:xfrm>
              <a:prstGeom prst="rect">
                <a:avLst/>
              </a:prstGeom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F587C25-DF5F-429B-BDC6-542439625904}"/>
                  </a:ext>
                </a:extLst>
              </p:cNvPr>
              <p:cNvSpPr txBox="1"/>
              <p:nvPr/>
            </p:nvSpPr>
            <p:spPr>
              <a:xfrm>
                <a:off x="6455678" y="3358856"/>
                <a:ext cx="938325" cy="318924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>
                <a:spAutoFit/>
              </a:bodyPr>
              <a:lstStyle/>
              <a:p>
                <a:r>
                  <a:rPr lang="en-US" altLang="ko-KR" sz="800" b="1" dirty="0"/>
                  <a:t>User name </a:t>
                </a:r>
                <a:r>
                  <a:rPr lang="en-US" altLang="ko-KR" sz="800" dirty="0"/>
                  <a:t>(@ ID)</a:t>
                </a:r>
              </a:p>
              <a:p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</a:rPr>
                  <a:t>Developer</a:t>
                </a:r>
              </a:p>
            </p:txBody>
          </p:sp>
        </p:grp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B325A6A3-A9E1-4227-9092-CD87F7E24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3312" y="3482379"/>
              <a:ext cx="132369" cy="132858"/>
            </a:xfrm>
            <a:prstGeom prst="rect">
              <a:avLst/>
            </a:prstGeom>
          </p:spPr>
        </p:pic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29C7D825-E8B7-4D69-A3E6-AB033EE7C8DB}"/>
                </a:ext>
              </a:extLst>
            </p:cNvPr>
            <p:cNvCxnSpPr>
              <a:cxnSpLocks/>
            </p:cNvCxnSpPr>
            <p:nvPr/>
          </p:nvCxnSpPr>
          <p:spPr>
            <a:xfrm>
              <a:off x="6197349" y="3726763"/>
              <a:ext cx="166833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3032DB1-B6B4-46AE-BB1E-1BC6E39C5598}"/>
              </a:ext>
            </a:extLst>
          </p:cNvPr>
          <p:cNvSpPr/>
          <p:nvPr/>
        </p:nvSpPr>
        <p:spPr>
          <a:xfrm>
            <a:off x="4502091" y="2835310"/>
            <a:ext cx="4137594" cy="29732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A3985CB-E82B-405F-B74D-7DE0C8161FAB}"/>
              </a:ext>
            </a:extLst>
          </p:cNvPr>
          <p:cNvGrpSpPr/>
          <p:nvPr/>
        </p:nvGrpSpPr>
        <p:grpSpPr>
          <a:xfrm>
            <a:off x="4716606" y="2969806"/>
            <a:ext cx="1171302" cy="318924"/>
            <a:chOff x="6222701" y="3358856"/>
            <a:chExt cx="1171302" cy="318924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53768C1E-C89D-441E-9E24-5ABA7B690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2701" y="3425968"/>
              <a:ext cx="203374" cy="203972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F137A22-E010-4D28-891C-B51885D28004}"/>
                </a:ext>
              </a:extLst>
            </p:cNvPr>
            <p:cNvSpPr txBox="1"/>
            <p:nvPr/>
          </p:nvSpPr>
          <p:spPr>
            <a:xfrm>
              <a:off x="6455678" y="3358856"/>
              <a:ext cx="938325" cy="31892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User name </a:t>
              </a:r>
              <a:r>
                <a:rPr lang="en-US" altLang="ko-KR" sz="800" dirty="0"/>
                <a:t>(@ ID)</a:t>
              </a:r>
            </a:p>
            <a:p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Developer</a:t>
              </a:r>
            </a:p>
          </p:txBody>
        </p:sp>
      </p:grp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B5863E41-E010-45DC-87D7-5C3274913179}"/>
              </a:ext>
            </a:extLst>
          </p:cNvPr>
          <p:cNvCxnSpPr>
            <a:cxnSpLocks/>
          </p:cNvCxnSpPr>
          <p:nvPr/>
        </p:nvCxnSpPr>
        <p:spPr>
          <a:xfrm>
            <a:off x="4657698" y="3312546"/>
            <a:ext cx="383445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>
            <a:extLst>
              <a:ext uri="{FF2B5EF4-FFF2-40B4-BE49-F238E27FC236}">
                <a16:creationId xmlns:a16="http://schemas.microsoft.com/office/drawing/2014/main" id="{F9BF39F3-0238-4CC2-8253-46591C3238C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674" y="3072655"/>
            <a:ext cx="128346" cy="133774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7690FB1D-48F7-4166-B695-9991A2EB46A3}"/>
              </a:ext>
            </a:extLst>
          </p:cNvPr>
          <p:cNvGrpSpPr/>
          <p:nvPr/>
        </p:nvGrpSpPr>
        <p:grpSpPr>
          <a:xfrm>
            <a:off x="7158417" y="3016605"/>
            <a:ext cx="993527" cy="225382"/>
            <a:chOff x="8397053" y="4727877"/>
            <a:chExt cx="993527" cy="225382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50D6AEA-D87B-47CF-A100-8F81A139CA28}"/>
                </a:ext>
              </a:extLst>
            </p:cNvPr>
            <p:cNvSpPr/>
            <p:nvPr/>
          </p:nvSpPr>
          <p:spPr>
            <a:xfrm>
              <a:off x="8397053" y="4727877"/>
              <a:ext cx="993527" cy="2253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800">
                  <a:solidFill>
                    <a:schemeClr val="bg1">
                      <a:lumMod val="50000"/>
                    </a:schemeClr>
                  </a:solidFill>
                </a:rPr>
                <a:t>Developer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FAA65725-F924-49C9-B134-16726F24607E}"/>
                </a:ext>
              </a:extLst>
            </p:cNvPr>
            <p:cNvSpPr/>
            <p:nvPr/>
          </p:nvSpPr>
          <p:spPr>
            <a:xfrm>
              <a:off x="9186827" y="4737815"/>
              <a:ext cx="203753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▼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3A7D2FA-D405-4F67-9F8F-54F0EA3ED29A}"/>
              </a:ext>
            </a:extLst>
          </p:cNvPr>
          <p:cNvGrpSpPr/>
          <p:nvPr/>
        </p:nvGrpSpPr>
        <p:grpSpPr>
          <a:xfrm>
            <a:off x="4704440" y="3410722"/>
            <a:ext cx="1171302" cy="318924"/>
            <a:chOff x="6222701" y="3358856"/>
            <a:chExt cx="1171302" cy="318924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91DB4E0-3810-4DE5-A651-F8827BBDA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2701" y="3425968"/>
              <a:ext cx="203374" cy="203972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BAB252B-7BFD-4F3C-9083-7477543A3141}"/>
                </a:ext>
              </a:extLst>
            </p:cNvPr>
            <p:cNvSpPr txBox="1"/>
            <p:nvPr/>
          </p:nvSpPr>
          <p:spPr>
            <a:xfrm>
              <a:off x="6455678" y="3358856"/>
              <a:ext cx="938325" cy="31892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User name </a:t>
              </a:r>
              <a:r>
                <a:rPr lang="en-US" altLang="ko-KR" sz="800" dirty="0"/>
                <a:t>(@ ID)</a:t>
              </a:r>
            </a:p>
            <a:p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Developer</a:t>
              </a:r>
            </a:p>
          </p:txBody>
        </p:sp>
      </p:grp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A63C409-1FEA-4E18-AE1D-7B963A3DA06A}"/>
              </a:ext>
            </a:extLst>
          </p:cNvPr>
          <p:cNvCxnSpPr>
            <a:cxnSpLocks/>
          </p:cNvCxnSpPr>
          <p:nvPr/>
        </p:nvCxnSpPr>
        <p:spPr>
          <a:xfrm>
            <a:off x="4645532" y="3753462"/>
            <a:ext cx="384661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9126A20B-C825-4333-B749-DED2F0103B3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508" y="3513571"/>
            <a:ext cx="128346" cy="133774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A9F362C0-6B0E-4AA4-9959-154767E06263}"/>
              </a:ext>
            </a:extLst>
          </p:cNvPr>
          <p:cNvGrpSpPr/>
          <p:nvPr/>
        </p:nvGrpSpPr>
        <p:grpSpPr>
          <a:xfrm>
            <a:off x="7146251" y="3457521"/>
            <a:ext cx="993527" cy="225382"/>
            <a:chOff x="8397053" y="4727877"/>
            <a:chExt cx="993527" cy="22538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59F7B35-545C-4CD2-B968-727D444524DB}"/>
                </a:ext>
              </a:extLst>
            </p:cNvPr>
            <p:cNvSpPr/>
            <p:nvPr/>
          </p:nvSpPr>
          <p:spPr>
            <a:xfrm>
              <a:off x="8397053" y="4727877"/>
              <a:ext cx="993527" cy="2253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Developer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C83B16A-9DC6-4DCD-8ABC-EED908FFCD50}"/>
                </a:ext>
              </a:extLst>
            </p:cNvPr>
            <p:cNvSpPr/>
            <p:nvPr/>
          </p:nvSpPr>
          <p:spPr>
            <a:xfrm>
              <a:off x="9186827" y="4737815"/>
              <a:ext cx="203753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▼</a:t>
              </a:r>
            </a:p>
          </p:txBody>
        </p:sp>
      </p:grp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B1F20D28-0CE7-4D2E-A180-33E3BFACF5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104282"/>
              </p:ext>
            </p:extLst>
          </p:nvPr>
        </p:nvGraphicFramePr>
        <p:xfrm>
          <a:off x="9202723" y="519394"/>
          <a:ext cx="2931202" cy="269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892">
                  <a:extLst>
                    <a:ext uri="{9D8B030D-6E8A-4147-A177-3AD203B41FA5}">
                      <a16:colId xmlns:a16="http://schemas.microsoft.com/office/drawing/2014/main" val="2670468418"/>
                    </a:ext>
                  </a:extLst>
                </a:gridCol>
                <a:gridCol w="629098">
                  <a:extLst>
                    <a:ext uri="{9D8B030D-6E8A-4147-A177-3AD203B41FA5}">
                      <a16:colId xmlns:a16="http://schemas.microsoft.com/office/drawing/2014/main" val="2221562890"/>
                    </a:ext>
                  </a:extLst>
                </a:gridCol>
                <a:gridCol w="2067212">
                  <a:extLst>
                    <a:ext uri="{9D8B030D-6E8A-4147-A177-3AD203B41FA5}">
                      <a16:colId xmlns:a16="http://schemas.microsoft.com/office/drawing/2014/main" val="69013095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Project name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PaaS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 포탈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9382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New Project &gt; Members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0707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 Definition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8267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Members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정의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전체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Members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기준 검색 가능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키워드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자리 이상 입력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결과 제공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Project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에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Member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추가 기능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9965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35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Member List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Project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에 추가되지 않은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Member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리스트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+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 클릭 시 오른쪽 리스트로 이동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94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추가할 </a:t>
                      </a: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Member List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그룹</a:t>
                      </a:r>
                      <a:r>
                        <a:rPr lang="ko-KR" altLang="en-US" sz="800" b="0" i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내부에서 동작할 권한 설정</a:t>
                      </a:r>
                      <a:endParaRPr lang="en-US" altLang="ko-KR" sz="800" b="0" i="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="0" i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800" b="0" i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 클릭 시 왼쪽 리스트로 이동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580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261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178608"/>
                  </a:ext>
                </a:extLst>
              </a:tr>
            </a:tbl>
          </a:graphicData>
        </a:graphic>
      </p:graphicFrame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6FAB1581-4C80-458B-92EC-7DADC6D76E22}"/>
              </a:ext>
            </a:extLst>
          </p:cNvPr>
          <p:cNvSpPr/>
          <p:nvPr userDrawn="1"/>
        </p:nvSpPr>
        <p:spPr>
          <a:xfrm>
            <a:off x="2384712" y="2575605"/>
            <a:ext cx="2006761" cy="21960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700" i="1" dirty="0">
                <a:solidFill>
                  <a:schemeClr val="bg1">
                    <a:lumMod val="65000"/>
                  </a:schemeClr>
                </a:solidFill>
              </a:rPr>
              <a:t>Filter by cluster name</a:t>
            </a:r>
            <a:endParaRPr lang="ko-KR" altLang="en-US" sz="700" i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BD056EBB-AB73-48E7-BABA-70A984120184}"/>
              </a:ext>
            </a:extLst>
          </p:cNvPr>
          <p:cNvGrpSpPr/>
          <p:nvPr/>
        </p:nvGrpSpPr>
        <p:grpSpPr>
          <a:xfrm>
            <a:off x="4185113" y="2583042"/>
            <a:ext cx="197590" cy="214291"/>
            <a:chOff x="5130243" y="2633877"/>
            <a:chExt cx="197590" cy="214291"/>
          </a:xfrm>
        </p:grpSpPr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904FDA8C-3072-4E46-8308-6704179C9014}"/>
                </a:ext>
              </a:extLst>
            </p:cNvPr>
            <p:cNvSpPr/>
            <p:nvPr userDrawn="1"/>
          </p:nvSpPr>
          <p:spPr>
            <a:xfrm>
              <a:off x="5130243" y="2633877"/>
              <a:ext cx="197590" cy="21429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00" i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B37DD081-0335-4B98-A482-6311F782F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7934" y="2687676"/>
              <a:ext cx="105609" cy="106695"/>
            </a:xfrm>
            <a:prstGeom prst="rect">
              <a:avLst/>
            </a:prstGeom>
          </p:spPr>
        </p:pic>
      </p:grp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A92F4508-DDCC-4AEF-B526-D91AC0F3225C}"/>
              </a:ext>
            </a:extLst>
          </p:cNvPr>
          <p:cNvSpPr/>
          <p:nvPr/>
        </p:nvSpPr>
        <p:spPr>
          <a:xfrm>
            <a:off x="4502091" y="2568209"/>
            <a:ext cx="4137594" cy="21429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700" i="1" dirty="0">
                <a:solidFill>
                  <a:schemeClr val="bg1">
                    <a:lumMod val="65000"/>
                  </a:schemeClr>
                </a:solidFill>
              </a:rPr>
              <a:t>Filter by cluster name</a:t>
            </a:r>
            <a:endParaRPr lang="ko-KR" altLang="en-US" sz="700" i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B635789D-4BF7-44C0-BE6E-85CD91F40492}"/>
              </a:ext>
            </a:extLst>
          </p:cNvPr>
          <p:cNvGrpSpPr/>
          <p:nvPr/>
        </p:nvGrpSpPr>
        <p:grpSpPr>
          <a:xfrm>
            <a:off x="8447876" y="2568209"/>
            <a:ext cx="197590" cy="214291"/>
            <a:chOff x="5130243" y="2633877"/>
            <a:chExt cx="197590" cy="214291"/>
          </a:xfrm>
        </p:grpSpPr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875165A1-972E-49DB-8EE5-EC6BA0A1D54E}"/>
                </a:ext>
              </a:extLst>
            </p:cNvPr>
            <p:cNvSpPr/>
            <p:nvPr userDrawn="1"/>
          </p:nvSpPr>
          <p:spPr>
            <a:xfrm>
              <a:off x="5130243" y="2633877"/>
              <a:ext cx="197590" cy="21429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00" i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2C69858A-6916-466B-9FC2-32C39A7F8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7934" y="2687676"/>
              <a:ext cx="105609" cy="106695"/>
            </a:xfrm>
            <a:prstGeom prst="rect">
              <a:avLst/>
            </a:prstGeom>
          </p:spPr>
        </p:pic>
      </p:grp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81D12D9-5BA8-4628-8DEB-37DC7160AB67}"/>
              </a:ext>
            </a:extLst>
          </p:cNvPr>
          <p:cNvSpPr/>
          <p:nvPr/>
        </p:nvSpPr>
        <p:spPr>
          <a:xfrm>
            <a:off x="201110" y="1427083"/>
            <a:ext cx="1720735" cy="25149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8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877B782-7DFB-4D93-8F85-57062F9E308A}"/>
              </a:ext>
            </a:extLst>
          </p:cNvPr>
          <p:cNvSpPr>
            <a:spLocks noChangeAspect="1"/>
          </p:cNvSpPr>
          <p:nvPr/>
        </p:nvSpPr>
        <p:spPr>
          <a:xfrm>
            <a:off x="4581910" y="2800605"/>
            <a:ext cx="216000" cy="216000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/>
              <a:t>2</a:t>
            </a:r>
            <a:endParaRPr lang="ko-KR" altLang="en-US" sz="700" b="1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FAF2A65-9203-48AE-9F25-52DF21E494E1}"/>
              </a:ext>
            </a:extLst>
          </p:cNvPr>
          <p:cNvSpPr>
            <a:spLocks noChangeAspect="1"/>
          </p:cNvSpPr>
          <p:nvPr/>
        </p:nvSpPr>
        <p:spPr>
          <a:xfrm>
            <a:off x="2352742" y="2782098"/>
            <a:ext cx="216000" cy="216000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val="30721308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BF458-4BAE-45A2-9F11-6B9C0861C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Cluster &gt; List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976754-FF66-4A34-A63B-19E06E5317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Cluster &gt; List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7FDE07-17C5-400D-A150-5B6C610961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Cluster</a:t>
            </a:r>
            <a:endParaRPr lang="ko-KR" altLang="en-US" dirty="0"/>
          </a:p>
        </p:txBody>
      </p: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B1F20D28-0CE7-4D2E-A180-33E3BFACF5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707431"/>
              </p:ext>
            </p:extLst>
          </p:nvPr>
        </p:nvGraphicFramePr>
        <p:xfrm>
          <a:off x="9202723" y="519394"/>
          <a:ext cx="2931202" cy="3765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892">
                  <a:extLst>
                    <a:ext uri="{9D8B030D-6E8A-4147-A177-3AD203B41FA5}">
                      <a16:colId xmlns:a16="http://schemas.microsoft.com/office/drawing/2014/main" val="2670468418"/>
                    </a:ext>
                  </a:extLst>
                </a:gridCol>
                <a:gridCol w="629098">
                  <a:extLst>
                    <a:ext uri="{9D8B030D-6E8A-4147-A177-3AD203B41FA5}">
                      <a16:colId xmlns:a16="http://schemas.microsoft.com/office/drawing/2014/main" val="2221562890"/>
                    </a:ext>
                  </a:extLst>
                </a:gridCol>
                <a:gridCol w="2067212">
                  <a:extLst>
                    <a:ext uri="{9D8B030D-6E8A-4147-A177-3AD203B41FA5}">
                      <a16:colId xmlns:a16="http://schemas.microsoft.com/office/drawing/2014/main" val="69013095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Project name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PaaS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 포탈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9382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New Project &gt; Cluster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0707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 Definition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8267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정의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전체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기준 검색 가능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키워드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자리 이상 입력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 결과 제공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9965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35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 List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리스트 목록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94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키워드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자리 이상 입력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키워드와 일치하는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 제공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7828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New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화면으로 이동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247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 영역</a:t>
                      </a:r>
                      <a:endParaRPr lang="en-US" altLang="ko-KR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수정 버튼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수정화면 이동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버튼 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해당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</a:b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 확인 메시지창 제공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 (#4-1)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</a:b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메시지창에서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"Confirm"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toast popup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제공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 (#4-2)</a:t>
                      </a:r>
                      <a:b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“Cluster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삭제가 완료되었습니다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."</a:t>
                      </a: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4765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＂</a:t>
                      </a:r>
                      <a:r>
                        <a:rPr lang="ko-KR" altLang="en-US" sz="8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페이징</a:t>
                      </a: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"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</a:t>
                      </a:r>
                      <a:endParaRPr lang="en-US" altLang="ko-KR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Cluster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개수 만큼 더 보기 가능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580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261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178608"/>
                  </a:ext>
                </a:extLst>
              </a:tr>
            </a:tbl>
          </a:graphicData>
        </a:graphic>
      </p:graphicFrame>
      <p:sp>
        <p:nvSpPr>
          <p:cNvPr id="95" name="직사각형 94">
            <a:extLst>
              <a:ext uri="{FF2B5EF4-FFF2-40B4-BE49-F238E27FC236}">
                <a16:creationId xmlns:a16="http://schemas.microsoft.com/office/drawing/2014/main" id="{A81D12D9-5BA8-4628-8DEB-37DC7160AB67}"/>
              </a:ext>
            </a:extLst>
          </p:cNvPr>
          <p:cNvSpPr/>
          <p:nvPr/>
        </p:nvSpPr>
        <p:spPr>
          <a:xfrm>
            <a:off x="201110" y="1683933"/>
            <a:ext cx="1720735" cy="25149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80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1754223-798B-4D92-8477-A1F3C696B58D}"/>
              </a:ext>
            </a:extLst>
          </p:cNvPr>
          <p:cNvSpPr/>
          <p:nvPr/>
        </p:nvSpPr>
        <p:spPr>
          <a:xfrm>
            <a:off x="2022432" y="2754022"/>
            <a:ext cx="6708157" cy="266494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816ADD4-79FF-4C41-937A-36844D826147}"/>
              </a:ext>
            </a:extLst>
          </p:cNvPr>
          <p:cNvSpPr/>
          <p:nvPr/>
        </p:nvSpPr>
        <p:spPr>
          <a:xfrm>
            <a:off x="2022432" y="1922487"/>
            <a:ext cx="6708157" cy="4328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Cluster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D4690AE6-DAD9-46DB-AD68-11CB43838956}"/>
              </a:ext>
            </a:extLst>
          </p:cNvPr>
          <p:cNvSpPr/>
          <p:nvPr/>
        </p:nvSpPr>
        <p:spPr>
          <a:xfrm>
            <a:off x="2022432" y="2350022"/>
            <a:ext cx="6708157" cy="41114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Total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3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B70C8477-089D-45C1-A63E-8F759C0A4E37}"/>
              </a:ext>
            </a:extLst>
          </p:cNvPr>
          <p:cNvGrpSpPr/>
          <p:nvPr/>
        </p:nvGrpSpPr>
        <p:grpSpPr>
          <a:xfrm>
            <a:off x="5577591" y="2446233"/>
            <a:ext cx="2055186" cy="221915"/>
            <a:chOff x="6727948" y="1872316"/>
            <a:chExt cx="2055186" cy="214291"/>
          </a:xfrm>
        </p:grpSpPr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9205F384-B59C-4E9A-AA9A-B3AB5B5C0059}"/>
                </a:ext>
              </a:extLst>
            </p:cNvPr>
            <p:cNvGrpSpPr/>
            <p:nvPr/>
          </p:nvGrpSpPr>
          <p:grpSpPr>
            <a:xfrm>
              <a:off x="6727948" y="1872316"/>
              <a:ext cx="2055186" cy="214291"/>
              <a:chOff x="6904325" y="1872316"/>
              <a:chExt cx="2055186" cy="214291"/>
            </a:xfrm>
          </p:grpSpPr>
          <p:sp>
            <p:nvSpPr>
              <p:cNvPr id="110" name="사각형: 둥근 모서리 109">
                <a:extLst>
                  <a:ext uri="{FF2B5EF4-FFF2-40B4-BE49-F238E27FC236}">
                    <a16:creationId xmlns:a16="http://schemas.microsoft.com/office/drawing/2014/main" id="{3282D325-B001-47CA-BC7A-3BD9EE4B95E6}"/>
                  </a:ext>
                </a:extLst>
              </p:cNvPr>
              <p:cNvSpPr/>
              <p:nvPr/>
            </p:nvSpPr>
            <p:spPr>
              <a:xfrm>
                <a:off x="6904325" y="1872316"/>
                <a:ext cx="1857508" cy="214291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700" i="1" dirty="0">
                    <a:solidFill>
                      <a:schemeClr val="bg1">
                        <a:lumMod val="65000"/>
                      </a:schemeClr>
                    </a:solidFill>
                  </a:rPr>
                  <a:t>Filter by cluster name</a:t>
                </a:r>
                <a:endParaRPr lang="ko-KR" altLang="en-US" sz="700" i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11" name="사각형: 둥근 모서리 110">
                <a:extLst>
                  <a:ext uri="{FF2B5EF4-FFF2-40B4-BE49-F238E27FC236}">
                    <a16:creationId xmlns:a16="http://schemas.microsoft.com/office/drawing/2014/main" id="{BA955902-B3D3-4002-A4A5-6A6E30A5AA3D}"/>
                  </a:ext>
                </a:extLst>
              </p:cNvPr>
              <p:cNvSpPr/>
              <p:nvPr/>
            </p:nvSpPr>
            <p:spPr>
              <a:xfrm>
                <a:off x="8761921" y="1872316"/>
                <a:ext cx="197590" cy="214291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800" i="1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D40B0794-15F9-4805-BBD4-EFE66AB52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2959" y="1926115"/>
              <a:ext cx="105609" cy="106695"/>
            </a:xfrm>
            <a:prstGeom prst="rect">
              <a:avLst/>
            </a:prstGeom>
          </p:spPr>
        </p:pic>
      </p:grp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7D06B03-0BFD-4193-A745-3B329A7829D0}"/>
              </a:ext>
            </a:extLst>
          </p:cNvPr>
          <p:cNvSpPr/>
          <p:nvPr/>
        </p:nvSpPr>
        <p:spPr>
          <a:xfrm>
            <a:off x="7705657" y="2446233"/>
            <a:ext cx="894527" cy="2188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00" dirty="0"/>
              <a:t>New Cluster</a:t>
            </a:r>
            <a:endParaRPr lang="ko-KR" altLang="en-US" sz="700" dirty="0"/>
          </a:p>
        </p:txBody>
      </p:sp>
      <p:graphicFrame>
        <p:nvGraphicFramePr>
          <p:cNvPr id="113" name="표 112">
            <a:extLst>
              <a:ext uri="{FF2B5EF4-FFF2-40B4-BE49-F238E27FC236}">
                <a16:creationId xmlns:a16="http://schemas.microsoft.com/office/drawing/2014/main" id="{79C04D43-9056-4176-9A80-FB4332BB9C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319652"/>
              </p:ext>
            </p:extLst>
          </p:nvPr>
        </p:nvGraphicFramePr>
        <p:xfrm>
          <a:off x="2146716" y="2900217"/>
          <a:ext cx="6453470" cy="11833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2822">
                  <a:extLst>
                    <a:ext uri="{9D8B030D-6E8A-4147-A177-3AD203B41FA5}">
                      <a16:colId xmlns:a16="http://schemas.microsoft.com/office/drawing/2014/main" val="2933535574"/>
                    </a:ext>
                  </a:extLst>
                </a:gridCol>
                <a:gridCol w="942592">
                  <a:extLst>
                    <a:ext uri="{9D8B030D-6E8A-4147-A177-3AD203B41FA5}">
                      <a16:colId xmlns:a16="http://schemas.microsoft.com/office/drawing/2014/main" val="1330508425"/>
                    </a:ext>
                  </a:extLst>
                </a:gridCol>
                <a:gridCol w="1222625">
                  <a:extLst>
                    <a:ext uri="{9D8B030D-6E8A-4147-A177-3AD203B41FA5}">
                      <a16:colId xmlns:a16="http://schemas.microsoft.com/office/drawing/2014/main" val="1147603824"/>
                    </a:ext>
                  </a:extLst>
                </a:gridCol>
                <a:gridCol w="945223">
                  <a:extLst>
                    <a:ext uri="{9D8B030D-6E8A-4147-A177-3AD203B41FA5}">
                      <a16:colId xmlns:a16="http://schemas.microsoft.com/office/drawing/2014/main" val="749411941"/>
                    </a:ext>
                  </a:extLst>
                </a:gridCol>
                <a:gridCol w="832206">
                  <a:extLst>
                    <a:ext uri="{9D8B030D-6E8A-4147-A177-3AD203B41FA5}">
                      <a16:colId xmlns:a16="http://schemas.microsoft.com/office/drawing/2014/main" val="3890653190"/>
                    </a:ext>
                  </a:extLst>
                </a:gridCol>
                <a:gridCol w="653243">
                  <a:extLst>
                    <a:ext uri="{9D8B030D-6E8A-4147-A177-3AD203B41FA5}">
                      <a16:colId xmlns:a16="http://schemas.microsoft.com/office/drawing/2014/main" val="1848976401"/>
                    </a:ext>
                  </a:extLst>
                </a:gridCol>
                <a:gridCol w="744759">
                  <a:extLst>
                    <a:ext uri="{9D8B030D-6E8A-4147-A177-3AD203B41FA5}">
                      <a16:colId xmlns:a16="http://schemas.microsoft.com/office/drawing/2014/main" val="4173143858"/>
                    </a:ext>
                  </a:extLst>
                </a:gridCol>
              </a:tblGrid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Cluster Name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Provider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Status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Health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K8S Version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Nodes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Action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02643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Cluster01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Kubernetes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Deployed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Healthy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v1.22.2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93917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Cluster02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AKS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Deployed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Unhealthy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v1.20.11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623477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Cluster03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EKS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Deployed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Healthy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V1.21.5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591457"/>
                  </a:ext>
                </a:extLst>
              </a:tr>
            </a:tbl>
          </a:graphicData>
        </a:graphic>
      </p:graphicFrame>
      <p:pic>
        <p:nvPicPr>
          <p:cNvPr id="114" name="그림 113">
            <a:extLst>
              <a:ext uri="{FF2B5EF4-FFF2-40B4-BE49-F238E27FC236}">
                <a16:creationId xmlns:a16="http://schemas.microsoft.com/office/drawing/2014/main" id="{04CEAB9A-E0B6-4A71-A5A0-7CA0E11D9F3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287" y="3283804"/>
            <a:ext cx="162701" cy="163302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43062C8E-E79A-459A-A9EA-184973EE3BE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977" y="3287303"/>
            <a:ext cx="162701" cy="163302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4646284D-4490-425D-AAA3-DB5DC88DBAF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287" y="3570175"/>
            <a:ext cx="162701" cy="163302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8E345065-5D36-45C8-81D7-C5910A0E4AC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977" y="3573674"/>
            <a:ext cx="162701" cy="163302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506BB79B-9D0D-46F7-9AFF-EB4928D0579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287" y="3875887"/>
            <a:ext cx="162701" cy="163302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4E84E3AD-C5CE-4E2C-9BF1-1842687EC5A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977" y="3879386"/>
            <a:ext cx="162701" cy="163302"/>
          </a:xfrm>
          <a:prstGeom prst="rect">
            <a:avLst/>
          </a:prstGeom>
        </p:spPr>
      </p:pic>
      <p:sp>
        <p:nvSpPr>
          <p:cNvPr id="120" name="타원 119">
            <a:extLst>
              <a:ext uri="{FF2B5EF4-FFF2-40B4-BE49-F238E27FC236}">
                <a16:creationId xmlns:a16="http://schemas.microsoft.com/office/drawing/2014/main" id="{96918381-C8D0-4C1E-A397-6C09387CF1BD}"/>
              </a:ext>
            </a:extLst>
          </p:cNvPr>
          <p:cNvSpPr/>
          <p:nvPr/>
        </p:nvSpPr>
        <p:spPr>
          <a:xfrm>
            <a:off x="2030906" y="3081441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B8AD8EFD-6869-47A9-805F-6B0D9DAE6083}"/>
              </a:ext>
            </a:extLst>
          </p:cNvPr>
          <p:cNvSpPr/>
          <p:nvPr/>
        </p:nvSpPr>
        <p:spPr>
          <a:xfrm>
            <a:off x="6844811" y="2171677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FA11594D-6994-4CA3-B780-A806ADF636E6}"/>
              </a:ext>
            </a:extLst>
          </p:cNvPr>
          <p:cNvSpPr/>
          <p:nvPr/>
        </p:nvSpPr>
        <p:spPr>
          <a:xfrm>
            <a:off x="8024230" y="2171185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DB74B6E5-F387-4200-AF51-2B7157E090EA}"/>
              </a:ext>
            </a:extLst>
          </p:cNvPr>
          <p:cNvSpPr/>
          <p:nvPr/>
        </p:nvSpPr>
        <p:spPr>
          <a:xfrm>
            <a:off x="7912833" y="3092447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774D091B-00EB-427A-9A3A-01D431DC6CC1}"/>
              </a:ext>
            </a:extLst>
          </p:cNvPr>
          <p:cNvSpPr/>
          <p:nvPr/>
        </p:nvSpPr>
        <p:spPr>
          <a:xfrm>
            <a:off x="4485922" y="4213788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5</a:t>
            </a:r>
            <a:endParaRPr lang="ko-KR" altLang="en-US" sz="700" b="1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46CA4029-57D7-49E1-AB4B-D577F7E59A56}"/>
              </a:ext>
            </a:extLst>
          </p:cNvPr>
          <p:cNvSpPr txBox="1"/>
          <p:nvPr/>
        </p:nvSpPr>
        <p:spPr>
          <a:xfrm>
            <a:off x="4695402" y="4278222"/>
            <a:ext cx="12811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&lt; 1 . 2 . 3 . 4 . 5 &gt;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743222-47FC-4D69-9F51-3AD9EDCBF19D}"/>
              </a:ext>
            </a:extLst>
          </p:cNvPr>
          <p:cNvSpPr/>
          <p:nvPr/>
        </p:nvSpPr>
        <p:spPr>
          <a:xfrm>
            <a:off x="2097928" y="6409242"/>
            <a:ext cx="6788376" cy="241356"/>
          </a:xfrm>
          <a:prstGeom prst="roundRect">
            <a:avLst>
              <a:gd name="adj" fmla="val 6172"/>
            </a:avLst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/>
              <a:t>Toast popup</a:t>
            </a:r>
            <a:endParaRPr lang="ko-KR" altLang="en-US" sz="70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FC0CE04-FDF6-46BA-9225-F0FB7DC3DBFC}"/>
              </a:ext>
            </a:extLst>
          </p:cNvPr>
          <p:cNvGrpSpPr/>
          <p:nvPr/>
        </p:nvGrpSpPr>
        <p:grpSpPr>
          <a:xfrm>
            <a:off x="6400378" y="5386647"/>
            <a:ext cx="2494974" cy="947609"/>
            <a:chOff x="6423236" y="5642859"/>
            <a:chExt cx="2494974" cy="947609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C69EEF96-893D-4377-A1B2-5B7EC2A9D87F}"/>
                </a:ext>
              </a:extLst>
            </p:cNvPr>
            <p:cNvGrpSpPr/>
            <p:nvPr/>
          </p:nvGrpSpPr>
          <p:grpSpPr>
            <a:xfrm>
              <a:off x="6423236" y="5642859"/>
              <a:ext cx="2494974" cy="947609"/>
              <a:chOff x="9571839" y="5595851"/>
              <a:chExt cx="2494974" cy="947609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D958EAB3-60F3-45A5-9A45-2079573F8DC4}"/>
                  </a:ext>
                </a:extLst>
              </p:cNvPr>
              <p:cNvSpPr/>
              <p:nvPr/>
            </p:nvSpPr>
            <p:spPr>
              <a:xfrm>
                <a:off x="9571839" y="5595851"/>
                <a:ext cx="2494974" cy="94760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altLang="ko-KR" sz="8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/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</a:rPr>
                  <a:t>선택하신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</a:rPr>
                  <a:t>Project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</a:rPr>
                  <a:t>를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</a:rPr>
                  <a:t>삭제 하시겠습니까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</a:rPr>
                  <a:t>?</a:t>
                </a:r>
              </a:p>
              <a:p>
                <a:pPr algn="ctr"/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</a:rPr>
                  <a:t>삭제하면 복구할 수 없습니다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</a:rPr>
                  <a:t>.</a:t>
                </a:r>
                <a:endParaRPr lang="ko-KR" altLang="en-US" sz="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1BEE4294-C924-4B4B-ADD1-79CB9DCB9AAF}"/>
                  </a:ext>
                </a:extLst>
              </p:cNvPr>
              <p:cNvSpPr/>
              <p:nvPr/>
            </p:nvSpPr>
            <p:spPr>
              <a:xfrm>
                <a:off x="10864680" y="6189622"/>
                <a:ext cx="503338" cy="214291"/>
              </a:xfrm>
              <a:prstGeom prst="roundRect">
                <a:avLst/>
              </a:prstGeom>
              <a:solidFill>
                <a:schemeClr val="accent5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700" b="1"/>
                  <a:t>Confirm</a:t>
                </a:r>
                <a:endParaRPr lang="ko-KR" altLang="en-US" sz="700" b="1"/>
              </a:p>
            </p:txBody>
          </p:sp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86E36790-C79C-418F-A7AE-C9E82B162FA2}"/>
                  </a:ext>
                </a:extLst>
              </p:cNvPr>
              <p:cNvSpPr/>
              <p:nvPr/>
            </p:nvSpPr>
            <p:spPr>
              <a:xfrm>
                <a:off x="10268362" y="6188711"/>
                <a:ext cx="503338" cy="214291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700" b="1"/>
                  <a:t>Cancel</a:t>
                </a:r>
                <a:endParaRPr lang="ko-KR" altLang="en-US" sz="700" b="1"/>
              </a:p>
            </p:txBody>
          </p:sp>
        </p:grp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87A327E-D0A0-4EFE-8D41-C8DEBE441B1F}"/>
                </a:ext>
              </a:extLst>
            </p:cNvPr>
            <p:cNvSpPr/>
            <p:nvPr/>
          </p:nvSpPr>
          <p:spPr>
            <a:xfrm>
              <a:off x="6493078" y="5698408"/>
              <a:ext cx="231619" cy="231619"/>
            </a:xfrm>
            <a:prstGeom prst="ellipse">
              <a:avLst/>
            </a:prstGeom>
            <a:solidFill>
              <a:srgbClr val="C00000"/>
            </a:solidFill>
            <a:ln w="31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700" b="1" dirty="0"/>
                <a:t>4-1</a:t>
              </a:r>
              <a:endParaRPr lang="ko-KR" altLang="en-US" sz="700" b="1" dirty="0"/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902BF7B8-4881-468B-B144-541313488337}"/>
              </a:ext>
            </a:extLst>
          </p:cNvPr>
          <p:cNvSpPr/>
          <p:nvPr/>
        </p:nvSpPr>
        <p:spPr>
          <a:xfrm>
            <a:off x="4870164" y="6350403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4-2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val="15347540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BF458-4BAE-45A2-9F11-6B9C0861C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Cluster &gt; New Cluster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976754-FF66-4A34-A63B-19E06E5317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Cluster &gt; New Cluster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7FDE07-17C5-400D-A150-5B6C610961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New Cluster</a:t>
            </a:r>
            <a:endParaRPr lang="ko-KR" altLang="en-US" dirty="0"/>
          </a:p>
        </p:txBody>
      </p: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B1F20D28-0CE7-4D2E-A180-33E3BFACF5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303111"/>
              </p:ext>
            </p:extLst>
          </p:nvPr>
        </p:nvGraphicFramePr>
        <p:xfrm>
          <a:off x="9202723" y="519394"/>
          <a:ext cx="2931202" cy="388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892">
                  <a:extLst>
                    <a:ext uri="{9D8B030D-6E8A-4147-A177-3AD203B41FA5}">
                      <a16:colId xmlns:a16="http://schemas.microsoft.com/office/drawing/2014/main" val="2670468418"/>
                    </a:ext>
                  </a:extLst>
                </a:gridCol>
                <a:gridCol w="629098">
                  <a:extLst>
                    <a:ext uri="{9D8B030D-6E8A-4147-A177-3AD203B41FA5}">
                      <a16:colId xmlns:a16="http://schemas.microsoft.com/office/drawing/2014/main" val="2221562890"/>
                    </a:ext>
                  </a:extLst>
                </a:gridCol>
                <a:gridCol w="2067212">
                  <a:extLst>
                    <a:ext uri="{9D8B030D-6E8A-4147-A177-3AD203B41FA5}">
                      <a16:colId xmlns:a16="http://schemas.microsoft.com/office/drawing/2014/main" val="69013095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Project name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PaaS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 포탈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9382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 &gt; New Cluster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0707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 Definition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8267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New Cluster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정의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접근권한이 있는 경우에만 허용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9965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35443"/>
                  </a:ext>
                </a:extLst>
              </a:tr>
              <a:tr h="163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이름 입력 박스 제공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94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Provider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 박스 제공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 Kubernetes,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EKS,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AKS</a:t>
                      </a: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7828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Kube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Config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입력 박스 제공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 </a:t>
                      </a:r>
                      <a:r>
                        <a:rPr lang="en-US" altLang="ko-KR" sz="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Textarea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제공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247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Description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입력박스 제공</a:t>
                      </a: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Textarea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제공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(500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글자 제한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.)</a:t>
                      </a: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4765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 영역</a:t>
                      </a:r>
                      <a:endParaRPr lang="en-US" altLang="ko-KR" sz="8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“Cancel”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 클릭 시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b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</a:b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입력 취소 후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목록화면 이동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  <a:b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</a:b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취소 시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취소여부 확인 메시지창 제공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 (#5-1)</a:t>
                      </a:r>
                      <a:b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</a:b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메시지창에서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"Confirm"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이전화면 이동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“Save”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 클릭 시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b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</a:b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입력 항목 저장 후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목록화면 이동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  <a:b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</a:b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 Validation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체크 후 진행 가능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580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261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178608"/>
                  </a:ext>
                </a:extLst>
              </a:tr>
            </a:tbl>
          </a:graphicData>
        </a:graphic>
      </p:graphicFrame>
      <p:sp>
        <p:nvSpPr>
          <p:cNvPr id="95" name="직사각형 94">
            <a:extLst>
              <a:ext uri="{FF2B5EF4-FFF2-40B4-BE49-F238E27FC236}">
                <a16:creationId xmlns:a16="http://schemas.microsoft.com/office/drawing/2014/main" id="{A81D12D9-5BA8-4628-8DEB-37DC7160AB67}"/>
              </a:ext>
            </a:extLst>
          </p:cNvPr>
          <p:cNvSpPr/>
          <p:nvPr/>
        </p:nvSpPr>
        <p:spPr>
          <a:xfrm>
            <a:off x="201110" y="1683933"/>
            <a:ext cx="1720735" cy="25149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80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743222-47FC-4D69-9F51-3AD9EDCBF19D}"/>
              </a:ext>
            </a:extLst>
          </p:cNvPr>
          <p:cNvSpPr/>
          <p:nvPr/>
        </p:nvSpPr>
        <p:spPr>
          <a:xfrm>
            <a:off x="2097928" y="6409242"/>
            <a:ext cx="6788376" cy="241356"/>
          </a:xfrm>
          <a:prstGeom prst="roundRect">
            <a:avLst>
              <a:gd name="adj" fmla="val 6172"/>
            </a:avLst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/>
              <a:t>Toast popup</a:t>
            </a:r>
            <a:endParaRPr lang="ko-KR" altLang="en-US" sz="7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5E2C3B4-37E9-41F3-9347-2F68190B78D5}"/>
              </a:ext>
            </a:extLst>
          </p:cNvPr>
          <p:cNvSpPr/>
          <p:nvPr/>
        </p:nvSpPr>
        <p:spPr>
          <a:xfrm>
            <a:off x="2131179" y="1925869"/>
            <a:ext cx="6708157" cy="435595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9297588-31E7-4D37-BE45-EB601CD54D99}"/>
              </a:ext>
            </a:extLst>
          </p:cNvPr>
          <p:cNvGrpSpPr/>
          <p:nvPr/>
        </p:nvGrpSpPr>
        <p:grpSpPr>
          <a:xfrm>
            <a:off x="2330636" y="4670243"/>
            <a:ext cx="6336878" cy="798337"/>
            <a:chOff x="2320561" y="4295661"/>
            <a:chExt cx="6336878" cy="79833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33D8240-D494-431A-B6E1-94A2D25F2E57}"/>
                </a:ext>
              </a:extLst>
            </p:cNvPr>
            <p:cNvSpPr txBox="1"/>
            <p:nvPr/>
          </p:nvSpPr>
          <p:spPr>
            <a:xfrm>
              <a:off x="2320561" y="4295661"/>
              <a:ext cx="1063359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dirty="0"/>
                <a:t>Description(Optional)</a:t>
              </a:r>
              <a:endParaRPr lang="ko-KR" altLang="en-US" sz="800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FC93357-F863-4643-BC9A-EE89F55B7A79}"/>
                </a:ext>
              </a:extLst>
            </p:cNvPr>
            <p:cNvSpPr/>
            <p:nvPr/>
          </p:nvSpPr>
          <p:spPr>
            <a:xfrm>
              <a:off x="2338667" y="4502355"/>
              <a:ext cx="6318772" cy="591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950B354-E309-4C4F-BECF-0F8504A70B95}"/>
              </a:ext>
            </a:extLst>
          </p:cNvPr>
          <p:cNvGrpSpPr/>
          <p:nvPr/>
        </p:nvGrpSpPr>
        <p:grpSpPr>
          <a:xfrm>
            <a:off x="2310088" y="2104280"/>
            <a:ext cx="6336878" cy="491181"/>
            <a:chOff x="2320561" y="4295661"/>
            <a:chExt cx="3048393" cy="49118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DB5C0E2-962A-4414-A715-BE2EFF49D414}"/>
                </a:ext>
              </a:extLst>
            </p:cNvPr>
            <p:cNvSpPr txBox="1"/>
            <p:nvPr/>
          </p:nvSpPr>
          <p:spPr>
            <a:xfrm>
              <a:off x="2320561" y="4295661"/>
              <a:ext cx="688256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dirty="0"/>
                <a:t>Cluster name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8CC2B17-9BF3-4E6D-ADF0-0E3EF6140E99}"/>
                </a:ext>
              </a:extLst>
            </p:cNvPr>
            <p:cNvSpPr/>
            <p:nvPr/>
          </p:nvSpPr>
          <p:spPr>
            <a:xfrm>
              <a:off x="2338667" y="4502356"/>
              <a:ext cx="3030287" cy="2844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>
                  <a:solidFill>
                    <a:schemeClr val="tx1"/>
                  </a:solidFill>
                </a:rPr>
                <a:t>K8S-dev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2" name="타원 51">
            <a:extLst>
              <a:ext uri="{FF2B5EF4-FFF2-40B4-BE49-F238E27FC236}">
                <a16:creationId xmlns:a16="http://schemas.microsoft.com/office/drawing/2014/main" id="{02687AF1-833A-4F64-B75F-C92D9EB79E3B}"/>
              </a:ext>
            </a:extLst>
          </p:cNvPr>
          <p:cNvSpPr/>
          <p:nvPr/>
        </p:nvSpPr>
        <p:spPr>
          <a:xfrm>
            <a:off x="3840490" y="2351219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DAF8A49-ED2E-46E8-9F9B-E64C14299F25}"/>
              </a:ext>
            </a:extLst>
          </p:cNvPr>
          <p:cNvGrpSpPr/>
          <p:nvPr/>
        </p:nvGrpSpPr>
        <p:grpSpPr>
          <a:xfrm>
            <a:off x="2330636" y="3260645"/>
            <a:ext cx="6336878" cy="1333607"/>
            <a:chOff x="2320561" y="4295661"/>
            <a:chExt cx="6336878" cy="1333607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E1C0838-CD73-4AF5-A3B9-3FD44ED6FC8E}"/>
                </a:ext>
              </a:extLst>
            </p:cNvPr>
            <p:cNvSpPr txBox="1"/>
            <p:nvPr/>
          </p:nvSpPr>
          <p:spPr>
            <a:xfrm>
              <a:off x="2320561" y="4295661"/>
              <a:ext cx="651388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dirty="0" err="1"/>
                <a:t>Kube</a:t>
              </a:r>
              <a:r>
                <a:rPr lang="en-US" altLang="ko-KR" sz="800" dirty="0"/>
                <a:t> Config</a:t>
              </a:r>
              <a:endParaRPr lang="ko-KR" altLang="en-US" sz="800" dirty="0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FB3E05C-9FEE-49A3-8951-EEDB075D62EE}"/>
                </a:ext>
              </a:extLst>
            </p:cNvPr>
            <p:cNvSpPr/>
            <p:nvPr/>
          </p:nvSpPr>
          <p:spPr>
            <a:xfrm>
              <a:off x="2338667" y="4502355"/>
              <a:ext cx="6318772" cy="11269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i="1" dirty="0" err="1">
                  <a:solidFill>
                    <a:schemeClr val="bg1">
                      <a:lumMod val="50000"/>
                    </a:schemeClr>
                  </a:solidFill>
                </a:rPr>
                <a:t>apiVersion</a:t>
              </a:r>
              <a:r>
                <a:rPr lang="en-US" altLang="ko-KR" sz="800" i="1" dirty="0">
                  <a:solidFill>
                    <a:schemeClr val="bg1">
                      <a:lumMod val="50000"/>
                    </a:schemeClr>
                  </a:solidFill>
                </a:rPr>
                <a:t>: v1</a:t>
              </a:r>
            </a:p>
            <a:p>
              <a:r>
                <a:rPr lang="en-US" altLang="ko-KR" sz="800" i="1" dirty="0">
                  <a:solidFill>
                    <a:schemeClr val="bg1">
                      <a:lumMod val="50000"/>
                    </a:schemeClr>
                  </a:solidFill>
                </a:rPr>
                <a:t>clusters:</a:t>
              </a:r>
            </a:p>
            <a:p>
              <a:r>
                <a:rPr lang="en-US" altLang="ko-KR" sz="800" i="1" dirty="0">
                  <a:solidFill>
                    <a:schemeClr val="bg1">
                      <a:lumMod val="50000"/>
                    </a:schemeClr>
                  </a:solidFill>
                </a:rPr>
                <a:t>- cluster:</a:t>
              </a:r>
            </a:p>
            <a:p>
              <a:r>
                <a:rPr lang="en-US" altLang="ko-KR" sz="800" i="1" dirty="0">
                  <a:solidFill>
                    <a:schemeClr val="bg1">
                      <a:lumMod val="50000"/>
                    </a:schemeClr>
                  </a:solidFill>
                </a:rPr>
                <a:t>    certificate-authority-data: LS0tLS1CRUdJTiBDRVJUSUZJQ0FURS0tLS0tCk1JSUN5RENDQWJDZ0F3SUJBZ0lCQURBTkJna3Foa2lHOXcwQkFRc0ZBREFWTVJNd0VRWURWUVFERXdwcmRXSmwKY201bGRHVnpNQjRYRFRJd01ESXlNREEyTXpNMU1sb1hEVE13TURJeE56QTJNek0xTWxvd0ZURVRNQkVHQTFVRQpBeE1LYTNWaVpYSnVaWFJsY3pDQ0FTSXdEUVlKS29aSWh2Y05BUUVCQlFBRGdnRVBBRENDQVFvQ2dnRUJBTlRvCjdZL3Q5Kzd1Vlo3T3NXZmFOMjJOaitZcGthOG4xbzlFblNhVTBLbjVybWlwa08wNWlMM0tBMkdkZVpaOFI5Ty8KajZxNnFiY2xKUjdmQ1dXcHNUa2xlZTliSTY0a1llRFpzc2dvRDJkUjM3RnB3a0NXMzJSdndyQnB5dnN0RU9EcQpuUi9HN0hZRUFmckRkcFE4NklqUHdjRG5HSjFMOWFNdHlNSTY5</a:t>
              </a:r>
              <a:endParaRPr lang="ko-KR" altLang="en-US" sz="800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D39D899-07BF-4E1A-A6FC-5257812245A3}"/>
              </a:ext>
            </a:extLst>
          </p:cNvPr>
          <p:cNvGrpSpPr/>
          <p:nvPr/>
        </p:nvGrpSpPr>
        <p:grpSpPr>
          <a:xfrm>
            <a:off x="2328925" y="2688195"/>
            <a:ext cx="6318041" cy="491181"/>
            <a:chOff x="2320561" y="2436690"/>
            <a:chExt cx="3085023" cy="491181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FF4A0767-00A5-4D92-9218-9E9A9A2AC213}"/>
                </a:ext>
              </a:extLst>
            </p:cNvPr>
            <p:cNvGrpSpPr/>
            <p:nvPr/>
          </p:nvGrpSpPr>
          <p:grpSpPr>
            <a:xfrm>
              <a:off x="2320561" y="2436690"/>
              <a:ext cx="3085023" cy="491181"/>
              <a:chOff x="2320561" y="4295661"/>
              <a:chExt cx="3085023" cy="491181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0BE43E2-4455-4897-9367-7AB2D74332A9}"/>
                  </a:ext>
                </a:extLst>
              </p:cNvPr>
              <p:cNvSpPr txBox="1"/>
              <p:nvPr/>
            </p:nvSpPr>
            <p:spPr>
              <a:xfrm>
                <a:off x="2320561" y="4295661"/>
                <a:ext cx="224137" cy="195814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>
                <a:spAutoFit/>
              </a:bodyPr>
              <a:lstStyle/>
              <a:p>
                <a:r>
                  <a:rPr lang="en-US" altLang="ko-KR" sz="800" dirty="0"/>
                  <a:t>Provider</a:t>
                </a:r>
                <a:endPara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8B5CBFA-DF13-489A-94BC-D67A976BA678}"/>
                  </a:ext>
                </a:extLst>
              </p:cNvPr>
              <p:cNvSpPr/>
              <p:nvPr/>
            </p:nvSpPr>
            <p:spPr>
              <a:xfrm>
                <a:off x="2338667" y="4502356"/>
                <a:ext cx="3066917" cy="28448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800" dirty="0">
                    <a:solidFill>
                      <a:schemeClr val="tx1"/>
                    </a:solidFill>
                  </a:rPr>
                  <a:t>Kubernetes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ECC443F-85FD-44E5-A211-C49387039D3D}"/>
                </a:ext>
              </a:extLst>
            </p:cNvPr>
            <p:cNvSpPr/>
            <p:nvPr/>
          </p:nvSpPr>
          <p:spPr>
            <a:xfrm>
              <a:off x="5277434" y="2683730"/>
              <a:ext cx="113097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▼</a:t>
              </a:r>
            </a:p>
          </p:txBody>
        </p:sp>
      </p:grpSp>
      <p:sp>
        <p:nvSpPr>
          <p:cNvPr id="63" name="타원 62">
            <a:extLst>
              <a:ext uri="{FF2B5EF4-FFF2-40B4-BE49-F238E27FC236}">
                <a16:creationId xmlns:a16="http://schemas.microsoft.com/office/drawing/2014/main" id="{AB1CE879-50B8-4854-9231-20776E67DF82}"/>
              </a:ext>
            </a:extLst>
          </p:cNvPr>
          <p:cNvSpPr/>
          <p:nvPr/>
        </p:nvSpPr>
        <p:spPr>
          <a:xfrm>
            <a:off x="3838779" y="2914586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E14C8BAA-D8D0-4DB8-AB55-E9E0B9E7DC3F}"/>
              </a:ext>
            </a:extLst>
          </p:cNvPr>
          <p:cNvCxnSpPr/>
          <p:nvPr/>
        </p:nvCxnSpPr>
        <p:spPr>
          <a:xfrm>
            <a:off x="8652797" y="3466733"/>
            <a:ext cx="0" cy="61877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6414AE0-D7E8-45FD-BBEF-A15EC9BD8CAE}"/>
              </a:ext>
            </a:extLst>
          </p:cNvPr>
          <p:cNvSpPr/>
          <p:nvPr/>
        </p:nvSpPr>
        <p:spPr>
          <a:xfrm>
            <a:off x="3841420" y="3596770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02BF7B8-4881-468B-B144-541313488337}"/>
              </a:ext>
            </a:extLst>
          </p:cNvPr>
          <p:cNvSpPr/>
          <p:nvPr/>
        </p:nvSpPr>
        <p:spPr>
          <a:xfrm>
            <a:off x="3851693" y="4985755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516F32C-5435-4FC4-9473-481D58D00DA0}"/>
              </a:ext>
            </a:extLst>
          </p:cNvPr>
          <p:cNvSpPr/>
          <p:nvPr/>
        </p:nvSpPr>
        <p:spPr>
          <a:xfrm>
            <a:off x="2130973" y="5869904"/>
            <a:ext cx="6708157" cy="41114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0" name="사각형: 둥근 모서리 198">
            <a:extLst>
              <a:ext uri="{FF2B5EF4-FFF2-40B4-BE49-F238E27FC236}">
                <a16:creationId xmlns:a16="http://schemas.microsoft.com/office/drawing/2014/main" id="{33A5E453-388D-4B5A-9449-D2294F4A12F9}"/>
              </a:ext>
            </a:extLst>
          </p:cNvPr>
          <p:cNvSpPr/>
          <p:nvPr/>
        </p:nvSpPr>
        <p:spPr>
          <a:xfrm>
            <a:off x="8139172" y="5953766"/>
            <a:ext cx="613841" cy="259292"/>
          </a:xfrm>
          <a:prstGeom prst="roundRect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Save</a:t>
            </a:r>
            <a:endParaRPr lang="ko-KR" altLang="en-US" sz="700" b="1" dirty="0"/>
          </a:p>
        </p:txBody>
      </p:sp>
      <p:sp>
        <p:nvSpPr>
          <p:cNvPr id="71" name="사각형: 둥근 모서리 199">
            <a:extLst>
              <a:ext uri="{FF2B5EF4-FFF2-40B4-BE49-F238E27FC236}">
                <a16:creationId xmlns:a16="http://schemas.microsoft.com/office/drawing/2014/main" id="{3633B16C-79E2-49AC-87E3-141D313EA386}"/>
              </a:ext>
            </a:extLst>
          </p:cNvPr>
          <p:cNvSpPr/>
          <p:nvPr/>
        </p:nvSpPr>
        <p:spPr>
          <a:xfrm>
            <a:off x="7459340" y="5952855"/>
            <a:ext cx="609039" cy="25929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Cancel</a:t>
            </a:r>
            <a:endParaRPr lang="ko-KR" altLang="en-US" sz="700" b="1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3DC079C-52F8-4F10-AAA3-8B6E37B2A121}"/>
              </a:ext>
            </a:extLst>
          </p:cNvPr>
          <p:cNvSpPr/>
          <p:nvPr/>
        </p:nvSpPr>
        <p:spPr>
          <a:xfrm>
            <a:off x="8013216" y="5798861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5</a:t>
            </a:r>
            <a:endParaRPr lang="ko-KR" altLang="en-US" sz="700" b="1" dirty="0"/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D8C91EC3-5148-4813-A9A9-57EA38ACF059}"/>
              </a:ext>
            </a:extLst>
          </p:cNvPr>
          <p:cNvGrpSpPr/>
          <p:nvPr/>
        </p:nvGrpSpPr>
        <p:grpSpPr>
          <a:xfrm>
            <a:off x="9393006" y="5556675"/>
            <a:ext cx="2494974" cy="947609"/>
            <a:chOff x="6527051" y="5424239"/>
            <a:chExt cx="2494974" cy="947609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EBC6DE7-F5B3-4ED1-B543-0506506E1158}"/>
                </a:ext>
              </a:extLst>
            </p:cNvPr>
            <p:cNvGrpSpPr/>
            <p:nvPr/>
          </p:nvGrpSpPr>
          <p:grpSpPr>
            <a:xfrm>
              <a:off x="6527051" y="5424239"/>
              <a:ext cx="2494974" cy="947609"/>
              <a:chOff x="9571839" y="5595851"/>
              <a:chExt cx="2494974" cy="947609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28458A74-21B4-4E21-84F5-034DBE06F928}"/>
                  </a:ext>
                </a:extLst>
              </p:cNvPr>
              <p:cNvSpPr/>
              <p:nvPr/>
            </p:nvSpPr>
            <p:spPr>
              <a:xfrm>
                <a:off x="9571839" y="5595851"/>
                <a:ext cx="2494974" cy="94760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altLang="ko-KR" sz="8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/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</a:rPr>
                  <a:t>Cluster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</a:rPr>
                  <a:t> 생성을 취소하시겠습니까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</a:rPr>
                  <a:t>?</a:t>
                </a:r>
              </a:p>
              <a:p>
                <a:pPr algn="ctr"/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</a:rPr>
                  <a:t>취소 후 이전화면으로 이동합니다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</a:rPr>
                  <a:t>.</a:t>
                </a:r>
                <a:endParaRPr lang="ko-KR" altLang="en-US" sz="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3" name="사각형: 둥근 모서리 41">
                <a:extLst>
                  <a:ext uri="{FF2B5EF4-FFF2-40B4-BE49-F238E27FC236}">
                    <a16:creationId xmlns:a16="http://schemas.microsoft.com/office/drawing/2014/main" id="{4D1F8490-922F-4F25-8321-34A71708CAB8}"/>
                  </a:ext>
                </a:extLst>
              </p:cNvPr>
              <p:cNvSpPr/>
              <p:nvPr/>
            </p:nvSpPr>
            <p:spPr>
              <a:xfrm>
                <a:off x="10864680" y="6189622"/>
                <a:ext cx="503338" cy="214291"/>
              </a:xfrm>
              <a:prstGeom prst="roundRect">
                <a:avLst/>
              </a:prstGeom>
              <a:solidFill>
                <a:schemeClr val="accent5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700" b="1"/>
                  <a:t>Confirm</a:t>
                </a:r>
                <a:endParaRPr lang="ko-KR" altLang="en-US" sz="700" b="1"/>
              </a:p>
            </p:txBody>
          </p:sp>
          <p:sp>
            <p:nvSpPr>
              <p:cNvPr id="84" name="사각형: 둥근 모서리 42">
                <a:extLst>
                  <a:ext uri="{FF2B5EF4-FFF2-40B4-BE49-F238E27FC236}">
                    <a16:creationId xmlns:a16="http://schemas.microsoft.com/office/drawing/2014/main" id="{9B849687-A82E-46AD-9FF4-259F59EE69C2}"/>
                  </a:ext>
                </a:extLst>
              </p:cNvPr>
              <p:cNvSpPr/>
              <p:nvPr/>
            </p:nvSpPr>
            <p:spPr>
              <a:xfrm>
                <a:off x="10268362" y="6188711"/>
                <a:ext cx="503338" cy="214291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700" b="1"/>
                  <a:t>Cancel</a:t>
                </a:r>
                <a:endParaRPr lang="ko-KR" altLang="en-US" sz="700" b="1"/>
              </a:p>
            </p:txBody>
          </p:sp>
        </p:grp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62678A3A-0D0C-45AD-9284-E9EA1B385684}"/>
                </a:ext>
              </a:extLst>
            </p:cNvPr>
            <p:cNvSpPr/>
            <p:nvPr/>
          </p:nvSpPr>
          <p:spPr>
            <a:xfrm>
              <a:off x="6596576" y="5483823"/>
              <a:ext cx="231619" cy="231619"/>
            </a:xfrm>
            <a:prstGeom prst="ellipse">
              <a:avLst/>
            </a:prstGeom>
            <a:solidFill>
              <a:srgbClr val="C00000"/>
            </a:solidFill>
            <a:ln w="31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700" b="1" dirty="0"/>
                <a:t>5-1</a:t>
              </a:r>
              <a:endParaRPr lang="ko-KR" altLang="en-US" sz="7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7753548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BF458-4BAE-45A2-9F11-6B9C0861C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Cluster -&gt; Detail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976754-FF66-4A34-A63B-19E06E5317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Cluster &gt; Cluster01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7FDE07-17C5-400D-A150-5B6C610961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Cluster01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7A000A-DAEA-4CA9-AA1A-472E41E43FB5}"/>
              </a:ext>
            </a:extLst>
          </p:cNvPr>
          <p:cNvSpPr/>
          <p:nvPr/>
        </p:nvSpPr>
        <p:spPr>
          <a:xfrm>
            <a:off x="2141652" y="2025807"/>
            <a:ext cx="6708157" cy="45056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9E028FC-60F0-49B1-B1EC-F91574D3056A}"/>
              </a:ext>
            </a:extLst>
          </p:cNvPr>
          <p:cNvGrpSpPr/>
          <p:nvPr/>
        </p:nvGrpSpPr>
        <p:grpSpPr>
          <a:xfrm>
            <a:off x="2351772" y="2212144"/>
            <a:ext cx="6287913" cy="212931"/>
            <a:chOff x="3265029" y="3634802"/>
            <a:chExt cx="6287913" cy="212931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A96BB643-BE0D-42CC-B013-6DF53806DFCF}"/>
                </a:ext>
              </a:extLst>
            </p:cNvPr>
            <p:cNvGrpSpPr/>
            <p:nvPr/>
          </p:nvGrpSpPr>
          <p:grpSpPr>
            <a:xfrm>
              <a:off x="3283134" y="3634802"/>
              <a:ext cx="1863617" cy="211690"/>
              <a:chOff x="2261276" y="2310935"/>
              <a:chExt cx="1594653" cy="351939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063DB2FE-99F0-457C-AE10-2C8EEBFCC5CE}"/>
                  </a:ext>
                </a:extLst>
              </p:cNvPr>
              <p:cNvSpPr/>
              <p:nvPr/>
            </p:nvSpPr>
            <p:spPr>
              <a:xfrm>
                <a:off x="3058121" y="2312596"/>
                <a:ext cx="797808" cy="35027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Add-ons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85AB877-028D-4A28-8705-6D652523BD27}"/>
                  </a:ext>
                </a:extLst>
              </p:cNvPr>
              <p:cNvSpPr/>
              <p:nvPr/>
            </p:nvSpPr>
            <p:spPr>
              <a:xfrm>
                <a:off x="2261276" y="2310935"/>
                <a:ext cx="797808" cy="35027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General</a:t>
                </a:r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3A1EA3F-7A41-4AF8-AE66-B941F6BC83F9}"/>
                </a:ext>
              </a:extLst>
            </p:cNvPr>
            <p:cNvCxnSpPr>
              <a:cxnSpLocks/>
            </p:cNvCxnSpPr>
            <p:nvPr/>
          </p:nvCxnSpPr>
          <p:spPr>
            <a:xfrm>
              <a:off x="3265029" y="3847733"/>
              <a:ext cx="628791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126BD01-E4DF-4AE1-92B3-FF8733F6CFD6}"/>
              </a:ext>
            </a:extLst>
          </p:cNvPr>
          <p:cNvSpPr/>
          <p:nvPr/>
        </p:nvSpPr>
        <p:spPr>
          <a:xfrm>
            <a:off x="4233493" y="2211568"/>
            <a:ext cx="932371" cy="2106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Nodes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71" name="표 170">
            <a:extLst>
              <a:ext uri="{FF2B5EF4-FFF2-40B4-BE49-F238E27FC236}">
                <a16:creationId xmlns:a16="http://schemas.microsoft.com/office/drawing/2014/main" id="{239FF6DC-C676-417C-9609-B55A4E59DA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674935"/>
              </p:ext>
            </p:extLst>
          </p:nvPr>
        </p:nvGraphicFramePr>
        <p:xfrm>
          <a:off x="9202723" y="519394"/>
          <a:ext cx="2931202" cy="279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892">
                  <a:extLst>
                    <a:ext uri="{9D8B030D-6E8A-4147-A177-3AD203B41FA5}">
                      <a16:colId xmlns:a16="http://schemas.microsoft.com/office/drawing/2014/main" val="2670468418"/>
                    </a:ext>
                  </a:extLst>
                </a:gridCol>
                <a:gridCol w="629098">
                  <a:extLst>
                    <a:ext uri="{9D8B030D-6E8A-4147-A177-3AD203B41FA5}">
                      <a16:colId xmlns:a16="http://schemas.microsoft.com/office/drawing/2014/main" val="2221562890"/>
                    </a:ext>
                  </a:extLst>
                </a:gridCol>
                <a:gridCol w="2067212">
                  <a:extLst>
                    <a:ext uri="{9D8B030D-6E8A-4147-A177-3AD203B41FA5}">
                      <a16:colId xmlns:a16="http://schemas.microsoft.com/office/drawing/2014/main" val="69013095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Project name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PaaS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 포탈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9382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 &gt; General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0707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Screen Definition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8267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Cluster/General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정의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기본 정보 화면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9965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35443"/>
                  </a:ext>
                </a:extLst>
              </a:tr>
              <a:tr h="1055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Tab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그룹</a:t>
                      </a:r>
                      <a:endParaRPr lang="en-US" altLang="ko-KR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선택된 탭 화면으로 이동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94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 name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표시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580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Provider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표시</a:t>
                      </a:r>
                      <a:endParaRPr lang="en-US" altLang="ko-KR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Kubernetes, AKS, EKS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등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261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Kubernetes version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표시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178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Status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표시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2770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Health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표시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0699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생성일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표시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661785"/>
                  </a:ext>
                </a:extLst>
              </a:tr>
            </a:tbl>
          </a:graphicData>
        </a:graphic>
      </p:graphicFrame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AF5B3E-5B96-426E-B23C-0EDF70C4BCDF}"/>
              </a:ext>
            </a:extLst>
          </p:cNvPr>
          <p:cNvSpPr/>
          <p:nvPr/>
        </p:nvSpPr>
        <p:spPr>
          <a:xfrm>
            <a:off x="201110" y="1706483"/>
            <a:ext cx="1720735" cy="25149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80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DBE0A350-37B6-4150-997C-D3EAA9D8C59B}"/>
              </a:ext>
            </a:extLst>
          </p:cNvPr>
          <p:cNvSpPr/>
          <p:nvPr/>
        </p:nvSpPr>
        <p:spPr>
          <a:xfrm>
            <a:off x="5165060" y="2211568"/>
            <a:ext cx="932371" cy="2106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Namespace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52D3C0-7D97-4BB2-94EC-8019AE80921F}"/>
              </a:ext>
            </a:extLst>
          </p:cNvPr>
          <p:cNvSpPr/>
          <p:nvPr/>
        </p:nvSpPr>
        <p:spPr>
          <a:xfrm>
            <a:off x="6097948" y="2211568"/>
            <a:ext cx="1025608" cy="2106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Persistent Volume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A0B0B76-BF11-4638-931F-584AE8F3046F}"/>
              </a:ext>
            </a:extLst>
          </p:cNvPr>
          <p:cNvSpPr/>
          <p:nvPr/>
        </p:nvSpPr>
        <p:spPr>
          <a:xfrm>
            <a:off x="7123556" y="2211568"/>
            <a:ext cx="1025608" cy="2106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Storage Classes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8489A60-A70B-478B-AE28-01170722DD0B}"/>
              </a:ext>
            </a:extLst>
          </p:cNvPr>
          <p:cNvGrpSpPr/>
          <p:nvPr/>
        </p:nvGrpSpPr>
        <p:grpSpPr>
          <a:xfrm>
            <a:off x="2359786" y="3582533"/>
            <a:ext cx="6309812" cy="465922"/>
            <a:chOff x="2320561" y="4295661"/>
            <a:chExt cx="5217310" cy="46592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62C7D3D-2E2A-4AF0-9F61-EBF0AB8699AD}"/>
                </a:ext>
              </a:extLst>
            </p:cNvPr>
            <p:cNvSpPr txBox="1"/>
            <p:nvPr/>
          </p:nvSpPr>
          <p:spPr>
            <a:xfrm>
              <a:off x="2320561" y="4295661"/>
              <a:ext cx="839482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Kubernetes version</a:t>
              </a:r>
              <a:endParaRPr lang="ko-KR" altLang="en-US" sz="800" b="1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611886D-DC13-4BEB-A15C-73DF3EA5AF1F}"/>
                </a:ext>
              </a:extLst>
            </p:cNvPr>
            <p:cNvSpPr/>
            <p:nvPr/>
          </p:nvSpPr>
          <p:spPr>
            <a:xfrm>
              <a:off x="2338668" y="4504174"/>
              <a:ext cx="5199203" cy="257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v1.22.2</a:t>
              </a:r>
              <a:endParaRPr lang="ko-KR" altLang="en-US" sz="8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D08F171-B551-45DC-8D15-07E1898AB15F}"/>
              </a:ext>
            </a:extLst>
          </p:cNvPr>
          <p:cNvGrpSpPr/>
          <p:nvPr/>
        </p:nvGrpSpPr>
        <p:grpSpPr>
          <a:xfrm>
            <a:off x="2360695" y="3044578"/>
            <a:ext cx="6309812" cy="465922"/>
            <a:chOff x="2320561" y="4295661"/>
            <a:chExt cx="5217310" cy="46592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43D23F9-D9AE-4FD2-B2D7-DC3D558F9AF0}"/>
                </a:ext>
              </a:extLst>
            </p:cNvPr>
            <p:cNvSpPr txBox="1"/>
            <p:nvPr/>
          </p:nvSpPr>
          <p:spPr>
            <a:xfrm>
              <a:off x="2320561" y="4295661"/>
              <a:ext cx="399431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Provider</a:t>
              </a:r>
              <a:endParaRPr lang="ko-KR" altLang="en-US" sz="800" b="1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DCEADBE-76AD-4A6A-8FDD-EFE2A8825C49}"/>
                </a:ext>
              </a:extLst>
            </p:cNvPr>
            <p:cNvSpPr/>
            <p:nvPr/>
          </p:nvSpPr>
          <p:spPr>
            <a:xfrm>
              <a:off x="2338668" y="4504174"/>
              <a:ext cx="5199203" cy="257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Kubernetes</a:t>
              </a:r>
              <a:endParaRPr lang="ko-KR" altLang="en-US" sz="8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4A741B7-3121-4E35-B7B6-CFE355E57F9F}"/>
              </a:ext>
            </a:extLst>
          </p:cNvPr>
          <p:cNvGrpSpPr/>
          <p:nvPr/>
        </p:nvGrpSpPr>
        <p:grpSpPr>
          <a:xfrm>
            <a:off x="2349512" y="4123574"/>
            <a:ext cx="6309812" cy="465922"/>
            <a:chOff x="2320561" y="4295661"/>
            <a:chExt cx="5217310" cy="46592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3DE1F33-8C55-4419-BA28-6EA4FA8776F1}"/>
                </a:ext>
              </a:extLst>
            </p:cNvPr>
            <p:cNvSpPr txBox="1"/>
            <p:nvPr/>
          </p:nvSpPr>
          <p:spPr>
            <a:xfrm>
              <a:off x="2320561" y="4295661"/>
              <a:ext cx="311952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Status</a:t>
              </a:r>
              <a:endParaRPr lang="ko-KR" altLang="en-US" sz="800" b="1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BB979D8-9900-4378-9E0C-128EC48D1413}"/>
                </a:ext>
              </a:extLst>
            </p:cNvPr>
            <p:cNvSpPr/>
            <p:nvPr/>
          </p:nvSpPr>
          <p:spPr>
            <a:xfrm>
              <a:off x="2338668" y="4504174"/>
              <a:ext cx="5199203" cy="257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Deployed</a:t>
              </a:r>
              <a:endParaRPr lang="ko-KR" altLang="en-US" sz="8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560E67B4-F5A4-4C05-9D06-57CC010F89B6}"/>
              </a:ext>
            </a:extLst>
          </p:cNvPr>
          <p:cNvGrpSpPr/>
          <p:nvPr/>
        </p:nvGrpSpPr>
        <p:grpSpPr>
          <a:xfrm>
            <a:off x="2349512" y="2505335"/>
            <a:ext cx="6309812" cy="465922"/>
            <a:chOff x="2320561" y="4295661"/>
            <a:chExt cx="5217310" cy="46592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AC1E270-F925-4A1A-AA46-4C8785298F69}"/>
                </a:ext>
              </a:extLst>
            </p:cNvPr>
            <p:cNvSpPr txBox="1"/>
            <p:nvPr/>
          </p:nvSpPr>
          <p:spPr>
            <a:xfrm>
              <a:off x="2320561" y="4295661"/>
              <a:ext cx="595598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Cluster name</a:t>
              </a:r>
              <a:endParaRPr lang="ko-KR" altLang="en-US" sz="800" b="1" dirty="0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4D66FDA-0687-43B7-9DEC-3DB1BB095A94}"/>
                </a:ext>
              </a:extLst>
            </p:cNvPr>
            <p:cNvSpPr/>
            <p:nvPr/>
          </p:nvSpPr>
          <p:spPr>
            <a:xfrm>
              <a:off x="2338668" y="4504174"/>
              <a:ext cx="5199203" cy="257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Cluster01</a:t>
              </a:r>
              <a:endParaRPr lang="ko-KR" altLang="en-US" sz="8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908D500E-4EF5-4C4C-85BF-E51883808F10}"/>
              </a:ext>
            </a:extLst>
          </p:cNvPr>
          <p:cNvGrpSpPr/>
          <p:nvPr/>
        </p:nvGrpSpPr>
        <p:grpSpPr>
          <a:xfrm>
            <a:off x="2349512" y="5264531"/>
            <a:ext cx="6309812" cy="465922"/>
            <a:chOff x="2320561" y="4295661"/>
            <a:chExt cx="5217310" cy="46592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F071A67-37D9-462C-8BED-0409C14ADF9C}"/>
                </a:ext>
              </a:extLst>
            </p:cNvPr>
            <p:cNvSpPr txBox="1"/>
            <p:nvPr/>
          </p:nvSpPr>
          <p:spPr>
            <a:xfrm>
              <a:off x="2320561" y="4295661"/>
              <a:ext cx="582344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Created date</a:t>
              </a:r>
              <a:endParaRPr lang="ko-KR" altLang="en-US" sz="800" b="1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5C4434C-0E0C-4262-B584-19E087B64EBD}"/>
                </a:ext>
              </a:extLst>
            </p:cNvPr>
            <p:cNvSpPr/>
            <p:nvPr/>
          </p:nvSpPr>
          <p:spPr>
            <a:xfrm>
              <a:off x="2338668" y="4504174"/>
              <a:ext cx="5199203" cy="257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2021-10-07 09:13</a:t>
              </a:r>
              <a:endParaRPr lang="ko-KR" altLang="en-US" sz="8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AAD59EBC-93D2-4941-9674-571F4CEA951F}"/>
              </a:ext>
            </a:extLst>
          </p:cNvPr>
          <p:cNvGrpSpPr/>
          <p:nvPr/>
        </p:nvGrpSpPr>
        <p:grpSpPr>
          <a:xfrm>
            <a:off x="2349512" y="4668632"/>
            <a:ext cx="6309812" cy="465922"/>
            <a:chOff x="2320561" y="4295661"/>
            <a:chExt cx="5217310" cy="46592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E664790-1FAC-4873-919B-6AD09FA4FFE9}"/>
                </a:ext>
              </a:extLst>
            </p:cNvPr>
            <p:cNvSpPr txBox="1"/>
            <p:nvPr/>
          </p:nvSpPr>
          <p:spPr>
            <a:xfrm>
              <a:off x="2320561" y="4295661"/>
              <a:ext cx="326531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Health</a:t>
              </a:r>
              <a:endParaRPr lang="ko-KR" altLang="en-US" sz="800" b="1" dirty="0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27AFE49-7091-4028-9A26-DB2D8F466385}"/>
                </a:ext>
              </a:extLst>
            </p:cNvPr>
            <p:cNvSpPr/>
            <p:nvPr/>
          </p:nvSpPr>
          <p:spPr>
            <a:xfrm>
              <a:off x="2338668" y="4504174"/>
              <a:ext cx="5199203" cy="257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Healthy</a:t>
              </a:r>
              <a:endParaRPr lang="ko-KR" altLang="en-US" sz="8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5" name="타원 34">
            <a:extLst>
              <a:ext uri="{FF2B5EF4-FFF2-40B4-BE49-F238E27FC236}">
                <a16:creationId xmlns:a16="http://schemas.microsoft.com/office/drawing/2014/main" id="{DE5065C5-DDDC-48EB-8574-2BE6CE3782A4}"/>
              </a:ext>
            </a:extLst>
          </p:cNvPr>
          <p:cNvSpPr/>
          <p:nvPr/>
        </p:nvSpPr>
        <p:spPr>
          <a:xfrm>
            <a:off x="2128167" y="2711414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9590950-B0A4-498B-AC1C-0376A8C0A431}"/>
              </a:ext>
            </a:extLst>
          </p:cNvPr>
          <p:cNvSpPr/>
          <p:nvPr/>
        </p:nvSpPr>
        <p:spPr>
          <a:xfrm>
            <a:off x="2135364" y="3286073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E971F55-C81F-43C8-B046-D7BEDFBE4B32}"/>
              </a:ext>
            </a:extLst>
          </p:cNvPr>
          <p:cNvSpPr/>
          <p:nvPr/>
        </p:nvSpPr>
        <p:spPr>
          <a:xfrm>
            <a:off x="2134910" y="3806566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34FEC53-1048-4E35-9B39-02F7B3486C78}"/>
              </a:ext>
            </a:extLst>
          </p:cNvPr>
          <p:cNvSpPr/>
          <p:nvPr/>
        </p:nvSpPr>
        <p:spPr>
          <a:xfrm>
            <a:off x="2128166" y="4364882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5</a:t>
            </a:r>
            <a:endParaRPr lang="ko-KR" altLang="en-US" sz="700" b="1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7DDA104-7C37-4E2C-B9DD-3E9F8CE103F3}"/>
              </a:ext>
            </a:extLst>
          </p:cNvPr>
          <p:cNvSpPr/>
          <p:nvPr/>
        </p:nvSpPr>
        <p:spPr>
          <a:xfrm>
            <a:off x="2132737" y="4888370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6</a:t>
            </a:r>
            <a:endParaRPr lang="ko-KR" altLang="en-US" sz="700" b="1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458EAC80-9E91-4FE6-AD51-31393ECBA6C2}"/>
              </a:ext>
            </a:extLst>
          </p:cNvPr>
          <p:cNvSpPr/>
          <p:nvPr/>
        </p:nvSpPr>
        <p:spPr>
          <a:xfrm>
            <a:off x="2132447" y="5485938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99ED8DF3-7278-41DB-AB98-4DD624E6A18E}"/>
              </a:ext>
            </a:extLst>
          </p:cNvPr>
          <p:cNvSpPr/>
          <p:nvPr/>
        </p:nvSpPr>
        <p:spPr>
          <a:xfrm>
            <a:off x="2431948" y="1980143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47" name="자유형 98">
            <a:extLst>
              <a:ext uri="{FF2B5EF4-FFF2-40B4-BE49-F238E27FC236}">
                <a16:creationId xmlns:a16="http://schemas.microsoft.com/office/drawing/2014/main" id="{068B2DE3-E92E-4B84-829C-3B153661B6D0}"/>
              </a:ext>
            </a:extLst>
          </p:cNvPr>
          <p:cNvSpPr/>
          <p:nvPr/>
        </p:nvSpPr>
        <p:spPr>
          <a:xfrm>
            <a:off x="2136875" y="6205841"/>
            <a:ext cx="6708157" cy="99440"/>
          </a:xfrm>
          <a:custGeom>
            <a:avLst/>
            <a:gdLst>
              <a:gd name="connsiteX0" fmla="*/ 0 w 4461831"/>
              <a:gd name="connsiteY0" fmla="*/ 297491 h 297491"/>
              <a:gd name="connsiteX1" fmla="*/ 528809 w 4461831"/>
              <a:gd name="connsiteY1" fmla="*/ 36 h 297491"/>
              <a:gd name="connsiteX2" fmla="*/ 1057619 w 4461831"/>
              <a:gd name="connsiteY2" fmla="*/ 275457 h 297491"/>
              <a:gd name="connsiteX3" fmla="*/ 1586429 w 4461831"/>
              <a:gd name="connsiteY3" fmla="*/ 11053 h 297491"/>
              <a:gd name="connsiteX4" fmla="*/ 2170323 w 4461831"/>
              <a:gd name="connsiteY4" fmla="*/ 275457 h 297491"/>
              <a:gd name="connsiteX5" fmla="*/ 2688115 w 4461831"/>
              <a:gd name="connsiteY5" fmla="*/ 22069 h 297491"/>
              <a:gd name="connsiteX6" fmla="*/ 3227942 w 4461831"/>
              <a:gd name="connsiteY6" fmla="*/ 286474 h 297491"/>
              <a:gd name="connsiteX7" fmla="*/ 3723701 w 4461831"/>
              <a:gd name="connsiteY7" fmla="*/ 11053 h 297491"/>
              <a:gd name="connsiteX8" fmla="*/ 4219460 w 4461831"/>
              <a:gd name="connsiteY8" fmla="*/ 275457 h 297491"/>
              <a:gd name="connsiteX9" fmla="*/ 4461831 w 4461831"/>
              <a:gd name="connsiteY9" fmla="*/ 33086 h 297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61831" h="297491">
                <a:moveTo>
                  <a:pt x="0" y="297491"/>
                </a:moveTo>
                <a:cubicBezTo>
                  <a:pt x="176269" y="150599"/>
                  <a:pt x="352539" y="3708"/>
                  <a:pt x="528809" y="36"/>
                </a:cubicBezTo>
                <a:cubicBezTo>
                  <a:pt x="705079" y="-3636"/>
                  <a:pt x="881349" y="273621"/>
                  <a:pt x="1057619" y="275457"/>
                </a:cubicBezTo>
                <a:cubicBezTo>
                  <a:pt x="1233889" y="277293"/>
                  <a:pt x="1400978" y="11053"/>
                  <a:pt x="1586429" y="11053"/>
                </a:cubicBezTo>
                <a:cubicBezTo>
                  <a:pt x="1771880" y="11053"/>
                  <a:pt x="1986709" y="273621"/>
                  <a:pt x="2170323" y="275457"/>
                </a:cubicBezTo>
                <a:cubicBezTo>
                  <a:pt x="2353937" y="277293"/>
                  <a:pt x="2511845" y="20233"/>
                  <a:pt x="2688115" y="22069"/>
                </a:cubicBezTo>
                <a:cubicBezTo>
                  <a:pt x="2864385" y="23905"/>
                  <a:pt x="3055344" y="288310"/>
                  <a:pt x="3227942" y="286474"/>
                </a:cubicBezTo>
                <a:cubicBezTo>
                  <a:pt x="3400540" y="284638"/>
                  <a:pt x="3558448" y="12889"/>
                  <a:pt x="3723701" y="11053"/>
                </a:cubicBezTo>
                <a:cubicBezTo>
                  <a:pt x="3888954" y="9217"/>
                  <a:pt x="4096438" y="271785"/>
                  <a:pt x="4219460" y="275457"/>
                </a:cubicBezTo>
                <a:cubicBezTo>
                  <a:pt x="4342482" y="279129"/>
                  <a:pt x="4406747" y="14725"/>
                  <a:pt x="4461831" y="33086"/>
                </a:cubicBezTo>
              </a:path>
            </a:pathLst>
          </a:custGeom>
          <a:ln w="28575" cmpd="dbl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4174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BF458-4BAE-45A2-9F11-6B9C0861C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Cluster -&gt; Detail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976754-FF66-4A34-A63B-19E06E5317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Cluster &gt; Cluster01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7FDE07-17C5-400D-A150-5B6C610961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Cluster01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7A000A-DAEA-4CA9-AA1A-472E41E43FB5}"/>
              </a:ext>
            </a:extLst>
          </p:cNvPr>
          <p:cNvSpPr/>
          <p:nvPr/>
        </p:nvSpPr>
        <p:spPr>
          <a:xfrm>
            <a:off x="2119530" y="1979761"/>
            <a:ext cx="6708157" cy="39938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9E028FC-60F0-49B1-B1EC-F91574D3056A}"/>
              </a:ext>
            </a:extLst>
          </p:cNvPr>
          <p:cNvGrpSpPr/>
          <p:nvPr/>
        </p:nvGrpSpPr>
        <p:grpSpPr>
          <a:xfrm>
            <a:off x="2351772" y="2212144"/>
            <a:ext cx="6287913" cy="212931"/>
            <a:chOff x="3265029" y="3634802"/>
            <a:chExt cx="6287913" cy="212931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A96BB643-BE0D-42CC-B013-6DF53806DFCF}"/>
                </a:ext>
              </a:extLst>
            </p:cNvPr>
            <p:cNvGrpSpPr/>
            <p:nvPr/>
          </p:nvGrpSpPr>
          <p:grpSpPr>
            <a:xfrm>
              <a:off x="3283134" y="3634802"/>
              <a:ext cx="1863617" cy="211690"/>
              <a:chOff x="2261276" y="2310935"/>
              <a:chExt cx="1594653" cy="351939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063DB2FE-99F0-457C-AE10-2C8EEBFCC5CE}"/>
                  </a:ext>
                </a:extLst>
              </p:cNvPr>
              <p:cNvSpPr/>
              <p:nvPr/>
            </p:nvSpPr>
            <p:spPr>
              <a:xfrm>
                <a:off x="3058121" y="2312596"/>
                <a:ext cx="797808" cy="35027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Add-ons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85AB877-028D-4A28-8705-6D652523BD27}"/>
                  </a:ext>
                </a:extLst>
              </p:cNvPr>
              <p:cNvSpPr/>
              <p:nvPr/>
            </p:nvSpPr>
            <p:spPr>
              <a:xfrm>
                <a:off x="2261276" y="2310935"/>
                <a:ext cx="797808" cy="35027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General</a:t>
                </a:r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3A1EA3F-7A41-4AF8-AE66-B941F6BC83F9}"/>
                </a:ext>
              </a:extLst>
            </p:cNvPr>
            <p:cNvCxnSpPr>
              <a:cxnSpLocks/>
            </p:cNvCxnSpPr>
            <p:nvPr/>
          </p:nvCxnSpPr>
          <p:spPr>
            <a:xfrm>
              <a:off x="3265029" y="3847733"/>
              <a:ext cx="628791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126BD01-E4DF-4AE1-92B3-FF8733F6CFD6}"/>
              </a:ext>
            </a:extLst>
          </p:cNvPr>
          <p:cNvSpPr/>
          <p:nvPr/>
        </p:nvSpPr>
        <p:spPr>
          <a:xfrm>
            <a:off x="4233493" y="2211568"/>
            <a:ext cx="932371" cy="2106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Nodes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71" name="표 170">
            <a:extLst>
              <a:ext uri="{FF2B5EF4-FFF2-40B4-BE49-F238E27FC236}">
                <a16:creationId xmlns:a16="http://schemas.microsoft.com/office/drawing/2014/main" id="{239FF6DC-C676-417C-9609-B55A4E59DA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72220"/>
              </p:ext>
            </p:extLst>
          </p:nvPr>
        </p:nvGraphicFramePr>
        <p:xfrm>
          <a:off x="9202723" y="519394"/>
          <a:ext cx="2931202" cy="352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892">
                  <a:extLst>
                    <a:ext uri="{9D8B030D-6E8A-4147-A177-3AD203B41FA5}">
                      <a16:colId xmlns:a16="http://schemas.microsoft.com/office/drawing/2014/main" val="2670468418"/>
                    </a:ext>
                  </a:extLst>
                </a:gridCol>
                <a:gridCol w="629098">
                  <a:extLst>
                    <a:ext uri="{9D8B030D-6E8A-4147-A177-3AD203B41FA5}">
                      <a16:colId xmlns:a16="http://schemas.microsoft.com/office/drawing/2014/main" val="2221562890"/>
                    </a:ext>
                  </a:extLst>
                </a:gridCol>
                <a:gridCol w="2067212">
                  <a:extLst>
                    <a:ext uri="{9D8B030D-6E8A-4147-A177-3AD203B41FA5}">
                      <a16:colId xmlns:a16="http://schemas.microsoft.com/office/drawing/2014/main" val="69013095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Project name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PaaS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 포탈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9382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 &gt; General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0707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Screen Definition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8267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Cluster/General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정의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기본 정보 화면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9965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35443"/>
                  </a:ext>
                </a:extLst>
              </a:tr>
              <a:tr h="1055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노드 정보 표기</a:t>
                      </a:r>
                      <a:endParaRPr lang="en-US" altLang="ko-KR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Active / </a:t>
                      </a:r>
                      <a:r>
                        <a:rPr lang="en-US" altLang="ko-KR" sz="8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Deactive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표기</a:t>
                      </a:r>
                      <a:endParaRPr lang="en-US" altLang="ko-KR" sz="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Node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이름</a:t>
                      </a:r>
                      <a:endParaRPr lang="en-US" altLang="ko-KR" sz="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CPU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사용률</a:t>
                      </a:r>
                      <a:endParaRPr lang="en-US" altLang="ko-KR" sz="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Memory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사용률</a:t>
                      </a:r>
                      <a:endParaRPr lang="en-US" altLang="ko-KR" sz="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94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Namespace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별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Pod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정보 표기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b="0" i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파드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헬스 정보 표기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정상 초록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비정상 빨강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b="0" i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파드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이름 표기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580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Node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상세 정보 버튼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클릭 시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Node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상세 정보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tooltip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띄우기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261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178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2770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0699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661785"/>
                  </a:ext>
                </a:extLst>
              </a:tr>
            </a:tbl>
          </a:graphicData>
        </a:graphic>
      </p:graphicFrame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AF5B3E-5B96-426E-B23C-0EDF70C4BCDF}"/>
              </a:ext>
            </a:extLst>
          </p:cNvPr>
          <p:cNvSpPr/>
          <p:nvPr/>
        </p:nvSpPr>
        <p:spPr>
          <a:xfrm>
            <a:off x="201110" y="1706483"/>
            <a:ext cx="1720735" cy="25149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80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DBE0A350-37B6-4150-997C-D3EAA9D8C59B}"/>
              </a:ext>
            </a:extLst>
          </p:cNvPr>
          <p:cNvSpPr/>
          <p:nvPr/>
        </p:nvSpPr>
        <p:spPr>
          <a:xfrm>
            <a:off x="5165060" y="2211568"/>
            <a:ext cx="932371" cy="2106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Namespace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52D3C0-7D97-4BB2-94EC-8019AE80921F}"/>
              </a:ext>
            </a:extLst>
          </p:cNvPr>
          <p:cNvSpPr/>
          <p:nvPr/>
        </p:nvSpPr>
        <p:spPr>
          <a:xfrm>
            <a:off x="6097948" y="2211568"/>
            <a:ext cx="1025608" cy="2106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Persistent Volume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A0B0B76-BF11-4638-931F-584AE8F3046F}"/>
              </a:ext>
            </a:extLst>
          </p:cNvPr>
          <p:cNvSpPr/>
          <p:nvPr/>
        </p:nvSpPr>
        <p:spPr>
          <a:xfrm>
            <a:off x="7123556" y="2211568"/>
            <a:ext cx="1025608" cy="2106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Storage Classes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825D1A3-35DD-47A0-8DD4-7FD38238583C}"/>
              </a:ext>
            </a:extLst>
          </p:cNvPr>
          <p:cNvGrpSpPr/>
          <p:nvPr/>
        </p:nvGrpSpPr>
        <p:grpSpPr>
          <a:xfrm>
            <a:off x="2406999" y="2813870"/>
            <a:ext cx="1583922" cy="2518432"/>
            <a:chOff x="4094767" y="2584997"/>
            <a:chExt cx="1583922" cy="2518432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3F5668F-AD6F-45AF-8392-38C20105E144}"/>
                </a:ext>
              </a:extLst>
            </p:cNvPr>
            <p:cNvSpPr/>
            <p:nvPr/>
          </p:nvSpPr>
          <p:spPr>
            <a:xfrm>
              <a:off x="4094767" y="2584997"/>
              <a:ext cx="1583922" cy="25184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984659C-6899-4A39-BBDF-211C859924C8}"/>
                </a:ext>
              </a:extLst>
            </p:cNvPr>
            <p:cNvSpPr txBox="1"/>
            <p:nvPr/>
          </p:nvSpPr>
          <p:spPr>
            <a:xfrm>
              <a:off x="4518235" y="2720225"/>
              <a:ext cx="604308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node1</a:t>
              </a:r>
              <a:endParaRPr lang="ko-KR" altLang="en-US" sz="1000" dirty="0">
                <a:solidFill>
                  <a:srgbClr val="0000FF"/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0B88774-1AAB-4C9D-A433-B6479790B75A}"/>
                </a:ext>
              </a:extLst>
            </p:cNvPr>
            <p:cNvSpPr txBox="1"/>
            <p:nvPr/>
          </p:nvSpPr>
          <p:spPr>
            <a:xfrm>
              <a:off x="4095233" y="2596588"/>
              <a:ext cx="604308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800" dirty="0">
                  <a:solidFill>
                    <a:srgbClr val="00CC00"/>
                  </a:solidFill>
                </a:rPr>
                <a:t>Active</a:t>
              </a:r>
              <a:endParaRPr lang="ko-KR" altLang="en-US" sz="800" dirty="0">
                <a:solidFill>
                  <a:srgbClr val="00CC00"/>
                </a:solidFill>
              </a:endParaRPr>
            </a:p>
          </p:txBody>
        </p: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A0301798-37E4-490C-8067-C508DE389D14}"/>
                </a:ext>
              </a:extLst>
            </p:cNvPr>
            <p:cNvGrpSpPr/>
            <p:nvPr/>
          </p:nvGrpSpPr>
          <p:grpSpPr>
            <a:xfrm>
              <a:off x="4348914" y="3011249"/>
              <a:ext cx="409786" cy="413352"/>
              <a:chOff x="2881499" y="3146661"/>
              <a:chExt cx="409786" cy="413352"/>
            </a:xfrm>
          </p:grpSpPr>
          <p:sp>
            <p:nvSpPr>
              <p:cNvPr id="88" name="막힌 원호 87">
                <a:extLst>
                  <a:ext uri="{FF2B5EF4-FFF2-40B4-BE49-F238E27FC236}">
                    <a16:creationId xmlns:a16="http://schemas.microsoft.com/office/drawing/2014/main" id="{DFC374E7-CEFC-4A8D-865C-2CA2245776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81499" y="3146661"/>
                <a:ext cx="409786" cy="409786"/>
              </a:xfrm>
              <a:prstGeom prst="blockArc">
                <a:avLst>
                  <a:gd name="adj1" fmla="val 16317894"/>
                  <a:gd name="adj2" fmla="val 9910142"/>
                  <a:gd name="adj3" fmla="val 26518"/>
                </a:avLst>
              </a:prstGeom>
              <a:solidFill>
                <a:srgbClr val="FF0000"/>
              </a:solidFill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ko-KR" altLang="en-US" sz="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9" name="막힌 원호 88">
                <a:extLst>
                  <a:ext uri="{FF2B5EF4-FFF2-40B4-BE49-F238E27FC236}">
                    <a16:creationId xmlns:a16="http://schemas.microsoft.com/office/drawing/2014/main" id="{FEDB65BC-30ED-4386-A9BA-5D78CD427E2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9691135">
                <a:off x="2881536" y="3150959"/>
                <a:ext cx="409054" cy="409054"/>
              </a:xfrm>
              <a:prstGeom prst="blockArc">
                <a:avLst>
                  <a:gd name="adj1" fmla="val 4267"/>
                  <a:gd name="adj2" fmla="val 6759010"/>
                  <a:gd name="adj3" fmla="val 27628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ko-KR" altLang="en-US" sz="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C48BC31-3650-47D0-800E-FB88602917CE}"/>
                  </a:ext>
                </a:extLst>
              </p:cNvPr>
              <p:cNvSpPr txBox="1"/>
              <p:nvPr/>
            </p:nvSpPr>
            <p:spPr>
              <a:xfrm>
                <a:off x="2967775" y="3257899"/>
                <a:ext cx="247431" cy="180425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 anchor="ctr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rgbClr val="00B0F0"/>
                    </a:solidFill>
                  </a:rPr>
                  <a:t>75%</a:t>
                </a:r>
                <a:endParaRPr lang="ko-KR" altLang="en-US" sz="7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E6434B3D-BD32-472E-83A1-8943A593F476}"/>
                </a:ext>
              </a:extLst>
            </p:cNvPr>
            <p:cNvGrpSpPr/>
            <p:nvPr/>
          </p:nvGrpSpPr>
          <p:grpSpPr>
            <a:xfrm>
              <a:off x="4983092" y="3018605"/>
              <a:ext cx="409786" cy="412862"/>
              <a:chOff x="2881499" y="3143585"/>
              <a:chExt cx="409786" cy="412862"/>
            </a:xfrm>
          </p:grpSpPr>
          <p:sp>
            <p:nvSpPr>
              <p:cNvPr id="92" name="막힌 원호 91">
                <a:extLst>
                  <a:ext uri="{FF2B5EF4-FFF2-40B4-BE49-F238E27FC236}">
                    <a16:creationId xmlns:a16="http://schemas.microsoft.com/office/drawing/2014/main" id="{CDB111AB-96BE-4D81-B4C0-F68CCDA56F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81499" y="3146661"/>
                <a:ext cx="409786" cy="409786"/>
              </a:xfrm>
              <a:prstGeom prst="blockArc">
                <a:avLst>
                  <a:gd name="adj1" fmla="val 16556365"/>
                  <a:gd name="adj2" fmla="val 1507638"/>
                  <a:gd name="adj3" fmla="val 27369"/>
                </a:avLst>
              </a:prstGeom>
              <a:solidFill>
                <a:srgbClr val="92D050"/>
              </a:solidFill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ko-KR" altLang="en-US" sz="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3" name="막힌 원호 92">
                <a:extLst>
                  <a:ext uri="{FF2B5EF4-FFF2-40B4-BE49-F238E27FC236}">
                    <a16:creationId xmlns:a16="http://schemas.microsoft.com/office/drawing/2014/main" id="{9E7819A3-70FF-49BE-A1EF-1F8AD36C5B4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9691135">
                <a:off x="2881536" y="3143585"/>
                <a:ext cx="409054" cy="409054"/>
              </a:xfrm>
              <a:prstGeom prst="blockArc">
                <a:avLst>
                  <a:gd name="adj1" fmla="val 13289706"/>
                  <a:gd name="adj2" fmla="val 6759010"/>
                  <a:gd name="adj3" fmla="val 27628"/>
                </a:avLst>
              </a:prstGeom>
              <a:solidFill>
                <a:srgbClr val="FFC000"/>
              </a:solidFill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ko-KR" altLang="en-US" sz="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CC5EF32-6C81-44FB-99B8-BF9402A8CEA6}"/>
                  </a:ext>
                </a:extLst>
              </p:cNvPr>
              <p:cNvSpPr txBox="1"/>
              <p:nvPr/>
            </p:nvSpPr>
            <p:spPr>
              <a:xfrm>
                <a:off x="2967775" y="3257899"/>
                <a:ext cx="247431" cy="180425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 anchor="ctr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rgbClr val="00B0F0"/>
                    </a:solidFill>
                  </a:rPr>
                  <a:t>35%</a:t>
                </a:r>
                <a:endParaRPr lang="ko-KR" altLang="en-US" sz="700" dirty="0">
                  <a:solidFill>
                    <a:srgbClr val="00B0F0"/>
                  </a:solidFill>
                </a:endParaRP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7BC93876-7BE9-4B2E-B71B-7E80DC2C2E33}"/>
                </a:ext>
              </a:extLst>
            </p:cNvPr>
            <p:cNvSpPr txBox="1"/>
            <p:nvPr/>
          </p:nvSpPr>
          <p:spPr>
            <a:xfrm>
              <a:off x="4358240" y="3423206"/>
              <a:ext cx="408481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CPU 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1947B65-DDD6-4144-85C6-1AAB0C5FC7A9}"/>
                </a:ext>
              </a:extLst>
            </p:cNvPr>
            <p:cNvSpPr txBox="1"/>
            <p:nvPr/>
          </p:nvSpPr>
          <p:spPr>
            <a:xfrm>
              <a:off x="4843767" y="3427376"/>
              <a:ext cx="646043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Memory</a:t>
              </a:r>
            </a:p>
          </p:txBody>
        </p:sp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A4BB3494-7741-45C6-938C-AF48501CC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3706" y="2760243"/>
              <a:ext cx="181048" cy="181048"/>
            </a:xfrm>
            <a:prstGeom prst="rect">
              <a:avLst/>
            </a:prstGeom>
          </p:spPr>
        </p:pic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582AC654-E933-4515-8970-6D9FEC7AAEFD}"/>
                </a:ext>
              </a:extLst>
            </p:cNvPr>
            <p:cNvGrpSpPr/>
            <p:nvPr/>
          </p:nvGrpSpPr>
          <p:grpSpPr>
            <a:xfrm>
              <a:off x="4146197" y="3658923"/>
              <a:ext cx="1481062" cy="898389"/>
              <a:chOff x="9635173" y="4349673"/>
              <a:chExt cx="1481062" cy="898389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D615F490-1107-4E80-8EF8-194B71F18718}"/>
                  </a:ext>
                </a:extLst>
              </p:cNvPr>
              <p:cNvSpPr/>
              <p:nvPr/>
            </p:nvSpPr>
            <p:spPr>
              <a:xfrm>
                <a:off x="9635173" y="4532081"/>
                <a:ext cx="1475086" cy="715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3ED2D0AB-71FB-46A0-901F-EE20F5DAC6C8}"/>
                  </a:ext>
                </a:extLst>
              </p:cNvPr>
              <p:cNvSpPr/>
              <p:nvPr/>
            </p:nvSpPr>
            <p:spPr>
              <a:xfrm>
                <a:off x="9641149" y="4349673"/>
                <a:ext cx="1475086" cy="18268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7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kube</a:t>
                </a:r>
                <a:r>
                  <a:rPr lang="en-US" altLang="ko-KR" sz="7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-system</a:t>
                </a:r>
                <a:endPara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id="{2FAE66D6-105A-4FB4-A6B1-A1D44E44C2B3}"/>
                  </a:ext>
                </a:extLst>
              </p:cNvPr>
              <p:cNvSpPr/>
              <p:nvPr/>
            </p:nvSpPr>
            <p:spPr>
              <a:xfrm>
                <a:off x="9721583" y="4631092"/>
                <a:ext cx="65741" cy="65741"/>
              </a:xfrm>
              <a:prstGeom prst="ellipse">
                <a:avLst/>
              </a:prstGeom>
              <a:solidFill>
                <a:srgbClr val="00C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1230C47-322D-4B11-9BF1-AF2673499080}"/>
                  </a:ext>
                </a:extLst>
              </p:cNvPr>
              <p:cNvSpPr txBox="1"/>
              <p:nvPr/>
            </p:nvSpPr>
            <p:spPr>
              <a:xfrm>
                <a:off x="9765628" y="4557958"/>
                <a:ext cx="1247370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kube-scheduler-node3</a:t>
                </a:r>
              </a:p>
            </p:txBody>
          </p: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72571F47-2585-40BB-9E16-DCDE7D25123B}"/>
                  </a:ext>
                </a:extLst>
              </p:cNvPr>
              <p:cNvGrpSpPr/>
              <p:nvPr/>
            </p:nvGrpSpPr>
            <p:grpSpPr>
              <a:xfrm>
                <a:off x="9721583" y="4709129"/>
                <a:ext cx="1291415" cy="200055"/>
                <a:chOff x="9721583" y="4709129"/>
                <a:chExt cx="1291415" cy="200055"/>
              </a:xfrm>
            </p:grpSpPr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987050A6-EE38-482B-AD1D-7118AE11FA2E}"/>
                    </a:ext>
                  </a:extLst>
                </p:cNvPr>
                <p:cNvSpPr/>
                <p:nvPr/>
              </p:nvSpPr>
              <p:spPr>
                <a:xfrm>
                  <a:off x="9721583" y="4782263"/>
                  <a:ext cx="65741" cy="65741"/>
                </a:xfrm>
                <a:prstGeom prst="ellipse">
                  <a:avLst/>
                </a:prstGeom>
                <a:solidFill>
                  <a:srgbClr val="00CC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FBA9DD34-CD68-4DD2-86E8-D752FC826FAC}"/>
                    </a:ext>
                  </a:extLst>
                </p:cNvPr>
                <p:cNvSpPr txBox="1"/>
                <p:nvPr/>
              </p:nvSpPr>
              <p:spPr>
                <a:xfrm>
                  <a:off x="9765628" y="4709129"/>
                  <a:ext cx="1247370" cy="2000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kube-proxy-n4gjb</a:t>
                  </a:r>
                </a:p>
              </p:txBody>
            </p:sp>
          </p:grpSp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E84A6B1E-3E09-44DD-97FD-C33D9E2E95ED}"/>
                  </a:ext>
                </a:extLst>
              </p:cNvPr>
              <p:cNvGrpSpPr/>
              <p:nvPr/>
            </p:nvGrpSpPr>
            <p:grpSpPr>
              <a:xfrm>
                <a:off x="9721583" y="4872254"/>
                <a:ext cx="1291415" cy="200055"/>
                <a:chOff x="9721583" y="4709129"/>
                <a:chExt cx="1291415" cy="200055"/>
              </a:xfrm>
            </p:grpSpPr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BE047B53-224F-4895-8289-B12BC73C37F5}"/>
                    </a:ext>
                  </a:extLst>
                </p:cNvPr>
                <p:cNvSpPr/>
                <p:nvPr/>
              </p:nvSpPr>
              <p:spPr>
                <a:xfrm>
                  <a:off x="9721583" y="4782263"/>
                  <a:ext cx="65741" cy="6574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8F53BC51-E88D-48D0-8F4F-1F15DF2C9EB5}"/>
                    </a:ext>
                  </a:extLst>
                </p:cNvPr>
                <p:cNvSpPr txBox="1"/>
                <p:nvPr/>
              </p:nvSpPr>
              <p:spPr>
                <a:xfrm>
                  <a:off x="9765628" y="4709129"/>
                  <a:ext cx="1247370" cy="2000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coredns-8474476ff8-47…</a:t>
                  </a:r>
                </a:p>
              </p:txBody>
            </p:sp>
          </p:grpSp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92B021F-9982-4FA1-9C16-0AA4504AE82C}"/>
                  </a:ext>
                </a:extLst>
              </p:cNvPr>
              <p:cNvGrpSpPr/>
              <p:nvPr/>
            </p:nvGrpSpPr>
            <p:grpSpPr>
              <a:xfrm>
                <a:off x="9721583" y="5036246"/>
                <a:ext cx="1291415" cy="200055"/>
                <a:chOff x="9721583" y="4709129"/>
                <a:chExt cx="1291415" cy="200055"/>
              </a:xfrm>
            </p:grpSpPr>
            <p:sp>
              <p:nvSpPr>
                <p:cNvPr id="107" name="타원 106">
                  <a:extLst>
                    <a:ext uri="{FF2B5EF4-FFF2-40B4-BE49-F238E27FC236}">
                      <a16:creationId xmlns:a16="http://schemas.microsoft.com/office/drawing/2014/main" id="{E4F498DE-FEED-46FB-92FB-686191292829}"/>
                    </a:ext>
                  </a:extLst>
                </p:cNvPr>
                <p:cNvSpPr/>
                <p:nvPr/>
              </p:nvSpPr>
              <p:spPr>
                <a:xfrm>
                  <a:off x="9721583" y="4782263"/>
                  <a:ext cx="65741" cy="65741"/>
                </a:xfrm>
                <a:prstGeom prst="ellipse">
                  <a:avLst/>
                </a:prstGeom>
                <a:solidFill>
                  <a:srgbClr val="00CC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AFB142D2-ABBE-4340-870F-36E0B09E07AE}"/>
                    </a:ext>
                  </a:extLst>
                </p:cNvPr>
                <p:cNvSpPr txBox="1"/>
                <p:nvPr/>
              </p:nvSpPr>
              <p:spPr>
                <a:xfrm>
                  <a:off x="9765628" y="4709129"/>
                  <a:ext cx="1247370" cy="2000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nodelocaldns-pq5hg</a:t>
                  </a:r>
                </a:p>
              </p:txBody>
            </p:sp>
          </p:grpSp>
        </p:grp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D5930339-EB95-44D5-A64C-A3F281C79EA9}"/>
                </a:ext>
              </a:extLst>
            </p:cNvPr>
            <p:cNvGrpSpPr/>
            <p:nvPr/>
          </p:nvGrpSpPr>
          <p:grpSpPr>
            <a:xfrm>
              <a:off x="4139106" y="4615027"/>
              <a:ext cx="1481062" cy="424079"/>
              <a:chOff x="9635173" y="4349673"/>
              <a:chExt cx="1481062" cy="424079"/>
            </a:xfrm>
          </p:grpSpPr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1A2E5FC0-3A31-4DB0-9807-1B6A9127F606}"/>
                  </a:ext>
                </a:extLst>
              </p:cNvPr>
              <p:cNvSpPr/>
              <p:nvPr/>
            </p:nvSpPr>
            <p:spPr>
              <a:xfrm>
                <a:off x="9635173" y="4532082"/>
                <a:ext cx="1475086" cy="24167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25012FA8-7115-4C55-BF08-B9EC6FE16E10}"/>
                  </a:ext>
                </a:extLst>
              </p:cNvPr>
              <p:cNvSpPr/>
              <p:nvPr/>
            </p:nvSpPr>
            <p:spPr>
              <a:xfrm>
                <a:off x="9641149" y="4349673"/>
                <a:ext cx="1475086" cy="18268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7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default</a:t>
                </a:r>
                <a:endPara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16" name="타원 115">
                <a:extLst>
                  <a:ext uri="{FF2B5EF4-FFF2-40B4-BE49-F238E27FC236}">
                    <a16:creationId xmlns:a16="http://schemas.microsoft.com/office/drawing/2014/main" id="{6AB61F5D-9545-4711-9B1E-5CBD2D65F34B}"/>
                  </a:ext>
                </a:extLst>
              </p:cNvPr>
              <p:cNvSpPr/>
              <p:nvPr/>
            </p:nvSpPr>
            <p:spPr>
              <a:xfrm>
                <a:off x="9721583" y="4631092"/>
                <a:ext cx="65741" cy="65741"/>
              </a:xfrm>
              <a:prstGeom prst="ellipse">
                <a:avLst/>
              </a:prstGeom>
              <a:solidFill>
                <a:srgbClr val="00C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EA68EE7B-670F-4979-8726-EB2A2FC093F3}"/>
                  </a:ext>
                </a:extLst>
              </p:cNvPr>
              <p:cNvSpPr txBox="1"/>
              <p:nvPr/>
            </p:nvSpPr>
            <p:spPr>
              <a:xfrm>
                <a:off x="9765628" y="4557958"/>
                <a:ext cx="1247370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nginx-deployment-66b6…</a:t>
                </a:r>
              </a:p>
            </p:txBody>
          </p:sp>
        </p:grp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FB22FFCE-5B39-48E8-83B2-AFD22E270965}"/>
              </a:ext>
            </a:extLst>
          </p:cNvPr>
          <p:cNvGrpSpPr/>
          <p:nvPr/>
        </p:nvGrpSpPr>
        <p:grpSpPr>
          <a:xfrm>
            <a:off x="4157288" y="2813869"/>
            <a:ext cx="1583922" cy="2934473"/>
            <a:chOff x="4094767" y="2584996"/>
            <a:chExt cx="1583922" cy="2934473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1FA65A8C-37ED-4EBA-96B6-32C6134B34A9}"/>
                </a:ext>
              </a:extLst>
            </p:cNvPr>
            <p:cNvSpPr/>
            <p:nvPr/>
          </p:nvSpPr>
          <p:spPr>
            <a:xfrm>
              <a:off x="4094767" y="2584996"/>
              <a:ext cx="1583922" cy="293447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6E51B3F-9A78-4C1D-A335-709ACC39FAE8}"/>
                </a:ext>
              </a:extLst>
            </p:cNvPr>
            <p:cNvSpPr txBox="1"/>
            <p:nvPr/>
          </p:nvSpPr>
          <p:spPr>
            <a:xfrm>
              <a:off x="4518235" y="2720225"/>
              <a:ext cx="604308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node2</a:t>
              </a:r>
              <a:endParaRPr lang="ko-KR" altLang="en-US" sz="1000" dirty="0">
                <a:solidFill>
                  <a:srgbClr val="0000FF"/>
                </a:solidFill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713E668-1874-42F8-B4A4-E7A3C9EBE4F7}"/>
                </a:ext>
              </a:extLst>
            </p:cNvPr>
            <p:cNvSpPr txBox="1"/>
            <p:nvPr/>
          </p:nvSpPr>
          <p:spPr>
            <a:xfrm>
              <a:off x="4095233" y="2596588"/>
              <a:ext cx="604308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800" dirty="0">
                  <a:solidFill>
                    <a:srgbClr val="00CC00"/>
                  </a:solidFill>
                </a:rPr>
                <a:t>Active</a:t>
              </a:r>
              <a:endParaRPr lang="ko-KR" altLang="en-US" sz="800" dirty="0">
                <a:solidFill>
                  <a:srgbClr val="00CC00"/>
                </a:solidFill>
              </a:endParaRPr>
            </a:p>
          </p:txBody>
        </p:sp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22F887A3-8250-45E2-B25A-9F25B91737F8}"/>
                </a:ext>
              </a:extLst>
            </p:cNvPr>
            <p:cNvGrpSpPr/>
            <p:nvPr/>
          </p:nvGrpSpPr>
          <p:grpSpPr>
            <a:xfrm>
              <a:off x="4348914" y="3011249"/>
              <a:ext cx="409786" cy="413352"/>
              <a:chOff x="2881499" y="3146661"/>
              <a:chExt cx="409786" cy="413352"/>
            </a:xfrm>
          </p:grpSpPr>
          <p:sp>
            <p:nvSpPr>
              <p:cNvPr id="149" name="막힌 원호 148">
                <a:extLst>
                  <a:ext uri="{FF2B5EF4-FFF2-40B4-BE49-F238E27FC236}">
                    <a16:creationId xmlns:a16="http://schemas.microsoft.com/office/drawing/2014/main" id="{2456AD0F-EA43-4B2F-A5AC-58F0DD398E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81499" y="3146661"/>
                <a:ext cx="409786" cy="409786"/>
              </a:xfrm>
              <a:prstGeom prst="blockArc">
                <a:avLst>
                  <a:gd name="adj1" fmla="val 16317894"/>
                  <a:gd name="adj2" fmla="val 9910142"/>
                  <a:gd name="adj3" fmla="val 26518"/>
                </a:avLst>
              </a:prstGeom>
              <a:solidFill>
                <a:srgbClr val="FF0000"/>
              </a:solidFill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ko-KR" altLang="en-US" sz="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0" name="막힌 원호 149">
                <a:extLst>
                  <a:ext uri="{FF2B5EF4-FFF2-40B4-BE49-F238E27FC236}">
                    <a16:creationId xmlns:a16="http://schemas.microsoft.com/office/drawing/2014/main" id="{D81E11FC-ECDB-4B42-BFB2-8EA8BFFAAA5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9691135">
                <a:off x="2881536" y="3150959"/>
                <a:ext cx="409054" cy="409054"/>
              </a:xfrm>
              <a:prstGeom prst="blockArc">
                <a:avLst>
                  <a:gd name="adj1" fmla="val 4267"/>
                  <a:gd name="adj2" fmla="val 6759010"/>
                  <a:gd name="adj3" fmla="val 27628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ko-KR" altLang="en-US" sz="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E49B5033-A6A3-4AEC-B066-EA596D764F49}"/>
                  </a:ext>
                </a:extLst>
              </p:cNvPr>
              <p:cNvSpPr txBox="1"/>
              <p:nvPr/>
            </p:nvSpPr>
            <p:spPr>
              <a:xfrm>
                <a:off x="2967775" y="3257899"/>
                <a:ext cx="247431" cy="180425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 anchor="ctr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rgbClr val="00B0F0"/>
                    </a:solidFill>
                  </a:rPr>
                  <a:t>75%</a:t>
                </a:r>
                <a:endParaRPr lang="ko-KR" altLang="en-US" sz="7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910901D1-443E-4EC7-B690-4DE59F47D77B}"/>
                </a:ext>
              </a:extLst>
            </p:cNvPr>
            <p:cNvGrpSpPr/>
            <p:nvPr/>
          </p:nvGrpSpPr>
          <p:grpSpPr>
            <a:xfrm>
              <a:off x="4983092" y="3018605"/>
              <a:ext cx="409786" cy="412862"/>
              <a:chOff x="2881499" y="3143585"/>
              <a:chExt cx="409786" cy="412862"/>
            </a:xfrm>
          </p:grpSpPr>
          <p:sp>
            <p:nvSpPr>
              <p:cNvPr id="146" name="막힌 원호 145">
                <a:extLst>
                  <a:ext uri="{FF2B5EF4-FFF2-40B4-BE49-F238E27FC236}">
                    <a16:creationId xmlns:a16="http://schemas.microsoft.com/office/drawing/2014/main" id="{74C1BC1B-F96D-44D2-936A-AB06E4401FA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81499" y="3146661"/>
                <a:ext cx="409786" cy="409786"/>
              </a:xfrm>
              <a:prstGeom prst="blockArc">
                <a:avLst>
                  <a:gd name="adj1" fmla="val 16556365"/>
                  <a:gd name="adj2" fmla="val 1507638"/>
                  <a:gd name="adj3" fmla="val 27369"/>
                </a:avLst>
              </a:prstGeom>
              <a:solidFill>
                <a:srgbClr val="92D050"/>
              </a:solidFill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ko-KR" altLang="en-US" sz="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7" name="막힌 원호 146">
                <a:extLst>
                  <a:ext uri="{FF2B5EF4-FFF2-40B4-BE49-F238E27FC236}">
                    <a16:creationId xmlns:a16="http://schemas.microsoft.com/office/drawing/2014/main" id="{128DA70D-3631-4ECA-AEDC-A17CF011A1A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9691135">
                <a:off x="2881536" y="3143585"/>
                <a:ext cx="409054" cy="409054"/>
              </a:xfrm>
              <a:prstGeom prst="blockArc">
                <a:avLst>
                  <a:gd name="adj1" fmla="val 13289706"/>
                  <a:gd name="adj2" fmla="val 6759010"/>
                  <a:gd name="adj3" fmla="val 27628"/>
                </a:avLst>
              </a:prstGeom>
              <a:solidFill>
                <a:srgbClr val="FFC000"/>
              </a:solidFill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ko-KR" altLang="en-US" sz="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5538592C-E0B1-47B9-8798-75C22CA63F6A}"/>
                  </a:ext>
                </a:extLst>
              </p:cNvPr>
              <p:cNvSpPr txBox="1"/>
              <p:nvPr/>
            </p:nvSpPr>
            <p:spPr>
              <a:xfrm>
                <a:off x="2967775" y="3257899"/>
                <a:ext cx="247431" cy="180425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 anchor="ctr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rgbClr val="00B0F0"/>
                    </a:solidFill>
                  </a:rPr>
                  <a:t>35%</a:t>
                </a:r>
                <a:endParaRPr lang="ko-KR" altLang="en-US" sz="700" dirty="0">
                  <a:solidFill>
                    <a:srgbClr val="00B0F0"/>
                  </a:solidFill>
                </a:endParaRPr>
              </a:p>
            </p:txBody>
          </p: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E48DE0AC-2848-4EDA-8284-06D92210E5F3}"/>
                </a:ext>
              </a:extLst>
            </p:cNvPr>
            <p:cNvSpPr txBox="1"/>
            <p:nvPr/>
          </p:nvSpPr>
          <p:spPr>
            <a:xfrm>
              <a:off x="4358240" y="3423206"/>
              <a:ext cx="408481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CPU 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B28FAE3-D1FA-4BD8-B4EB-605B096A2A65}"/>
                </a:ext>
              </a:extLst>
            </p:cNvPr>
            <p:cNvSpPr txBox="1"/>
            <p:nvPr/>
          </p:nvSpPr>
          <p:spPr>
            <a:xfrm>
              <a:off x="4843767" y="3427376"/>
              <a:ext cx="646043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Memory</a:t>
              </a:r>
            </a:p>
          </p:txBody>
        </p:sp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4AF83C69-7DD1-4731-8A63-928C6E838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3706" y="2760243"/>
              <a:ext cx="181048" cy="181048"/>
            </a:xfrm>
            <a:prstGeom prst="rect">
              <a:avLst/>
            </a:prstGeom>
          </p:spPr>
        </p:pic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3F777B35-FD30-4233-884A-A7BC59CC4452}"/>
                </a:ext>
              </a:extLst>
            </p:cNvPr>
            <p:cNvGrpSpPr/>
            <p:nvPr/>
          </p:nvGrpSpPr>
          <p:grpSpPr>
            <a:xfrm>
              <a:off x="4146197" y="3658923"/>
              <a:ext cx="1481062" cy="898389"/>
              <a:chOff x="9635173" y="4349673"/>
              <a:chExt cx="1481062" cy="898389"/>
            </a:xfrm>
          </p:grpSpPr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6759CB3C-AC63-4621-B871-085909DC0D38}"/>
                  </a:ext>
                </a:extLst>
              </p:cNvPr>
              <p:cNvSpPr/>
              <p:nvPr/>
            </p:nvSpPr>
            <p:spPr>
              <a:xfrm>
                <a:off x="9635173" y="4532081"/>
                <a:ext cx="1475086" cy="715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65CFC2B0-0D83-4A91-8F6C-1F0AA5E320F7}"/>
                  </a:ext>
                </a:extLst>
              </p:cNvPr>
              <p:cNvSpPr/>
              <p:nvPr/>
            </p:nvSpPr>
            <p:spPr>
              <a:xfrm>
                <a:off x="9641149" y="4349673"/>
                <a:ext cx="1475086" cy="18268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7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kube</a:t>
                </a:r>
                <a:r>
                  <a:rPr lang="en-US" altLang="ko-KR" sz="7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-system</a:t>
                </a:r>
                <a:endPara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596A89FD-E07B-4051-B5AC-3D0A4244EE8E}"/>
                  </a:ext>
                </a:extLst>
              </p:cNvPr>
              <p:cNvSpPr/>
              <p:nvPr/>
            </p:nvSpPr>
            <p:spPr>
              <a:xfrm>
                <a:off x="9721583" y="4631092"/>
                <a:ext cx="65741" cy="65741"/>
              </a:xfrm>
              <a:prstGeom prst="ellipse">
                <a:avLst/>
              </a:prstGeom>
              <a:solidFill>
                <a:srgbClr val="00C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5F5A272B-7A0F-4DFB-9C82-527DBB8FD8FA}"/>
                  </a:ext>
                </a:extLst>
              </p:cNvPr>
              <p:cNvSpPr txBox="1"/>
              <p:nvPr/>
            </p:nvSpPr>
            <p:spPr>
              <a:xfrm>
                <a:off x="9765628" y="4557958"/>
                <a:ext cx="1247370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kube-scheduler-node3</a:t>
                </a:r>
              </a:p>
            </p:txBody>
          </p:sp>
          <p:grpSp>
            <p:nvGrpSpPr>
              <p:cNvPr id="137" name="그룹 136">
                <a:extLst>
                  <a:ext uri="{FF2B5EF4-FFF2-40B4-BE49-F238E27FC236}">
                    <a16:creationId xmlns:a16="http://schemas.microsoft.com/office/drawing/2014/main" id="{02284298-E1E6-45FF-91E9-30C5C91079E5}"/>
                  </a:ext>
                </a:extLst>
              </p:cNvPr>
              <p:cNvGrpSpPr/>
              <p:nvPr/>
            </p:nvGrpSpPr>
            <p:grpSpPr>
              <a:xfrm>
                <a:off x="9721583" y="4709129"/>
                <a:ext cx="1291415" cy="200055"/>
                <a:chOff x="9721583" y="4709129"/>
                <a:chExt cx="1291415" cy="200055"/>
              </a:xfrm>
            </p:grpSpPr>
            <p:sp>
              <p:nvSpPr>
                <p:cNvPr id="144" name="타원 143">
                  <a:extLst>
                    <a:ext uri="{FF2B5EF4-FFF2-40B4-BE49-F238E27FC236}">
                      <a16:creationId xmlns:a16="http://schemas.microsoft.com/office/drawing/2014/main" id="{074AC76D-8796-43BD-B4D1-6CDDBD78E9E8}"/>
                    </a:ext>
                  </a:extLst>
                </p:cNvPr>
                <p:cNvSpPr/>
                <p:nvPr/>
              </p:nvSpPr>
              <p:spPr>
                <a:xfrm>
                  <a:off x="9721583" y="4782263"/>
                  <a:ext cx="65741" cy="65741"/>
                </a:xfrm>
                <a:prstGeom prst="ellipse">
                  <a:avLst/>
                </a:prstGeom>
                <a:solidFill>
                  <a:srgbClr val="00CC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6A1A12BF-C88E-46FF-9A32-68DF9CEE3D8D}"/>
                    </a:ext>
                  </a:extLst>
                </p:cNvPr>
                <p:cNvSpPr txBox="1"/>
                <p:nvPr/>
              </p:nvSpPr>
              <p:spPr>
                <a:xfrm>
                  <a:off x="9765628" y="4709129"/>
                  <a:ext cx="1247370" cy="2000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kube-proxy-n4gjb</a:t>
                  </a:r>
                </a:p>
              </p:txBody>
            </p:sp>
          </p:grpSp>
          <p:grpSp>
            <p:nvGrpSpPr>
              <p:cNvPr id="138" name="그룹 137">
                <a:extLst>
                  <a:ext uri="{FF2B5EF4-FFF2-40B4-BE49-F238E27FC236}">
                    <a16:creationId xmlns:a16="http://schemas.microsoft.com/office/drawing/2014/main" id="{30623C73-3F2D-4C6C-9568-C24287687FF8}"/>
                  </a:ext>
                </a:extLst>
              </p:cNvPr>
              <p:cNvGrpSpPr/>
              <p:nvPr/>
            </p:nvGrpSpPr>
            <p:grpSpPr>
              <a:xfrm>
                <a:off x="9721583" y="4872254"/>
                <a:ext cx="1291415" cy="200055"/>
                <a:chOff x="9721583" y="4709129"/>
                <a:chExt cx="1291415" cy="200055"/>
              </a:xfrm>
            </p:grpSpPr>
            <p:sp>
              <p:nvSpPr>
                <p:cNvPr id="142" name="타원 141">
                  <a:extLst>
                    <a:ext uri="{FF2B5EF4-FFF2-40B4-BE49-F238E27FC236}">
                      <a16:creationId xmlns:a16="http://schemas.microsoft.com/office/drawing/2014/main" id="{F33C685E-A3E5-40E7-B53A-3580001386B5}"/>
                    </a:ext>
                  </a:extLst>
                </p:cNvPr>
                <p:cNvSpPr/>
                <p:nvPr/>
              </p:nvSpPr>
              <p:spPr>
                <a:xfrm>
                  <a:off x="9721583" y="4782263"/>
                  <a:ext cx="65741" cy="6574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7D431ABF-5BDB-4DE9-B095-7A85C08A93CB}"/>
                    </a:ext>
                  </a:extLst>
                </p:cNvPr>
                <p:cNvSpPr txBox="1"/>
                <p:nvPr/>
              </p:nvSpPr>
              <p:spPr>
                <a:xfrm>
                  <a:off x="9765628" y="4709129"/>
                  <a:ext cx="1247370" cy="2000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coredns-8474476ff8-47…</a:t>
                  </a:r>
                </a:p>
              </p:txBody>
            </p:sp>
          </p:grpSp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1108A267-E407-479F-9CA4-BD5B6057BA9A}"/>
                  </a:ext>
                </a:extLst>
              </p:cNvPr>
              <p:cNvGrpSpPr/>
              <p:nvPr/>
            </p:nvGrpSpPr>
            <p:grpSpPr>
              <a:xfrm>
                <a:off x="9721583" y="5036246"/>
                <a:ext cx="1291415" cy="200055"/>
                <a:chOff x="9721583" y="4709129"/>
                <a:chExt cx="1291415" cy="200055"/>
              </a:xfrm>
            </p:grpSpPr>
            <p:sp>
              <p:nvSpPr>
                <p:cNvPr id="140" name="타원 139">
                  <a:extLst>
                    <a:ext uri="{FF2B5EF4-FFF2-40B4-BE49-F238E27FC236}">
                      <a16:creationId xmlns:a16="http://schemas.microsoft.com/office/drawing/2014/main" id="{25C860F8-03E7-41CB-8D4B-8059BA605AD9}"/>
                    </a:ext>
                  </a:extLst>
                </p:cNvPr>
                <p:cNvSpPr/>
                <p:nvPr/>
              </p:nvSpPr>
              <p:spPr>
                <a:xfrm>
                  <a:off x="9721583" y="4782263"/>
                  <a:ext cx="65741" cy="65741"/>
                </a:xfrm>
                <a:prstGeom prst="ellipse">
                  <a:avLst/>
                </a:prstGeom>
                <a:solidFill>
                  <a:srgbClr val="00CC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F09D33A-F1B2-4AEE-AD8C-FFEEDCF7C95D}"/>
                    </a:ext>
                  </a:extLst>
                </p:cNvPr>
                <p:cNvSpPr txBox="1"/>
                <p:nvPr/>
              </p:nvSpPr>
              <p:spPr>
                <a:xfrm>
                  <a:off x="9765628" y="4709129"/>
                  <a:ext cx="1247370" cy="2000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nodelocaldns-pq5hg</a:t>
                  </a:r>
                </a:p>
              </p:txBody>
            </p:sp>
          </p:grp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D4B02C39-7410-46F6-8540-A66268374F90}"/>
                </a:ext>
              </a:extLst>
            </p:cNvPr>
            <p:cNvGrpSpPr/>
            <p:nvPr/>
          </p:nvGrpSpPr>
          <p:grpSpPr>
            <a:xfrm>
              <a:off x="4139106" y="4615027"/>
              <a:ext cx="1481062" cy="811229"/>
              <a:chOff x="9635173" y="4349673"/>
              <a:chExt cx="1481062" cy="811229"/>
            </a:xfrm>
          </p:grpSpPr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5DD847FC-C239-4B3A-AB7A-E6B0C3591628}"/>
                  </a:ext>
                </a:extLst>
              </p:cNvPr>
              <p:cNvSpPr/>
              <p:nvPr/>
            </p:nvSpPr>
            <p:spPr>
              <a:xfrm>
                <a:off x="9635173" y="4532082"/>
                <a:ext cx="1475086" cy="62882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7538B331-6FD6-4242-BF68-EE44DE7AA53B}"/>
                  </a:ext>
                </a:extLst>
              </p:cNvPr>
              <p:cNvSpPr/>
              <p:nvPr/>
            </p:nvSpPr>
            <p:spPr>
              <a:xfrm>
                <a:off x="9641149" y="4349673"/>
                <a:ext cx="1475086" cy="18268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7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default</a:t>
                </a:r>
                <a:endPara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2F4C786D-8A97-40D1-A55D-37EA161A1AFC}"/>
                  </a:ext>
                </a:extLst>
              </p:cNvPr>
              <p:cNvSpPr/>
              <p:nvPr/>
            </p:nvSpPr>
            <p:spPr>
              <a:xfrm>
                <a:off x="9721583" y="4631092"/>
                <a:ext cx="65741" cy="65741"/>
              </a:xfrm>
              <a:prstGeom prst="ellipse">
                <a:avLst/>
              </a:prstGeom>
              <a:solidFill>
                <a:srgbClr val="00C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F077EA7-96ED-49A7-AFAF-031BE8AB8C64}"/>
                  </a:ext>
                </a:extLst>
              </p:cNvPr>
              <p:cNvSpPr txBox="1"/>
              <p:nvPr/>
            </p:nvSpPr>
            <p:spPr>
              <a:xfrm>
                <a:off x="9765628" y="4557958"/>
                <a:ext cx="1247370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nginx-deployment-66b6…</a:t>
                </a:r>
              </a:p>
            </p:txBody>
          </p:sp>
        </p:grpSp>
      </p:grpSp>
      <p:sp>
        <p:nvSpPr>
          <p:cNvPr id="152" name="타원 151">
            <a:extLst>
              <a:ext uri="{FF2B5EF4-FFF2-40B4-BE49-F238E27FC236}">
                <a16:creationId xmlns:a16="http://schemas.microsoft.com/office/drawing/2014/main" id="{E1B29594-95A9-4A59-9562-B1DF0547115A}"/>
              </a:ext>
            </a:extLst>
          </p:cNvPr>
          <p:cNvSpPr/>
          <p:nvPr/>
        </p:nvSpPr>
        <p:spPr>
          <a:xfrm>
            <a:off x="4287317" y="5306178"/>
            <a:ext cx="65741" cy="65741"/>
          </a:xfrm>
          <a:prstGeom prst="ellipse">
            <a:avLst/>
          </a:prstGeom>
          <a:solidFill>
            <a:srgbClr val="00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8A401843-1DCE-47EB-8511-794A9FC2DE33}"/>
              </a:ext>
            </a:extLst>
          </p:cNvPr>
          <p:cNvSpPr txBox="1"/>
          <p:nvPr/>
        </p:nvSpPr>
        <p:spPr>
          <a:xfrm>
            <a:off x="4331362" y="5233044"/>
            <a:ext cx="124737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tomcat-deployment-12b.</a:t>
            </a:r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2ED6B6BD-33F6-46BC-975A-B4C52E3C4CD2}"/>
              </a:ext>
            </a:extLst>
          </p:cNvPr>
          <p:cNvSpPr/>
          <p:nvPr/>
        </p:nvSpPr>
        <p:spPr>
          <a:xfrm>
            <a:off x="4284658" y="5473103"/>
            <a:ext cx="65741" cy="65741"/>
          </a:xfrm>
          <a:prstGeom prst="ellipse">
            <a:avLst/>
          </a:prstGeom>
          <a:solidFill>
            <a:srgbClr val="00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525A632-ECB9-41C5-92E9-F8A4877C0E83}"/>
              </a:ext>
            </a:extLst>
          </p:cNvPr>
          <p:cNvSpPr txBox="1"/>
          <p:nvPr/>
        </p:nvSpPr>
        <p:spPr>
          <a:xfrm>
            <a:off x="4328703" y="5399969"/>
            <a:ext cx="124737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java-deployment-653bfe.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5192EA18-AA35-4485-85A7-85B6B7B15969}"/>
              </a:ext>
            </a:extLst>
          </p:cNvPr>
          <p:cNvSpPr/>
          <p:nvPr/>
        </p:nvSpPr>
        <p:spPr>
          <a:xfrm>
            <a:off x="5907374" y="2813870"/>
            <a:ext cx="1583922" cy="255805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D9AD9B3-100D-4AD9-83A9-353E9B21E072}"/>
              </a:ext>
            </a:extLst>
          </p:cNvPr>
          <p:cNvSpPr txBox="1"/>
          <p:nvPr/>
        </p:nvSpPr>
        <p:spPr>
          <a:xfrm>
            <a:off x="6330842" y="2949098"/>
            <a:ext cx="6043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node3</a:t>
            </a:r>
            <a:endParaRPr lang="ko-KR" altLang="en-US" sz="1000" dirty="0">
              <a:solidFill>
                <a:srgbClr val="0000FF"/>
              </a:solidFill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6F6306BB-999F-46F6-8212-CF2BAD7A42CA}"/>
              </a:ext>
            </a:extLst>
          </p:cNvPr>
          <p:cNvSpPr txBox="1"/>
          <p:nvPr/>
        </p:nvSpPr>
        <p:spPr>
          <a:xfrm>
            <a:off x="5907840" y="2825461"/>
            <a:ext cx="60430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00CC00"/>
                </a:solidFill>
              </a:rPr>
              <a:t>Active</a:t>
            </a:r>
            <a:endParaRPr lang="ko-KR" altLang="en-US" sz="800" dirty="0">
              <a:solidFill>
                <a:srgbClr val="00CC00"/>
              </a:solidFill>
            </a:endParaRPr>
          </a:p>
        </p:txBody>
      </p: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939809A8-72F8-454C-BE12-F0E1433CE11C}"/>
              </a:ext>
            </a:extLst>
          </p:cNvPr>
          <p:cNvGrpSpPr/>
          <p:nvPr/>
        </p:nvGrpSpPr>
        <p:grpSpPr>
          <a:xfrm>
            <a:off x="6161521" y="3240122"/>
            <a:ext cx="409786" cy="413352"/>
            <a:chOff x="2881499" y="3146661"/>
            <a:chExt cx="409786" cy="413352"/>
          </a:xfrm>
        </p:grpSpPr>
        <p:sp>
          <p:nvSpPr>
            <p:cNvPr id="188" name="막힌 원호 187">
              <a:extLst>
                <a:ext uri="{FF2B5EF4-FFF2-40B4-BE49-F238E27FC236}">
                  <a16:creationId xmlns:a16="http://schemas.microsoft.com/office/drawing/2014/main" id="{93A28FBE-F8A3-4832-B843-359B67D7AC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1499" y="3146661"/>
              <a:ext cx="409786" cy="409786"/>
            </a:xfrm>
            <a:prstGeom prst="blockArc">
              <a:avLst>
                <a:gd name="adj1" fmla="val 16317894"/>
                <a:gd name="adj2" fmla="val 9910142"/>
                <a:gd name="adj3" fmla="val 26518"/>
              </a:avLst>
            </a:prstGeom>
            <a:solidFill>
              <a:srgbClr val="FF0000"/>
            </a:solidFill>
          </p:spPr>
          <p:txBody>
            <a:bodyPr wrap="square" rtlCol="0" anchor="ctr">
              <a:spAutoFit/>
            </a:bodyPr>
            <a:lstStyle/>
            <a:p>
              <a:pPr algn="l"/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89" name="막힌 원호 188">
              <a:extLst>
                <a:ext uri="{FF2B5EF4-FFF2-40B4-BE49-F238E27FC236}">
                  <a16:creationId xmlns:a16="http://schemas.microsoft.com/office/drawing/2014/main" id="{DDDE59A2-EAED-48EE-BFAA-14F4E5ACFBFB}"/>
                </a:ext>
              </a:extLst>
            </p:cNvPr>
            <p:cNvSpPr>
              <a:spLocks noChangeAspect="1"/>
            </p:cNvSpPr>
            <p:nvPr/>
          </p:nvSpPr>
          <p:spPr>
            <a:xfrm rot="9691135">
              <a:off x="2881536" y="3150959"/>
              <a:ext cx="409054" cy="409054"/>
            </a:xfrm>
            <a:prstGeom prst="blockArc">
              <a:avLst>
                <a:gd name="adj1" fmla="val 4267"/>
                <a:gd name="adj2" fmla="val 6759010"/>
                <a:gd name="adj3" fmla="val 27628"/>
              </a:avLst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l"/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7AE2B7E7-D2D0-4D89-ABC6-6C344EBECCFE}"/>
                </a:ext>
              </a:extLst>
            </p:cNvPr>
            <p:cNvSpPr txBox="1"/>
            <p:nvPr/>
          </p:nvSpPr>
          <p:spPr>
            <a:xfrm>
              <a:off x="2967775" y="3257899"/>
              <a:ext cx="247431" cy="180425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spAutoFit/>
            </a:bodyPr>
            <a:lstStyle/>
            <a:p>
              <a:pPr algn="ctr"/>
              <a:r>
                <a:rPr lang="en-US" altLang="ko-KR" sz="700" dirty="0">
                  <a:solidFill>
                    <a:srgbClr val="00B0F0"/>
                  </a:solidFill>
                </a:rPr>
                <a:t>75%</a:t>
              </a:r>
              <a:endParaRPr lang="ko-KR" altLang="en-US" sz="7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BF60A0A-621C-4DA7-9D62-6CB8B3F61FE1}"/>
              </a:ext>
            </a:extLst>
          </p:cNvPr>
          <p:cNvGrpSpPr/>
          <p:nvPr/>
        </p:nvGrpSpPr>
        <p:grpSpPr>
          <a:xfrm>
            <a:off x="6795699" y="3247478"/>
            <a:ext cx="409786" cy="412862"/>
            <a:chOff x="2881499" y="3143585"/>
            <a:chExt cx="409786" cy="412862"/>
          </a:xfrm>
        </p:grpSpPr>
        <p:sp>
          <p:nvSpPr>
            <p:cNvPr id="185" name="막힌 원호 184">
              <a:extLst>
                <a:ext uri="{FF2B5EF4-FFF2-40B4-BE49-F238E27FC236}">
                  <a16:creationId xmlns:a16="http://schemas.microsoft.com/office/drawing/2014/main" id="{CA2E16C1-EA8D-4545-B070-72D16F7DB5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1499" y="3146661"/>
              <a:ext cx="409786" cy="409786"/>
            </a:xfrm>
            <a:prstGeom prst="blockArc">
              <a:avLst>
                <a:gd name="adj1" fmla="val 16556365"/>
                <a:gd name="adj2" fmla="val 1507638"/>
                <a:gd name="adj3" fmla="val 27369"/>
              </a:avLst>
            </a:prstGeom>
            <a:solidFill>
              <a:srgbClr val="92D050"/>
            </a:solidFill>
          </p:spPr>
          <p:txBody>
            <a:bodyPr wrap="square" rtlCol="0" anchor="ctr">
              <a:spAutoFit/>
            </a:bodyPr>
            <a:lstStyle/>
            <a:p>
              <a:pPr algn="l"/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86" name="막힌 원호 185">
              <a:extLst>
                <a:ext uri="{FF2B5EF4-FFF2-40B4-BE49-F238E27FC236}">
                  <a16:creationId xmlns:a16="http://schemas.microsoft.com/office/drawing/2014/main" id="{96403BB4-0E92-46A0-9638-F6A0F2690D63}"/>
                </a:ext>
              </a:extLst>
            </p:cNvPr>
            <p:cNvSpPr>
              <a:spLocks noChangeAspect="1"/>
            </p:cNvSpPr>
            <p:nvPr/>
          </p:nvSpPr>
          <p:spPr>
            <a:xfrm rot="9691135">
              <a:off x="2881536" y="3143585"/>
              <a:ext cx="409054" cy="409054"/>
            </a:xfrm>
            <a:prstGeom prst="blockArc">
              <a:avLst>
                <a:gd name="adj1" fmla="val 13289706"/>
                <a:gd name="adj2" fmla="val 6759010"/>
                <a:gd name="adj3" fmla="val 27628"/>
              </a:avLst>
            </a:prstGeom>
            <a:solidFill>
              <a:srgbClr val="FFC000"/>
            </a:solidFill>
          </p:spPr>
          <p:txBody>
            <a:bodyPr wrap="square" rtlCol="0" anchor="ctr">
              <a:spAutoFit/>
            </a:bodyPr>
            <a:lstStyle/>
            <a:p>
              <a:pPr algn="l"/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2F613E97-F28E-44B7-9E23-2A7C661FBBB3}"/>
                </a:ext>
              </a:extLst>
            </p:cNvPr>
            <p:cNvSpPr txBox="1"/>
            <p:nvPr/>
          </p:nvSpPr>
          <p:spPr>
            <a:xfrm>
              <a:off x="2967775" y="3257899"/>
              <a:ext cx="247431" cy="180425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spAutoFit/>
            </a:bodyPr>
            <a:lstStyle/>
            <a:p>
              <a:pPr algn="ctr"/>
              <a:r>
                <a:rPr lang="en-US" altLang="ko-KR" sz="700" dirty="0">
                  <a:solidFill>
                    <a:srgbClr val="00B0F0"/>
                  </a:solidFill>
                </a:rPr>
                <a:t>35%</a:t>
              </a:r>
              <a:endParaRPr lang="ko-KR" altLang="en-US" sz="700" dirty="0">
                <a:solidFill>
                  <a:srgbClr val="00B0F0"/>
                </a:solidFill>
              </a:endParaRPr>
            </a:p>
          </p:txBody>
        </p:sp>
      </p:grpSp>
      <p:sp>
        <p:nvSpPr>
          <p:cNvPr id="162" name="TextBox 161">
            <a:extLst>
              <a:ext uri="{FF2B5EF4-FFF2-40B4-BE49-F238E27FC236}">
                <a16:creationId xmlns:a16="http://schemas.microsoft.com/office/drawing/2014/main" id="{EB8A3618-DF39-49D9-B3FD-AC1B1E717072}"/>
              </a:ext>
            </a:extLst>
          </p:cNvPr>
          <p:cNvSpPr txBox="1"/>
          <p:nvPr/>
        </p:nvSpPr>
        <p:spPr>
          <a:xfrm>
            <a:off x="6170847" y="3652079"/>
            <a:ext cx="40848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CPU 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50839BB3-E803-48B1-8D46-706AB642AE96}"/>
              </a:ext>
            </a:extLst>
          </p:cNvPr>
          <p:cNvSpPr txBox="1"/>
          <p:nvPr/>
        </p:nvSpPr>
        <p:spPr>
          <a:xfrm>
            <a:off x="6656374" y="3656249"/>
            <a:ext cx="64604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Memory</a:t>
            </a:r>
          </a:p>
        </p:txBody>
      </p:sp>
      <p:pic>
        <p:nvPicPr>
          <p:cNvPr id="164" name="그림 163">
            <a:extLst>
              <a:ext uri="{FF2B5EF4-FFF2-40B4-BE49-F238E27FC236}">
                <a16:creationId xmlns:a16="http://schemas.microsoft.com/office/drawing/2014/main" id="{53714BD3-EFFB-43D8-A35F-682BF8685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313" y="2989116"/>
            <a:ext cx="181048" cy="181048"/>
          </a:xfrm>
          <a:prstGeom prst="rect">
            <a:avLst/>
          </a:prstGeom>
        </p:spPr>
      </p:pic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352871FC-935C-4B9B-B562-1758F90AA4D0}"/>
              </a:ext>
            </a:extLst>
          </p:cNvPr>
          <p:cNvGrpSpPr/>
          <p:nvPr/>
        </p:nvGrpSpPr>
        <p:grpSpPr>
          <a:xfrm>
            <a:off x="5958804" y="3887796"/>
            <a:ext cx="1481062" cy="735625"/>
            <a:chOff x="9635173" y="4349673"/>
            <a:chExt cx="1481062" cy="735625"/>
          </a:xfrm>
        </p:grpSpPr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6ACC86E4-BE35-4DC4-89A6-AEEBEB584E48}"/>
                </a:ext>
              </a:extLst>
            </p:cNvPr>
            <p:cNvSpPr/>
            <p:nvPr/>
          </p:nvSpPr>
          <p:spPr>
            <a:xfrm>
              <a:off x="9635173" y="4532082"/>
              <a:ext cx="1475086" cy="55321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514420B0-B771-436E-AC2E-83A7D23CBCEA}"/>
                </a:ext>
              </a:extLst>
            </p:cNvPr>
            <p:cNvSpPr/>
            <p:nvPr/>
          </p:nvSpPr>
          <p:spPr>
            <a:xfrm>
              <a:off x="9641149" y="4349673"/>
              <a:ext cx="1475086" cy="1826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kube</a:t>
              </a:r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-system</a:t>
              </a:r>
              <a:endPara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3EDCBA63-B638-42EF-81C0-8650EEB71C7A}"/>
                </a:ext>
              </a:extLst>
            </p:cNvPr>
            <p:cNvSpPr/>
            <p:nvPr/>
          </p:nvSpPr>
          <p:spPr>
            <a:xfrm>
              <a:off x="9721583" y="4631092"/>
              <a:ext cx="65741" cy="65741"/>
            </a:xfrm>
            <a:prstGeom prst="ellipse">
              <a:avLst/>
            </a:prstGeom>
            <a:solidFill>
              <a:srgbClr val="00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CDC6D89B-881F-4107-BC52-8A6ADE313DD4}"/>
                </a:ext>
              </a:extLst>
            </p:cNvPr>
            <p:cNvSpPr txBox="1"/>
            <p:nvPr/>
          </p:nvSpPr>
          <p:spPr>
            <a:xfrm>
              <a:off x="9765628" y="4557958"/>
              <a:ext cx="124737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kube-scheduler-node3</a:t>
              </a:r>
            </a:p>
          </p:txBody>
        </p:sp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id="{58F40D4F-BF31-472F-B903-A988E703182C}"/>
                </a:ext>
              </a:extLst>
            </p:cNvPr>
            <p:cNvGrpSpPr/>
            <p:nvPr/>
          </p:nvGrpSpPr>
          <p:grpSpPr>
            <a:xfrm>
              <a:off x="9721583" y="4710022"/>
              <a:ext cx="1291415" cy="200055"/>
              <a:chOff x="9721583" y="4546897"/>
              <a:chExt cx="1291415" cy="200055"/>
            </a:xfrm>
          </p:grpSpPr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C240942C-F5BD-4E8F-B692-B35E37030847}"/>
                  </a:ext>
                </a:extLst>
              </p:cNvPr>
              <p:cNvSpPr/>
              <p:nvPr/>
            </p:nvSpPr>
            <p:spPr>
              <a:xfrm>
                <a:off x="9721583" y="4620031"/>
                <a:ext cx="65741" cy="6574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C6024FA9-7791-4D3D-BC96-134B7BB03E93}"/>
                  </a:ext>
                </a:extLst>
              </p:cNvPr>
              <p:cNvSpPr txBox="1"/>
              <p:nvPr/>
            </p:nvSpPr>
            <p:spPr>
              <a:xfrm>
                <a:off x="9765628" y="4546897"/>
                <a:ext cx="1247370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coredns-8474476ff8-47…</a:t>
                </a:r>
              </a:p>
            </p:txBody>
          </p:sp>
        </p:grpSp>
        <p:grpSp>
          <p:nvGrpSpPr>
            <p:cNvPr id="178" name="그룹 177">
              <a:extLst>
                <a:ext uri="{FF2B5EF4-FFF2-40B4-BE49-F238E27FC236}">
                  <a16:creationId xmlns:a16="http://schemas.microsoft.com/office/drawing/2014/main" id="{5F6CCE13-9A02-4998-A2AC-3E99ECFF984C}"/>
                </a:ext>
              </a:extLst>
            </p:cNvPr>
            <p:cNvGrpSpPr/>
            <p:nvPr/>
          </p:nvGrpSpPr>
          <p:grpSpPr>
            <a:xfrm>
              <a:off x="9721583" y="4866640"/>
              <a:ext cx="1291415" cy="200055"/>
              <a:chOff x="9721583" y="4539523"/>
              <a:chExt cx="1291415" cy="200055"/>
            </a:xfrm>
          </p:grpSpPr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084D7DE-090B-4415-A4C0-FA12C8A02068}"/>
                  </a:ext>
                </a:extLst>
              </p:cNvPr>
              <p:cNvSpPr/>
              <p:nvPr/>
            </p:nvSpPr>
            <p:spPr>
              <a:xfrm>
                <a:off x="9721583" y="4605283"/>
                <a:ext cx="65741" cy="65741"/>
              </a:xfrm>
              <a:prstGeom prst="ellipse">
                <a:avLst/>
              </a:prstGeom>
              <a:solidFill>
                <a:srgbClr val="00C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2BD05A4B-3477-4FBE-B1DD-66CCA689B2F1}"/>
                  </a:ext>
                </a:extLst>
              </p:cNvPr>
              <p:cNvSpPr txBox="1"/>
              <p:nvPr/>
            </p:nvSpPr>
            <p:spPr>
              <a:xfrm>
                <a:off x="9765628" y="4539523"/>
                <a:ext cx="1247370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nodelocaldns-pq5hg</a:t>
                </a:r>
              </a:p>
            </p:txBody>
          </p:sp>
        </p:grp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2E1C9DB4-6B2E-4781-8A51-04E0C477F3DE}"/>
              </a:ext>
            </a:extLst>
          </p:cNvPr>
          <p:cNvGrpSpPr/>
          <p:nvPr/>
        </p:nvGrpSpPr>
        <p:grpSpPr>
          <a:xfrm>
            <a:off x="5951713" y="4689043"/>
            <a:ext cx="1481062" cy="609003"/>
            <a:chOff x="9635173" y="4349673"/>
            <a:chExt cx="1481062" cy="609003"/>
          </a:xfrm>
        </p:grpSpPr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9DF0CC4B-F3F8-40FF-9421-70585507AAA7}"/>
                </a:ext>
              </a:extLst>
            </p:cNvPr>
            <p:cNvSpPr/>
            <p:nvPr/>
          </p:nvSpPr>
          <p:spPr>
            <a:xfrm>
              <a:off x="9635173" y="4532082"/>
              <a:ext cx="1475086" cy="426594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3B252E6-6585-4998-A7C9-413CC984CD15}"/>
                </a:ext>
              </a:extLst>
            </p:cNvPr>
            <p:cNvSpPr/>
            <p:nvPr/>
          </p:nvSpPr>
          <p:spPr>
            <a:xfrm>
              <a:off x="9641149" y="4349673"/>
              <a:ext cx="1475086" cy="1826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default</a:t>
              </a:r>
              <a:endPara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91" name="타원 190">
            <a:extLst>
              <a:ext uri="{FF2B5EF4-FFF2-40B4-BE49-F238E27FC236}">
                <a16:creationId xmlns:a16="http://schemas.microsoft.com/office/drawing/2014/main" id="{846AD380-A24D-44F3-B6C4-C1A0FAEE9154}"/>
              </a:ext>
            </a:extLst>
          </p:cNvPr>
          <p:cNvSpPr/>
          <p:nvPr/>
        </p:nvSpPr>
        <p:spPr>
          <a:xfrm>
            <a:off x="6037403" y="4959592"/>
            <a:ext cx="65741" cy="65741"/>
          </a:xfrm>
          <a:prstGeom prst="ellipse">
            <a:avLst/>
          </a:prstGeom>
          <a:solidFill>
            <a:srgbClr val="00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B533EA0D-646D-475B-8605-37655AC42CB2}"/>
              </a:ext>
            </a:extLst>
          </p:cNvPr>
          <p:cNvSpPr txBox="1"/>
          <p:nvPr/>
        </p:nvSpPr>
        <p:spPr>
          <a:xfrm>
            <a:off x="6081448" y="4886458"/>
            <a:ext cx="124737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tomcat-deployment-12b.</a:t>
            </a:r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4F0904C3-9C1D-4E73-BA44-D95644A7D63A}"/>
              </a:ext>
            </a:extLst>
          </p:cNvPr>
          <p:cNvSpPr/>
          <p:nvPr/>
        </p:nvSpPr>
        <p:spPr>
          <a:xfrm>
            <a:off x="6034744" y="5126517"/>
            <a:ext cx="65741" cy="65741"/>
          </a:xfrm>
          <a:prstGeom prst="ellipse">
            <a:avLst/>
          </a:prstGeom>
          <a:solidFill>
            <a:srgbClr val="00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393C178-A370-45B1-AE61-F84C60AFEDC1}"/>
              </a:ext>
            </a:extLst>
          </p:cNvPr>
          <p:cNvSpPr txBox="1"/>
          <p:nvPr/>
        </p:nvSpPr>
        <p:spPr>
          <a:xfrm>
            <a:off x="6078789" y="5053383"/>
            <a:ext cx="124737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java-deployment-653bfe.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4C4E410-5C0F-4B78-A086-DF7ACFE9E4E7}"/>
              </a:ext>
            </a:extLst>
          </p:cNvPr>
          <p:cNvSpPr txBox="1"/>
          <p:nvPr/>
        </p:nvSpPr>
        <p:spPr>
          <a:xfrm>
            <a:off x="6884612" y="3085589"/>
            <a:ext cx="1571164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172.16.11.14  </a:t>
            </a:r>
          </a:p>
          <a:p>
            <a:pPr algn="ctr"/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Docker 20.10.8  |  </a:t>
            </a:r>
            <a:r>
              <a:rPr lang="en-US" altLang="ko-KR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Kubelet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v1.21.4</a:t>
            </a:r>
          </a:p>
          <a:p>
            <a:pPr algn="ctr"/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CentOS Linux 7 3.10.0-862.el17…</a:t>
            </a:r>
          </a:p>
          <a:p>
            <a:pPr algn="ctr"/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4x3.6 GHz  |   4GB   | 50GB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3002252-08D6-4AD8-8815-54323F63ABD4}"/>
              </a:ext>
            </a:extLst>
          </p:cNvPr>
          <p:cNvSpPr txBox="1"/>
          <p:nvPr/>
        </p:nvSpPr>
        <p:spPr>
          <a:xfrm>
            <a:off x="2349512" y="2538741"/>
            <a:ext cx="569634" cy="19581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800" b="1" dirty="0"/>
              <a:t>Node</a:t>
            </a:r>
            <a:r>
              <a:rPr lang="ko-KR" altLang="en-US" sz="800" b="1" dirty="0"/>
              <a:t> </a:t>
            </a:r>
            <a:r>
              <a:rPr lang="en-US" altLang="ko-KR" sz="800" b="1" dirty="0"/>
              <a:t>info</a:t>
            </a:r>
            <a:endParaRPr lang="ko-KR" altLang="en-US" sz="800" b="1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99ED8DF3-7278-41DB-AB98-4DD624E6A18E}"/>
              </a:ext>
            </a:extLst>
          </p:cNvPr>
          <p:cNvSpPr/>
          <p:nvPr/>
        </p:nvSpPr>
        <p:spPr>
          <a:xfrm>
            <a:off x="2245045" y="2831369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01B5DA27-CD29-4AFF-9D89-3A7F4F9B5175}"/>
              </a:ext>
            </a:extLst>
          </p:cNvPr>
          <p:cNvSpPr/>
          <p:nvPr/>
        </p:nvSpPr>
        <p:spPr>
          <a:xfrm>
            <a:off x="2251980" y="3863190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E8E6C54E-CC87-4D9E-A641-9FB9CDB767A7}"/>
              </a:ext>
            </a:extLst>
          </p:cNvPr>
          <p:cNvSpPr/>
          <p:nvPr/>
        </p:nvSpPr>
        <p:spPr>
          <a:xfrm>
            <a:off x="6987696" y="2873306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val="35830667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BF458-4BAE-45A2-9F11-6B9C0861C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Cluster -&gt; Detail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976754-FF66-4A34-A63B-19E06E5317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Cluster &gt; Cluster01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7FDE07-17C5-400D-A150-5B6C610961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Cluster01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7A000A-DAEA-4CA9-AA1A-472E41E43FB5}"/>
              </a:ext>
            </a:extLst>
          </p:cNvPr>
          <p:cNvSpPr/>
          <p:nvPr/>
        </p:nvSpPr>
        <p:spPr>
          <a:xfrm>
            <a:off x="2141652" y="2025807"/>
            <a:ext cx="6708157" cy="39938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9E028FC-60F0-49B1-B1EC-F91574D3056A}"/>
              </a:ext>
            </a:extLst>
          </p:cNvPr>
          <p:cNvGrpSpPr/>
          <p:nvPr/>
        </p:nvGrpSpPr>
        <p:grpSpPr>
          <a:xfrm>
            <a:off x="2351772" y="2212144"/>
            <a:ext cx="6287913" cy="212931"/>
            <a:chOff x="3265029" y="3634802"/>
            <a:chExt cx="6287913" cy="212931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A96BB643-BE0D-42CC-B013-6DF53806DFCF}"/>
                </a:ext>
              </a:extLst>
            </p:cNvPr>
            <p:cNvGrpSpPr/>
            <p:nvPr/>
          </p:nvGrpSpPr>
          <p:grpSpPr>
            <a:xfrm>
              <a:off x="3283134" y="3634802"/>
              <a:ext cx="1863617" cy="211690"/>
              <a:chOff x="2261276" y="2310935"/>
              <a:chExt cx="1594653" cy="351939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063DB2FE-99F0-457C-AE10-2C8EEBFCC5CE}"/>
                  </a:ext>
                </a:extLst>
              </p:cNvPr>
              <p:cNvSpPr/>
              <p:nvPr/>
            </p:nvSpPr>
            <p:spPr>
              <a:xfrm>
                <a:off x="3058121" y="2312596"/>
                <a:ext cx="797808" cy="35027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>
                    <a:solidFill>
                      <a:schemeClr val="tx1"/>
                    </a:solidFill>
                  </a:rPr>
                  <a:t>Add-ons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85AB877-028D-4A28-8705-6D652523BD27}"/>
                  </a:ext>
                </a:extLst>
              </p:cNvPr>
              <p:cNvSpPr/>
              <p:nvPr/>
            </p:nvSpPr>
            <p:spPr>
              <a:xfrm>
                <a:off x="2261276" y="2310935"/>
                <a:ext cx="797808" cy="35027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General</a:t>
                </a:r>
                <a:endPara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3A1EA3F-7A41-4AF8-AE66-B941F6BC83F9}"/>
                </a:ext>
              </a:extLst>
            </p:cNvPr>
            <p:cNvCxnSpPr>
              <a:cxnSpLocks/>
            </p:cNvCxnSpPr>
            <p:nvPr/>
          </p:nvCxnSpPr>
          <p:spPr>
            <a:xfrm>
              <a:off x="3265029" y="3847733"/>
              <a:ext cx="628791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126BD01-E4DF-4AE1-92B3-FF8733F6CFD6}"/>
              </a:ext>
            </a:extLst>
          </p:cNvPr>
          <p:cNvSpPr/>
          <p:nvPr/>
        </p:nvSpPr>
        <p:spPr>
          <a:xfrm>
            <a:off x="4233493" y="2211568"/>
            <a:ext cx="932371" cy="2106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Nodes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71" name="표 170">
            <a:extLst>
              <a:ext uri="{FF2B5EF4-FFF2-40B4-BE49-F238E27FC236}">
                <a16:creationId xmlns:a16="http://schemas.microsoft.com/office/drawing/2014/main" id="{239FF6DC-C676-417C-9609-B55A4E59DA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699386"/>
              </p:ext>
            </p:extLst>
          </p:nvPr>
        </p:nvGraphicFramePr>
        <p:xfrm>
          <a:off x="9202723" y="519394"/>
          <a:ext cx="2931202" cy="196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892">
                  <a:extLst>
                    <a:ext uri="{9D8B030D-6E8A-4147-A177-3AD203B41FA5}">
                      <a16:colId xmlns:a16="http://schemas.microsoft.com/office/drawing/2014/main" val="2670468418"/>
                    </a:ext>
                  </a:extLst>
                </a:gridCol>
                <a:gridCol w="629098">
                  <a:extLst>
                    <a:ext uri="{9D8B030D-6E8A-4147-A177-3AD203B41FA5}">
                      <a16:colId xmlns:a16="http://schemas.microsoft.com/office/drawing/2014/main" val="2221562890"/>
                    </a:ext>
                  </a:extLst>
                </a:gridCol>
                <a:gridCol w="2067212">
                  <a:extLst>
                    <a:ext uri="{9D8B030D-6E8A-4147-A177-3AD203B41FA5}">
                      <a16:colId xmlns:a16="http://schemas.microsoft.com/office/drawing/2014/main" val="69013095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Project name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PaaS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 포탈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9382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 &gt; Add-ons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0707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 Definition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8267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Cluster/General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정의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 Add-ons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정보 화면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9965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35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94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580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261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178608"/>
                  </a:ext>
                </a:extLst>
              </a:tr>
            </a:tbl>
          </a:graphicData>
        </a:graphic>
      </p:graphicFrame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AF5B3E-5B96-426E-B23C-0EDF70C4BCDF}"/>
              </a:ext>
            </a:extLst>
          </p:cNvPr>
          <p:cNvSpPr/>
          <p:nvPr/>
        </p:nvSpPr>
        <p:spPr>
          <a:xfrm>
            <a:off x="201110" y="1706483"/>
            <a:ext cx="1720735" cy="25149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80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DBE0A350-37B6-4150-997C-D3EAA9D8C59B}"/>
              </a:ext>
            </a:extLst>
          </p:cNvPr>
          <p:cNvSpPr/>
          <p:nvPr/>
        </p:nvSpPr>
        <p:spPr>
          <a:xfrm>
            <a:off x="5165060" y="2211568"/>
            <a:ext cx="932371" cy="2106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Namespace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52D3C0-7D97-4BB2-94EC-8019AE80921F}"/>
              </a:ext>
            </a:extLst>
          </p:cNvPr>
          <p:cNvSpPr/>
          <p:nvPr/>
        </p:nvSpPr>
        <p:spPr>
          <a:xfrm>
            <a:off x="6097948" y="2211568"/>
            <a:ext cx="1025608" cy="2106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Persistent Volume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A0B0B76-BF11-4638-931F-584AE8F3046F}"/>
              </a:ext>
            </a:extLst>
          </p:cNvPr>
          <p:cNvSpPr/>
          <p:nvPr/>
        </p:nvSpPr>
        <p:spPr>
          <a:xfrm>
            <a:off x="7123556" y="2211568"/>
            <a:ext cx="1025608" cy="2106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Storage Classes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FFAEB8-9B99-4722-BBD5-1E0EC8AE740F}"/>
              </a:ext>
            </a:extLst>
          </p:cNvPr>
          <p:cNvSpPr/>
          <p:nvPr/>
        </p:nvSpPr>
        <p:spPr>
          <a:xfrm>
            <a:off x="2789857" y="3568422"/>
            <a:ext cx="5110689" cy="9086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Add-ons </a:t>
            </a:r>
            <a:r>
              <a:rPr lang="ko-KR" altLang="en-US" dirty="0"/>
              <a:t>내용 입력</a:t>
            </a:r>
          </a:p>
        </p:txBody>
      </p:sp>
    </p:spTree>
    <p:extLst>
      <p:ext uri="{BB962C8B-B14F-4D97-AF65-F5344CB8AC3E}">
        <p14:creationId xmlns:p14="http://schemas.microsoft.com/office/powerpoint/2010/main" val="7003810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BF458-4BAE-45A2-9F11-6B9C0861C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Cluster -&gt; Detail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976754-FF66-4A34-A63B-19E06E5317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Cluster &gt; Cluster01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7FDE07-17C5-400D-A150-5B6C610961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Cluster01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7A000A-DAEA-4CA9-AA1A-472E41E43FB5}"/>
              </a:ext>
            </a:extLst>
          </p:cNvPr>
          <p:cNvSpPr/>
          <p:nvPr/>
        </p:nvSpPr>
        <p:spPr>
          <a:xfrm>
            <a:off x="2141652" y="2025807"/>
            <a:ext cx="6708157" cy="39938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9E028FC-60F0-49B1-B1EC-F91574D3056A}"/>
              </a:ext>
            </a:extLst>
          </p:cNvPr>
          <p:cNvGrpSpPr/>
          <p:nvPr/>
        </p:nvGrpSpPr>
        <p:grpSpPr>
          <a:xfrm>
            <a:off x="2351772" y="2212144"/>
            <a:ext cx="6287913" cy="212931"/>
            <a:chOff x="3265029" y="3634802"/>
            <a:chExt cx="6287913" cy="212931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A96BB643-BE0D-42CC-B013-6DF53806DFCF}"/>
                </a:ext>
              </a:extLst>
            </p:cNvPr>
            <p:cNvGrpSpPr/>
            <p:nvPr/>
          </p:nvGrpSpPr>
          <p:grpSpPr>
            <a:xfrm>
              <a:off x="3283134" y="3634802"/>
              <a:ext cx="1863617" cy="211690"/>
              <a:chOff x="2261276" y="2310935"/>
              <a:chExt cx="1594653" cy="351939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063DB2FE-99F0-457C-AE10-2C8EEBFCC5CE}"/>
                  </a:ext>
                </a:extLst>
              </p:cNvPr>
              <p:cNvSpPr/>
              <p:nvPr/>
            </p:nvSpPr>
            <p:spPr>
              <a:xfrm>
                <a:off x="3058121" y="2312596"/>
                <a:ext cx="797808" cy="35027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Add-ons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85AB877-028D-4A28-8705-6D652523BD27}"/>
                  </a:ext>
                </a:extLst>
              </p:cNvPr>
              <p:cNvSpPr/>
              <p:nvPr/>
            </p:nvSpPr>
            <p:spPr>
              <a:xfrm>
                <a:off x="2261276" y="2310935"/>
                <a:ext cx="797808" cy="35027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Geneal</a:t>
                </a:r>
                <a:endPara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3A1EA3F-7A41-4AF8-AE66-B941F6BC83F9}"/>
                </a:ext>
              </a:extLst>
            </p:cNvPr>
            <p:cNvCxnSpPr>
              <a:cxnSpLocks/>
            </p:cNvCxnSpPr>
            <p:nvPr/>
          </p:nvCxnSpPr>
          <p:spPr>
            <a:xfrm>
              <a:off x="3265029" y="3847733"/>
              <a:ext cx="628791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126BD01-E4DF-4AE1-92B3-FF8733F6CFD6}"/>
              </a:ext>
            </a:extLst>
          </p:cNvPr>
          <p:cNvSpPr/>
          <p:nvPr/>
        </p:nvSpPr>
        <p:spPr>
          <a:xfrm>
            <a:off x="4233493" y="2211568"/>
            <a:ext cx="932371" cy="2106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Nodes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71" name="표 170">
            <a:extLst>
              <a:ext uri="{FF2B5EF4-FFF2-40B4-BE49-F238E27FC236}">
                <a16:creationId xmlns:a16="http://schemas.microsoft.com/office/drawing/2014/main" id="{239FF6DC-C676-417C-9609-B55A4E59DA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979239"/>
              </p:ext>
            </p:extLst>
          </p:nvPr>
        </p:nvGraphicFramePr>
        <p:xfrm>
          <a:off x="9202723" y="519394"/>
          <a:ext cx="2931202" cy="233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892">
                  <a:extLst>
                    <a:ext uri="{9D8B030D-6E8A-4147-A177-3AD203B41FA5}">
                      <a16:colId xmlns:a16="http://schemas.microsoft.com/office/drawing/2014/main" val="2670468418"/>
                    </a:ext>
                  </a:extLst>
                </a:gridCol>
                <a:gridCol w="629098">
                  <a:extLst>
                    <a:ext uri="{9D8B030D-6E8A-4147-A177-3AD203B41FA5}">
                      <a16:colId xmlns:a16="http://schemas.microsoft.com/office/drawing/2014/main" val="2221562890"/>
                    </a:ext>
                  </a:extLst>
                </a:gridCol>
                <a:gridCol w="2067212">
                  <a:extLst>
                    <a:ext uri="{9D8B030D-6E8A-4147-A177-3AD203B41FA5}">
                      <a16:colId xmlns:a16="http://schemas.microsoft.com/office/drawing/2014/main" val="69013095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Project name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PaaS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 포탈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9382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 &gt; Nodes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0707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 Definition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8267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Cluster/Nodes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정의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Node 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리스트 화면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9965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35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Node List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Node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리스트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Node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선택 시 노드 상세 페이지로 이동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94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＂</a:t>
                      </a:r>
                      <a:r>
                        <a:rPr lang="ko-KR" altLang="en-US" sz="8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페이징</a:t>
                      </a: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"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</a:t>
                      </a:r>
                      <a:endParaRPr lang="en-US" altLang="ko-KR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Project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개수 만큼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더보기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가능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580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261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178608"/>
                  </a:ext>
                </a:extLst>
              </a:tr>
            </a:tbl>
          </a:graphicData>
        </a:graphic>
      </p:graphicFrame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AF5B3E-5B96-426E-B23C-0EDF70C4BCDF}"/>
              </a:ext>
            </a:extLst>
          </p:cNvPr>
          <p:cNvSpPr/>
          <p:nvPr/>
        </p:nvSpPr>
        <p:spPr>
          <a:xfrm>
            <a:off x="201110" y="1706483"/>
            <a:ext cx="1720735" cy="25149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80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DBE0A350-37B6-4150-997C-D3EAA9D8C59B}"/>
              </a:ext>
            </a:extLst>
          </p:cNvPr>
          <p:cNvSpPr/>
          <p:nvPr/>
        </p:nvSpPr>
        <p:spPr>
          <a:xfrm>
            <a:off x="5165060" y="2211568"/>
            <a:ext cx="932371" cy="2106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Namespace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52D3C0-7D97-4BB2-94EC-8019AE80921F}"/>
              </a:ext>
            </a:extLst>
          </p:cNvPr>
          <p:cNvSpPr/>
          <p:nvPr/>
        </p:nvSpPr>
        <p:spPr>
          <a:xfrm>
            <a:off x="6097948" y="2211568"/>
            <a:ext cx="1025608" cy="2106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Persistent Volume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A0B0B76-BF11-4638-931F-584AE8F3046F}"/>
              </a:ext>
            </a:extLst>
          </p:cNvPr>
          <p:cNvSpPr/>
          <p:nvPr/>
        </p:nvSpPr>
        <p:spPr>
          <a:xfrm>
            <a:off x="7123556" y="2211568"/>
            <a:ext cx="1025608" cy="2106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Storage Classes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D92D628F-4875-40AF-AA58-6F06037942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18886"/>
              </p:ext>
            </p:extLst>
          </p:nvPr>
        </p:nvGraphicFramePr>
        <p:xfrm>
          <a:off x="2369877" y="2608020"/>
          <a:ext cx="6269809" cy="26625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8623">
                  <a:extLst>
                    <a:ext uri="{9D8B030D-6E8A-4147-A177-3AD203B41FA5}">
                      <a16:colId xmlns:a16="http://schemas.microsoft.com/office/drawing/2014/main" val="2933535574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1330508425"/>
                    </a:ext>
                  </a:extLst>
                </a:gridCol>
                <a:gridCol w="1170858">
                  <a:extLst>
                    <a:ext uri="{9D8B030D-6E8A-4147-A177-3AD203B41FA5}">
                      <a16:colId xmlns:a16="http://schemas.microsoft.com/office/drawing/2014/main" val="1147603824"/>
                    </a:ext>
                  </a:extLst>
                </a:gridCol>
                <a:gridCol w="663677">
                  <a:extLst>
                    <a:ext uri="{9D8B030D-6E8A-4147-A177-3AD203B41FA5}">
                      <a16:colId xmlns:a16="http://schemas.microsoft.com/office/drawing/2014/main" val="749411941"/>
                    </a:ext>
                  </a:extLst>
                </a:gridCol>
                <a:gridCol w="756265">
                  <a:extLst>
                    <a:ext uri="{9D8B030D-6E8A-4147-A177-3AD203B41FA5}">
                      <a16:colId xmlns:a16="http://schemas.microsoft.com/office/drawing/2014/main" val="389065319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848976401"/>
                    </a:ext>
                  </a:extLst>
                </a:gridCol>
                <a:gridCol w="1045086">
                  <a:extLst>
                    <a:ext uri="{9D8B030D-6E8A-4147-A177-3AD203B41FA5}">
                      <a16:colId xmlns:a16="http://schemas.microsoft.com/office/drawing/2014/main" val="4173143858"/>
                    </a:ext>
                  </a:extLst>
                </a:gridCol>
              </a:tblGrid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Host name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IP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Role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Status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K8S Version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Allocatable CPU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Allocatable Mem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02643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hostname01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10.0.0.1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control-plane, master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Power on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v1.22.2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8.3%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24.3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93917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hostname02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10.0.0.2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control-plane, master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Power on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v1.22.2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5.8%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22.4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623477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Hostname03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10.0.0.3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control-plane, master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Power on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v1.22.2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7.8%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20.5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591457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Hostname04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10.0.0.4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worker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Power on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v1.22.2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6.4%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25.6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945350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Hostname05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10.0.0.5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worker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Power on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v1.22.2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7.6%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26.7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7318594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Hostname06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10.0.0.6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worker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Power on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v1.22.2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9.7%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27.4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814518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Hostname07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10.0.0.7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network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Power on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v1.22.2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10.8%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28.2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728113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Hostname08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10.0.0.8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network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Power on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v1.22.2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5.1%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29.1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517609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4A4DAA18-5EC2-4B6D-B852-C4A3E67C26E7}"/>
              </a:ext>
            </a:extLst>
          </p:cNvPr>
          <p:cNvSpPr txBox="1"/>
          <p:nvPr/>
        </p:nvSpPr>
        <p:spPr>
          <a:xfrm>
            <a:off x="4864221" y="5448042"/>
            <a:ext cx="12811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&lt; 1 . 2 . 3 . 4 . 5 &gt;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7FE5585-67A8-4213-9DF6-A4B1D2D8A535}"/>
              </a:ext>
            </a:extLst>
          </p:cNvPr>
          <p:cNvSpPr/>
          <p:nvPr/>
        </p:nvSpPr>
        <p:spPr>
          <a:xfrm>
            <a:off x="2200329" y="2790541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E3A9CB4-6D90-4CB3-9F4A-2EC2800F1E4B}"/>
              </a:ext>
            </a:extLst>
          </p:cNvPr>
          <p:cNvSpPr/>
          <p:nvPr/>
        </p:nvSpPr>
        <p:spPr>
          <a:xfrm>
            <a:off x="4748411" y="5479022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val="14957216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BF458-4BAE-45A2-9F11-6B9C0861C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Cluster -&gt; Detail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976754-FF66-4A34-A63B-19E06E5317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Cluster &gt; Cluster01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7FDE07-17C5-400D-A150-5B6C610961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Cluster01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7A000A-DAEA-4CA9-AA1A-472E41E43FB5}"/>
              </a:ext>
            </a:extLst>
          </p:cNvPr>
          <p:cNvSpPr/>
          <p:nvPr/>
        </p:nvSpPr>
        <p:spPr>
          <a:xfrm>
            <a:off x="2141652" y="2025807"/>
            <a:ext cx="6708157" cy="39938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9E028FC-60F0-49B1-B1EC-F91574D3056A}"/>
              </a:ext>
            </a:extLst>
          </p:cNvPr>
          <p:cNvGrpSpPr/>
          <p:nvPr/>
        </p:nvGrpSpPr>
        <p:grpSpPr>
          <a:xfrm>
            <a:off x="2351772" y="2212144"/>
            <a:ext cx="6287913" cy="212931"/>
            <a:chOff x="3265029" y="3634802"/>
            <a:chExt cx="6287913" cy="212931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A96BB643-BE0D-42CC-B013-6DF53806DFCF}"/>
                </a:ext>
              </a:extLst>
            </p:cNvPr>
            <p:cNvGrpSpPr/>
            <p:nvPr/>
          </p:nvGrpSpPr>
          <p:grpSpPr>
            <a:xfrm>
              <a:off x="3283134" y="3634802"/>
              <a:ext cx="1863617" cy="211690"/>
              <a:chOff x="2261276" y="2310935"/>
              <a:chExt cx="1594653" cy="351939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063DB2FE-99F0-457C-AE10-2C8EEBFCC5CE}"/>
                  </a:ext>
                </a:extLst>
              </p:cNvPr>
              <p:cNvSpPr/>
              <p:nvPr/>
            </p:nvSpPr>
            <p:spPr>
              <a:xfrm>
                <a:off x="3058121" y="2312596"/>
                <a:ext cx="797808" cy="35027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Add-ons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85AB877-028D-4A28-8705-6D652523BD27}"/>
                  </a:ext>
                </a:extLst>
              </p:cNvPr>
              <p:cNvSpPr/>
              <p:nvPr/>
            </p:nvSpPr>
            <p:spPr>
              <a:xfrm>
                <a:off x="2261276" y="2310935"/>
                <a:ext cx="797808" cy="35027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Geneal</a:t>
                </a:r>
                <a:endPara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3A1EA3F-7A41-4AF8-AE66-B941F6BC83F9}"/>
                </a:ext>
              </a:extLst>
            </p:cNvPr>
            <p:cNvCxnSpPr>
              <a:cxnSpLocks/>
            </p:cNvCxnSpPr>
            <p:nvPr/>
          </p:nvCxnSpPr>
          <p:spPr>
            <a:xfrm>
              <a:off x="3265029" y="3847733"/>
              <a:ext cx="628791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126BD01-E4DF-4AE1-92B3-FF8733F6CFD6}"/>
              </a:ext>
            </a:extLst>
          </p:cNvPr>
          <p:cNvSpPr/>
          <p:nvPr/>
        </p:nvSpPr>
        <p:spPr>
          <a:xfrm>
            <a:off x="4233493" y="2211568"/>
            <a:ext cx="932371" cy="2106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Nodes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71" name="표 170">
            <a:extLst>
              <a:ext uri="{FF2B5EF4-FFF2-40B4-BE49-F238E27FC236}">
                <a16:creationId xmlns:a16="http://schemas.microsoft.com/office/drawing/2014/main" id="{239FF6DC-C676-417C-9609-B55A4E59DA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236813"/>
              </p:ext>
            </p:extLst>
          </p:nvPr>
        </p:nvGraphicFramePr>
        <p:xfrm>
          <a:off x="9202723" y="519394"/>
          <a:ext cx="2931202" cy="2939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892">
                  <a:extLst>
                    <a:ext uri="{9D8B030D-6E8A-4147-A177-3AD203B41FA5}">
                      <a16:colId xmlns:a16="http://schemas.microsoft.com/office/drawing/2014/main" val="2670468418"/>
                    </a:ext>
                  </a:extLst>
                </a:gridCol>
                <a:gridCol w="629098">
                  <a:extLst>
                    <a:ext uri="{9D8B030D-6E8A-4147-A177-3AD203B41FA5}">
                      <a16:colId xmlns:a16="http://schemas.microsoft.com/office/drawing/2014/main" val="2221562890"/>
                    </a:ext>
                  </a:extLst>
                </a:gridCol>
                <a:gridCol w="2067212">
                  <a:extLst>
                    <a:ext uri="{9D8B030D-6E8A-4147-A177-3AD203B41FA5}">
                      <a16:colId xmlns:a16="http://schemas.microsoft.com/office/drawing/2014/main" val="69013095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Project name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PaaS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 포탈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9382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 &gt; Nodes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0707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 Definition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8267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Cluster/Nodes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정의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Node 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리스트 화면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9965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35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노드 정보 표기</a:t>
                      </a:r>
                      <a:endParaRPr lang="en-US" altLang="ko-KR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Active / </a:t>
                      </a:r>
                      <a:r>
                        <a:rPr lang="en-US" altLang="ko-KR" sz="8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Deactive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표기</a:t>
                      </a:r>
                      <a:endParaRPr lang="en-US" altLang="ko-KR" sz="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Node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이름</a:t>
                      </a:r>
                      <a:endParaRPr lang="en-US" altLang="ko-KR" sz="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CPU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사용률</a:t>
                      </a:r>
                      <a:endParaRPr lang="en-US" altLang="ko-KR" sz="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Memory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사용률</a:t>
                      </a:r>
                      <a:endParaRPr lang="en-US" altLang="ko-KR" sz="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94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Namespace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별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Pod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정보 표기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b="0" i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파드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헬스 정보 표기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정상 초록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비정상 빨강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b="0" i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파드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이름 표기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580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Node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상세 정보 버튼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클릭 시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Node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상세 정보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tooltip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띄우기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261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178608"/>
                  </a:ext>
                </a:extLst>
              </a:tr>
            </a:tbl>
          </a:graphicData>
        </a:graphic>
      </p:graphicFrame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AF5B3E-5B96-426E-B23C-0EDF70C4BCDF}"/>
              </a:ext>
            </a:extLst>
          </p:cNvPr>
          <p:cNvSpPr/>
          <p:nvPr/>
        </p:nvSpPr>
        <p:spPr>
          <a:xfrm>
            <a:off x="201110" y="1706483"/>
            <a:ext cx="1720735" cy="25149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80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DBE0A350-37B6-4150-997C-D3EAA9D8C59B}"/>
              </a:ext>
            </a:extLst>
          </p:cNvPr>
          <p:cNvSpPr/>
          <p:nvPr/>
        </p:nvSpPr>
        <p:spPr>
          <a:xfrm>
            <a:off x="5165060" y="2211568"/>
            <a:ext cx="932371" cy="2106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Namespace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52D3C0-7D97-4BB2-94EC-8019AE80921F}"/>
              </a:ext>
            </a:extLst>
          </p:cNvPr>
          <p:cNvSpPr/>
          <p:nvPr/>
        </p:nvSpPr>
        <p:spPr>
          <a:xfrm>
            <a:off x="6097948" y="2211568"/>
            <a:ext cx="1025608" cy="2106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Persistent Volume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A0B0B76-BF11-4638-931F-584AE8F3046F}"/>
              </a:ext>
            </a:extLst>
          </p:cNvPr>
          <p:cNvSpPr/>
          <p:nvPr/>
        </p:nvSpPr>
        <p:spPr>
          <a:xfrm>
            <a:off x="7123556" y="2211568"/>
            <a:ext cx="1025608" cy="2106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Storage Classes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42AEE72-2E75-4B58-9CB2-46808749DB10}"/>
              </a:ext>
            </a:extLst>
          </p:cNvPr>
          <p:cNvGrpSpPr/>
          <p:nvPr/>
        </p:nvGrpSpPr>
        <p:grpSpPr>
          <a:xfrm>
            <a:off x="2406999" y="2596155"/>
            <a:ext cx="1583922" cy="2518432"/>
            <a:chOff x="4094767" y="2584997"/>
            <a:chExt cx="1583922" cy="251843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82B4744-9E11-4D1D-BD2C-4D04B2473D34}"/>
                </a:ext>
              </a:extLst>
            </p:cNvPr>
            <p:cNvSpPr/>
            <p:nvPr/>
          </p:nvSpPr>
          <p:spPr>
            <a:xfrm>
              <a:off x="4094767" y="2584997"/>
              <a:ext cx="1583922" cy="25184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94E2FEB-8B21-448D-BD5E-6485ABF8ADD2}"/>
                </a:ext>
              </a:extLst>
            </p:cNvPr>
            <p:cNvSpPr txBox="1"/>
            <p:nvPr/>
          </p:nvSpPr>
          <p:spPr>
            <a:xfrm>
              <a:off x="4518235" y="2720225"/>
              <a:ext cx="604308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node1</a:t>
              </a:r>
              <a:endParaRPr lang="ko-KR" altLang="en-US" sz="1000" dirty="0">
                <a:solidFill>
                  <a:srgbClr val="0000FF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76A3DF-E33C-49F8-96F0-56DCF894CC46}"/>
                </a:ext>
              </a:extLst>
            </p:cNvPr>
            <p:cNvSpPr txBox="1"/>
            <p:nvPr/>
          </p:nvSpPr>
          <p:spPr>
            <a:xfrm>
              <a:off x="4095233" y="2596588"/>
              <a:ext cx="604308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800" dirty="0">
                  <a:solidFill>
                    <a:srgbClr val="00CC00"/>
                  </a:solidFill>
                </a:rPr>
                <a:t>Active</a:t>
              </a:r>
              <a:endParaRPr lang="ko-KR" altLang="en-US" sz="800" dirty="0">
                <a:solidFill>
                  <a:srgbClr val="00CC00"/>
                </a:solidFill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8A0C75C-9E8A-4906-9E6D-8E980ABDF535}"/>
                </a:ext>
              </a:extLst>
            </p:cNvPr>
            <p:cNvGrpSpPr/>
            <p:nvPr/>
          </p:nvGrpSpPr>
          <p:grpSpPr>
            <a:xfrm>
              <a:off x="4348914" y="3011249"/>
              <a:ext cx="409786" cy="413352"/>
              <a:chOff x="2881499" y="3146661"/>
              <a:chExt cx="409786" cy="413352"/>
            </a:xfrm>
          </p:grpSpPr>
          <p:sp>
            <p:nvSpPr>
              <p:cNvPr id="59" name="막힌 원호 58">
                <a:extLst>
                  <a:ext uri="{FF2B5EF4-FFF2-40B4-BE49-F238E27FC236}">
                    <a16:creationId xmlns:a16="http://schemas.microsoft.com/office/drawing/2014/main" id="{DBCB281B-22EA-4E58-B967-74E471E48E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81499" y="3146661"/>
                <a:ext cx="409786" cy="409786"/>
              </a:xfrm>
              <a:prstGeom prst="blockArc">
                <a:avLst>
                  <a:gd name="adj1" fmla="val 16317894"/>
                  <a:gd name="adj2" fmla="val 9910142"/>
                  <a:gd name="adj3" fmla="val 26518"/>
                </a:avLst>
              </a:prstGeom>
              <a:solidFill>
                <a:srgbClr val="FF0000"/>
              </a:solidFill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ko-KR" altLang="en-US" sz="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1" name="막힌 원호 60">
                <a:extLst>
                  <a:ext uri="{FF2B5EF4-FFF2-40B4-BE49-F238E27FC236}">
                    <a16:creationId xmlns:a16="http://schemas.microsoft.com/office/drawing/2014/main" id="{62F56663-4ECB-42B6-A622-623BE332B29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9691135">
                <a:off x="2881536" y="3150959"/>
                <a:ext cx="409054" cy="409054"/>
              </a:xfrm>
              <a:prstGeom prst="blockArc">
                <a:avLst>
                  <a:gd name="adj1" fmla="val 4267"/>
                  <a:gd name="adj2" fmla="val 6759010"/>
                  <a:gd name="adj3" fmla="val 27628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ko-KR" altLang="en-US" sz="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A86043E-EF79-4F4A-9F2F-9B069F28A1D8}"/>
                  </a:ext>
                </a:extLst>
              </p:cNvPr>
              <p:cNvSpPr txBox="1"/>
              <p:nvPr/>
            </p:nvSpPr>
            <p:spPr>
              <a:xfrm>
                <a:off x="2967775" y="3257899"/>
                <a:ext cx="247431" cy="180425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 anchor="ctr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rgbClr val="00B0F0"/>
                    </a:solidFill>
                  </a:rPr>
                  <a:t>75%</a:t>
                </a:r>
                <a:endParaRPr lang="ko-KR" altLang="en-US" sz="7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769F46A5-E794-40D7-85B1-8FB02D68DB66}"/>
                </a:ext>
              </a:extLst>
            </p:cNvPr>
            <p:cNvGrpSpPr/>
            <p:nvPr/>
          </p:nvGrpSpPr>
          <p:grpSpPr>
            <a:xfrm>
              <a:off x="4983092" y="3018605"/>
              <a:ext cx="409786" cy="412862"/>
              <a:chOff x="2881499" y="3143585"/>
              <a:chExt cx="409786" cy="412862"/>
            </a:xfrm>
          </p:grpSpPr>
          <p:sp>
            <p:nvSpPr>
              <p:cNvPr id="56" name="막힌 원호 55">
                <a:extLst>
                  <a:ext uri="{FF2B5EF4-FFF2-40B4-BE49-F238E27FC236}">
                    <a16:creationId xmlns:a16="http://schemas.microsoft.com/office/drawing/2014/main" id="{4C0550A7-6569-435D-9AA9-861FA7C832A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81499" y="3146661"/>
                <a:ext cx="409786" cy="409786"/>
              </a:xfrm>
              <a:prstGeom prst="blockArc">
                <a:avLst>
                  <a:gd name="adj1" fmla="val 16556365"/>
                  <a:gd name="adj2" fmla="val 1507638"/>
                  <a:gd name="adj3" fmla="val 27369"/>
                </a:avLst>
              </a:prstGeom>
              <a:solidFill>
                <a:srgbClr val="92D050"/>
              </a:solidFill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ko-KR" altLang="en-US" sz="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7" name="막힌 원호 56">
                <a:extLst>
                  <a:ext uri="{FF2B5EF4-FFF2-40B4-BE49-F238E27FC236}">
                    <a16:creationId xmlns:a16="http://schemas.microsoft.com/office/drawing/2014/main" id="{C042E089-F046-4A63-A9DB-7F1F0E7CF69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9691135">
                <a:off x="2881536" y="3143585"/>
                <a:ext cx="409054" cy="409054"/>
              </a:xfrm>
              <a:prstGeom prst="blockArc">
                <a:avLst>
                  <a:gd name="adj1" fmla="val 13289706"/>
                  <a:gd name="adj2" fmla="val 6759010"/>
                  <a:gd name="adj3" fmla="val 27628"/>
                </a:avLst>
              </a:prstGeom>
              <a:solidFill>
                <a:srgbClr val="FFC000"/>
              </a:solidFill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ko-KR" altLang="en-US" sz="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C0A1206-B7A9-4746-94AB-1FF3A6B1B52F}"/>
                  </a:ext>
                </a:extLst>
              </p:cNvPr>
              <p:cNvSpPr txBox="1"/>
              <p:nvPr/>
            </p:nvSpPr>
            <p:spPr>
              <a:xfrm>
                <a:off x="2967775" y="3257899"/>
                <a:ext cx="247431" cy="180425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 anchor="ctr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rgbClr val="00B0F0"/>
                    </a:solidFill>
                  </a:rPr>
                  <a:t>35%</a:t>
                </a:r>
                <a:endParaRPr lang="ko-KR" altLang="en-US" sz="700" dirty="0">
                  <a:solidFill>
                    <a:srgbClr val="00B0F0"/>
                  </a:solidFill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FD3201-991E-46E9-A583-017ACBB7E2F5}"/>
                </a:ext>
              </a:extLst>
            </p:cNvPr>
            <p:cNvSpPr txBox="1"/>
            <p:nvPr/>
          </p:nvSpPr>
          <p:spPr>
            <a:xfrm>
              <a:off x="4358240" y="3423206"/>
              <a:ext cx="408481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CPU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ADE2556-5302-4800-B307-27E992E87854}"/>
                </a:ext>
              </a:extLst>
            </p:cNvPr>
            <p:cNvSpPr txBox="1"/>
            <p:nvPr/>
          </p:nvSpPr>
          <p:spPr>
            <a:xfrm>
              <a:off x="4843767" y="3427376"/>
              <a:ext cx="646043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Memory</a:t>
              </a: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3487881-B5CB-4C01-AE29-F82C0D48C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6332" y="2767617"/>
              <a:ext cx="181048" cy="181048"/>
            </a:xfrm>
            <a:prstGeom prst="rect">
              <a:avLst/>
            </a:prstGeom>
          </p:spPr>
        </p:pic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4BA8AF25-CB21-48CF-930F-F2ABE82F41D4}"/>
                </a:ext>
              </a:extLst>
            </p:cNvPr>
            <p:cNvGrpSpPr/>
            <p:nvPr/>
          </p:nvGrpSpPr>
          <p:grpSpPr>
            <a:xfrm>
              <a:off x="4146197" y="3658923"/>
              <a:ext cx="1481062" cy="898389"/>
              <a:chOff x="9635173" y="4349673"/>
              <a:chExt cx="1481062" cy="898389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47C7DBA-667B-48DA-B8E2-133083187184}"/>
                  </a:ext>
                </a:extLst>
              </p:cNvPr>
              <p:cNvSpPr/>
              <p:nvPr/>
            </p:nvSpPr>
            <p:spPr>
              <a:xfrm>
                <a:off x="9635173" y="4532081"/>
                <a:ext cx="1475086" cy="715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9FFF5A94-A580-4366-B197-751281D9626A}"/>
                  </a:ext>
                </a:extLst>
              </p:cNvPr>
              <p:cNvSpPr/>
              <p:nvPr/>
            </p:nvSpPr>
            <p:spPr>
              <a:xfrm>
                <a:off x="9641149" y="4349673"/>
                <a:ext cx="1475086" cy="18268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7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kube</a:t>
                </a:r>
                <a:r>
                  <a:rPr lang="en-US" altLang="ko-KR" sz="7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-system</a:t>
                </a:r>
                <a:endPara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1C281C6-5366-48B7-90B1-271B10612707}"/>
                  </a:ext>
                </a:extLst>
              </p:cNvPr>
              <p:cNvSpPr/>
              <p:nvPr/>
            </p:nvSpPr>
            <p:spPr>
              <a:xfrm>
                <a:off x="9721583" y="4631092"/>
                <a:ext cx="65741" cy="65741"/>
              </a:xfrm>
              <a:prstGeom prst="ellipse">
                <a:avLst/>
              </a:prstGeom>
              <a:solidFill>
                <a:srgbClr val="00C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FF14CF-2EFF-441E-AAE4-AAC47BA5BA8E}"/>
                  </a:ext>
                </a:extLst>
              </p:cNvPr>
              <p:cNvSpPr txBox="1"/>
              <p:nvPr/>
            </p:nvSpPr>
            <p:spPr>
              <a:xfrm>
                <a:off x="9765628" y="4557958"/>
                <a:ext cx="1247370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kube-scheduler-node3</a:t>
                </a:r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DDDD3769-FD7E-4507-A6FF-116B57560F9D}"/>
                  </a:ext>
                </a:extLst>
              </p:cNvPr>
              <p:cNvGrpSpPr/>
              <p:nvPr/>
            </p:nvGrpSpPr>
            <p:grpSpPr>
              <a:xfrm>
                <a:off x="9721583" y="4709129"/>
                <a:ext cx="1291415" cy="200055"/>
                <a:chOff x="9721583" y="4709129"/>
                <a:chExt cx="1291415" cy="200055"/>
              </a:xfrm>
            </p:grpSpPr>
            <p:sp>
              <p:nvSpPr>
                <p:cNvPr id="54" name="타원 53">
                  <a:extLst>
                    <a:ext uri="{FF2B5EF4-FFF2-40B4-BE49-F238E27FC236}">
                      <a16:creationId xmlns:a16="http://schemas.microsoft.com/office/drawing/2014/main" id="{AC10A629-0D75-45B4-92BA-ACE9DBF572BC}"/>
                    </a:ext>
                  </a:extLst>
                </p:cNvPr>
                <p:cNvSpPr/>
                <p:nvPr/>
              </p:nvSpPr>
              <p:spPr>
                <a:xfrm>
                  <a:off x="9721583" y="4782263"/>
                  <a:ext cx="65741" cy="65741"/>
                </a:xfrm>
                <a:prstGeom prst="ellipse">
                  <a:avLst/>
                </a:prstGeom>
                <a:solidFill>
                  <a:srgbClr val="00CC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0C2EE995-B434-46F3-9DD4-BDAA292A0DD1}"/>
                    </a:ext>
                  </a:extLst>
                </p:cNvPr>
                <p:cNvSpPr txBox="1"/>
                <p:nvPr/>
              </p:nvSpPr>
              <p:spPr>
                <a:xfrm>
                  <a:off x="9765628" y="4709129"/>
                  <a:ext cx="1247370" cy="2000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kube-proxy-n4gjb</a:t>
                  </a:r>
                </a:p>
              </p:txBody>
            </p: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0D59AE1B-2F51-4F2C-A5E8-0D717661ABB7}"/>
                  </a:ext>
                </a:extLst>
              </p:cNvPr>
              <p:cNvGrpSpPr/>
              <p:nvPr/>
            </p:nvGrpSpPr>
            <p:grpSpPr>
              <a:xfrm>
                <a:off x="9721583" y="4872254"/>
                <a:ext cx="1291415" cy="200055"/>
                <a:chOff x="9721583" y="4709129"/>
                <a:chExt cx="1291415" cy="200055"/>
              </a:xfrm>
            </p:grpSpPr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DA7FA41E-C1C9-4C0F-93DD-BA077AA9ADD7}"/>
                    </a:ext>
                  </a:extLst>
                </p:cNvPr>
                <p:cNvSpPr/>
                <p:nvPr/>
              </p:nvSpPr>
              <p:spPr>
                <a:xfrm>
                  <a:off x="9721583" y="4782263"/>
                  <a:ext cx="65741" cy="6574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04F9EE91-7809-40E1-9091-43AFABA56BD9}"/>
                    </a:ext>
                  </a:extLst>
                </p:cNvPr>
                <p:cNvSpPr txBox="1"/>
                <p:nvPr/>
              </p:nvSpPr>
              <p:spPr>
                <a:xfrm>
                  <a:off x="9765628" y="4709129"/>
                  <a:ext cx="1247370" cy="2000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coredns-8474476ff8-47…</a:t>
                  </a:r>
                </a:p>
              </p:txBody>
            </p: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7DB4F942-E996-45D0-BBD9-A2206E5E4366}"/>
                  </a:ext>
                </a:extLst>
              </p:cNvPr>
              <p:cNvGrpSpPr/>
              <p:nvPr/>
            </p:nvGrpSpPr>
            <p:grpSpPr>
              <a:xfrm>
                <a:off x="9721583" y="5036246"/>
                <a:ext cx="1291415" cy="200055"/>
                <a:chOff x="9721583" y="4709129"/>
                <a:chExt cx="1291415" cy="200055"/>
              </a:xfrm>
            </p:grpSpPr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51ED3AD8-4576-44B7-BC15-F60F47747243}"/>
                    </a:ext>
                  </a:extLst>
                </p:cNvPr>
                <p:cNvSpPr/>
                <p:nvPr/>
              </p:nvSpPr>
              <p:spPr>
                <a:xfrm>
                  <a:off x="9721583" y="4782263"/>
                  <a:ext cx="65741" cy="65741"/>
                </a:xfrm>
                <a:prstGeom prst="ellipse">
                  <a:avLst/>
                </a:prstGeom>
                <a:solidFill>
                  <a:srgbClr val="00CC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A691411-9D14-47E1-A97F-6E5E98F6717F}"/>
                    </a:ext>
                  </a:extLst>
                </p:cNvPr>
                <p:cNvSpPr txBox="1"/>
                <p:nvPr/>
              </p:nvSpPr>
              <p:spPr>
                <a:xfrm>
                  <a:off x="9765628" y="4709129"/>
                  <a:ext cx="1247370" cy="2000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nodelocaldns-pq5hg</a:t>
                  </a:r>
                </a:p>
              </p:txBody>
            </p:sp>
          </p:grp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CE09D37F-F705-495E-B7ED-5FFF71262B2B}"/>
                </a:ext>
              </a:extLst>
            </p:cNvPr>
            <p:cNvGrpSpPr/>
            <p:nvPr/>
          </p:nvGrpSpPr>
          <p:grpSpPr>
            <a:xfrm>
              <a:off x="4139106" y="4615027"/>
              <a:ext cx="1481062" cy="424079"/>
              <a:chOff x="9635173" y="4349673"/>
              <a:chExt cx="1481062" cy="424079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BD430CF9-54A7-4D64-9CCE-38EF01521E9C}"/>
                  </a:ext>
                </a:extLst>
              </p:cNvPr>
              <p:cNvSpPr/>
              <p:nvPr/>
            </p:nvSpPr>
            <p:spPr>
              <a:xfrm>
                <a:off x="9635173" y="4532082"/>
                <a:ext cx="1475086" cy="24167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5D1D4BCA-B158-4BC2-B414-DEA2978A9F04}"/>
                  </a:ext>
                </a:extLst>
              </p:cNvPr>
              <p:cNvSpPr/>
              <p:nvPr/>
            </p:nvSpPr>
            <p:spPr>
              <a:xfrm>
                <a:off x="9641149" y="4349673"/>
                <a:ext cx="1475086" cy="18268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7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default</a:t>
                </a:r>
                <a:endPara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0C4AC6FC-285E-4B8E-AC7A-4BEB88FF6B68}"/>
                  </a:ext>
                </a:extLst>
              </p:cNvPr>
              <p:cNvSpPr/>
              <p:nvPr/>
            </p:nvSpPr>
            <p:spPr>
              <a:xfrm>
                <a:off x="9721583" y="4631092"/>
                <a:ext cx="65741" cy="65741"/>
              </a:xfrm>
              <a:prstGeom prst="ellipse">
                <a:avLst/>
              </a:prstGeom>
              <a:solidFill>
                <a:srgbClr val="00C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6717A90-6420-4C7C-85D8-A86DA39071B9}"/>
                  </a:ext>
                </a:extLst>
              </p:cNvPr>
              <p:cNvSpPr txBox="1"/>
              <p:nvPr/>
            </p:nvSpPr>
            <p:spPr>
              <a:xfrm>
                <a:off x="9765628" y="4557958"/>
                <a:ext cx="1247370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nginx-deployment-66b6…</a:t>
                </a:r>
              </a:p>
            </p:txBody>
          </p: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02D253D-DCCA-432C-B6EC-C7BB75B5890C}"/>
              </a:ext>
            </a:extLst>
          </p:cNvPr>
          <p:cNvGrpSpPr/>
          <p:nvPr/>
        </p:nvGrpSpPr>
        <p:grpSpPr>
          <a:xfrm>
            <a:off x="4157288" y="2596154"/>
            <a:ext cx="1583922" cy="2934473"/>
            <a:chOff x="4094767" y="2584996"/>
            <a:chExt cx="1583922" cy="2934473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5729AF9F-A691-48D7-BFFA-869B34FF60A3}"/>
                </a:ext>
              </a:extLst>
            </p:cNvPr>
            <p:cNvSpPr/>
            <p:nvPr/>
          </p:nvSpPr>
          <p:spPr>
            <a:xfrm>
              <a:off x="4094767" y="2584996"/>
              <a:ext cx="1583922" cy="293447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D728503-0AD9-470C-8951-157ED9064660}"/>
                </a:ext>
              </a:extLst>
            </p:cNvPr>
            <p:cNvSpPr txBox="1"/>
            <p:nvPr/>
          </p:nvSpPr>
          <p:spPr>
            <a:xfrm>
              <a:off x="4518235" y="2720225"/>
              <a:ext cx="604308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node2</a:t>
              </a:r>
              <a:endParaRPr lang="ko-KR" altLang="en-US" sz="1000" dirty="0">
                <a:solidFill>
                  <a:srgbClr val="0000FF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32D7FEE-CFB6-412C-9458-9B33CA13A400}"/>
                </a:ext>
              </a:extLst>
            </p:cNvPr>
            <p:cNvSpPr txBox="1"/>
            <p:nvPr/>
          </p:nvSpPr>
          <p:spPr>
            <a:xfrm>
              <a:off x="4095233" y="2596588"/>
              <a:ext cx="604308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800" dirty="0">
                  <a:solidFill>
                    <a:srgbClr val="00CC00"/>
                  </a:solidFill>
                </a:rPr>
                <a:t>Active</a:t>
              </a:r>
              <a:endParaRPr lang="ko-KR" altLang="en-US" sz="800" dirty="0">
                <a:solidFill>
                  <a:srgbClr val="00CC00"/>
                </a:solidFill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5FCDC96C-C0CD-4004-98F1-41E95D4DD816}"/>
                </a:ext>
              </a:extLst>
            </p:cNvPr>
            <p:cNvGrpSpPr/>
            <p:nvPr/>
          </p:nvGrpSpPr>
          <p:grpSpPr>
            <a:xfrm>
              <a:off x="4348914" y="3011249"/>
              <a:ext cx="409786" cy="413352"/>
              <a:chOff x="2881499" y="3146661"/>
              <a:chExt cx="409786" cy="413352"/>
            </a:xfrm>
          </p:grpSpPr>
          <p:sp>
            <p:nvSpPr>
              <p:cNvPr id="98" name="막힌 원호 97">
                <a:extLst>
                  <a:ext uri="{FF2B5EF4-FFF2-40B4-BE49-F238E27FC236}">
                    <a16:creationId xmlns:a16="http://schemas.microsoft.com/office/drawing/2014/main" id="{4413CAB8-9791-4083-AB90-4338426BC4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81499" y="3146661"/>
                <a:ext cx="409786" cy="409786"/>
              </a:xfrm>
              <a:prstGeom prst="blockArc">
                <a:avLst>
                  <a:gd name="adj1" fmla="val 16317894"/>
                  <a:gd name="adj2" fmla="val 9910142"/>
                  <a:gd name="adj3" fmla="val 26518"/>
                </a:avLst>
              </a:prstGeom>
              <a:solidFill>
                <a:srgbClr val="FF0000"/>
              </a:solidFill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ko-KR" altLang="en-US" sz="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9" name="막힌 원호 98">
                <a:extLst>
                  <a:ext uri="{FF2B5EF4-FFF2-40B4-BE49-F238E27FC236}">
                    <a16:creationId xmlns:a16="http://schemas.microsoft.com/office/drawing/2014/main" id="{39671807-8304-40D3-834A-30CCFF8B5C4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9691135">
                <a:off x="2881536" y="3150959"/>
                <a:ext cx="409054" cy="409054"/>
              </a:xfrm>
              <a:prstGeom prst="blockArc">
                <a:avLst>
                  <a:gd name="adj1" fmla="val 4267"/>
                  <a:gd name="adj2" fmla="val 6759010"/>
                  <a:gd name="adj3" fmla="val 27628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ko-KR" altLang="en-US" sz="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D9B2D34-A467-4396-A3B6-B6DD69D6EE4A}"/>
                  </a:ext>
                </a:extLst>
              </p:cNvPr>
              <p:cNvSpPr txBox="1"/>
              <p:nvPr/>
            </p:nvSpPr>
            <p:spPr>
              <a:xfrm>
                <a:off x="2967775" y="3257899"/>
                <a:ext cx="247431" cy="180425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 anchor="ctr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rgbClr val="00B0F0"/>
                    </a:solidFill>
                  </a:rPr>
                  <a:t>75%</a:t>
                </a:r>
                <a:endParaRPr lang="ko-KR" altLang="en-US" sz="700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6FCD5090-D724-45D5-8E3C-D81C8D7CACF7}"/>
                </a:ext>
              </a:extLst>
            </p:cNvPr>
            <p:cNvGrpSpPr/>
            <p:nvPr/>
          </p:nvGrpSpPr>
          <p:grpSpPr>
            <a:xfrm>
              <a:off x="4983092" y="3018605"/>
              <a:ext cx="409786" cy="412862"/>
              <a:chOff x="2881499" y="3143585"/>
              <a:chExt cx="409786" cy="412862"/>
            </a:xfrm>
          </p:grpSpPr>
          <p:sp>
            <p:nvSpPr>
              <p:cNvPr id="95" name="막힌 원호 94">
                <a:extLst>
                  <a:ext uri="{FF2B5EF4-FFF2-40B4-BE49-F238E27FC236}">
                    <a16:creationId xmlns:a16="http://schemas.microsoft.com/office/drawing/2014/main" id="{656DE5A4-383F-4C64-8ADE-D594B43D6D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81499" y="3146661"/>
                <a:ext cx="409786" cy="409786"/>
              </a:xfrm>
              <a:prstGeom prst="blockArc">
                <a:avLst>
                  <a:gd name="adj1" fmla="val 16556365"/>
                  <a:gd name="adj2" fmla="val 1507638"/>
                  <a:gd name="adj3" fmla="val 27369"/>
                </a:avLst>
              </a:prstGeom>
              <a:solidFill>
                <a:srgbClr val="92D050"/>
              </a:solidFill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ko-KR" altLang="en-US" sz="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6" name="막힌 원호 95">
                <a:extLst>
                  <a:ext uri="{FF2B5EF4-FFF2-40B4-BE49-F238E27FC236}">
                    <a16:creationId xmlns:a16="http://schemas.microsoft.com/office/drawing/2014/main" id="{1F34D43E-7B48-4B95-85E5-41AD8738C6E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9691135">
                <a:off x="2881536" y="3143585"/>
                <a:ext cx="409054" cy="409054"/>
              </a:xfrm>
              <a:prstGeom prst="blockArc">
                <a:avLst>
                  <a:gd name="adj1" fmla="val 13289706"/>
                  <a:gd name="adj2" fmla="val 6759010"/>
                  <a:gd name="adj3" fmla="val 27628"/>
                </a:avLst>
              </a:prstGeom>
              <a:solidFill>
                <a:srgbClr val="FFC000"/>
              </a:solidFill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ko-KR" altLang="en-US" sz="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CC56333F-C871-4920-A673-95F2126C0515}"/>
                  </a:ext>
                </a:extLst>
              </p:cNvPr>
              <p:cNvSpPr txBox="1"/>
              <p:nvPr/>
            </p:nvSpPr>
            <p:spPr>
              <a:xfrm>
                <a:off x="2967775" y="3257899"/>
                <a:ext cx="247431" cy="180425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 anchor="ctr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rgbClr val="00B0F0"/>
                    </a:solidFill>
                  </a:rPr>
                  <a:t>35%</a:t>
                </a:r>
                <a:endParaRPr lang="ko-KR" altLang="en-US" sz="700" dirty="0">
                  <a:solidFill>
                    <a:srgbClr val="00B0F0"/>
                  </a:solidFill>
                </a:endParaRPr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DAEDFAD-F58D-4582-B4BA-815C49CDD5E5}"/>
                </a:ext>
              </a:extLst>
            </p:cNvPr>
            <p:cNvSpPr txBox="1"/>
            <p:nvPr/>
          </p:nvSpPr>
          <p:spPr>
            <a:xfrm>
              <a:off x="4358240" y="3423206"/>
              <a:ext cx="408481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CPU 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72B4D62-8DD2-420A-BE22-1A7FE396FADA}"/>
                </a:ext>
              </a:extLst>
            </p:cNvPr>
            <p:cNvSpPr txBox="1"/>
            <p:nvPr/>
          </p:nvSpPr>
          <p:spPr>
            <a:xfrm>
              <a:off x="4843767" y="3427376"/>
              <a:ext cx="646043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Memory</a:t>
              </a:r>
            </a:p>
          </p:txBody>
        </p: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FDB691D7-2433-4D4C-A134-1DB970376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6332" y="2767617"/>
              <a:ext cx="181048" cy="181048"/>
            </a:xfrm>
            <a:prstGeom prst="rect">
              <a:avLst/>
            </a:prstGeom>
          </p:spPr>
        </p:pic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2C25A454-67E0-4E2F-AB9E-2CE9BE514168}"/>
                </a:ext>
              </a:extLst>
            </p:cNvPr>
            <p:cNvGrpSpPr/>
            <p:nvPr/>
          </p:nvGrpSpPr>
          <p:grpSpPr>
            <a:xfrm>
              <a:off x="4146197" y="3658923"/>
              <a:ext cx="1481062" cy="898389"/>
              <a:chOff x="9635173" y="4349673"/>
              <a:chExt cx="1481062" cy="898389"/>
            </a:xfrm>
          </p:grpSpPr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5CF65C4F-6DBB-4C96-82EC-3F19A23B2954}"/>
                  </a:ext>
                </a:extLst>
              </p:cNvPr>
              <p:cNvSpPr/>
              <p:nvPr/>
            </p:nvSpPr>
            <p:spPr>
              <a:xfrm>
                <a:off x="9635173" y="4532081"/>
                <a:ext cx="1475086" cy="715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7F95D671-9202-4688-BA06-826D1EFB355B}"/>
                  </a:ext>
                </a:extLst>
              </p:cNvPr>
              <p:cNvSpPr/>
              <p:nvPr/>
            </p:nvSpPr>
            <p:spPr>
              <a:xfrm>
                <a:off x="9641149" y="4349673"/>
                <a:ext cx="1475086" cy="18268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7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kube</a:t>
                </a:r>
                <a:r>
                  <a:rPr lang="en-US" altLang="ko-KR" sz="7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-system</a:t>
                </a:r>
                <a:endPara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ABB02360-1E60-4600-9024-7B20B640EE14}"/>
                  </a:ext>
                </a:extLst>
              </p:cNvPr>
              <p:cNvSpPr/>
              <p:nvPr/>
            </p:nvSpPr>
            <p:spPr>
              <a:xfrm>
                <a:off x="9721583" y="4631092"/>
                <a:ext cx="65741" cy="65741"/>
              </a:xfrm>
              <a:prstGeom prst="ellipse">
                <a:avLst/>
              </a:prstGeom>
              <a:solidFill>
                <a:srgbClr val="00C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B943012-2C82-463C-BE6F-3C67B11FCEF2}"/>
                  </a:ext>
                </a:extLst>
              </p:cNvPr>
              <p:cNvSpPr txBox="1"/>
              <p:nvPr/>
            </p:nvSpPr>
            <p:spPr>
              <a:xfrm>
                <a:off x="9765628" y="4557958"/>
                <a:ext cx="1247370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kube-scheduler-node3</a:t>
                </a:r>
              </a:p>
            </p:txBody>
          </p: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4107437D-AEFD-4A97-8000-F3A5C2D43553}"/>
                  </a:ext>
                </a:extLst>
              </p:cNvPr>
              <p:cNvGrpSpPr/>
              <p:nvPr/>
            </p:nvGrpSpPr>
            <p:grpSpPr>
              <a:xfrm>
                <a:off x="9721583" y="4709129"/>
                <a:ext cx="1291415" cy="200055"/>
                <a:chOff x="9721583" y="4709129"/>
                <a:chExt cx="1291415" cy="200055"/>
              </a:xfrm>
            </p:grpSpPr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D5ED9BD4-4F51-4312-8AD1-0E4B0687CE72}"/>
                    </a:ext>
                  </a:extLst>
                </p:cNvPr>
                <p:cNvSpPr/>
                <p:nvPr/>
              </p:nvSpPr>
              <p:spPr>
                <a:xfrm>
                  <a:off x="9721583" y="4782263"/>
                  <a:ext cx="65741" cy="65741"/>
                </a:xfrm>
                <a:prstGeom prst="ellipse">
                  <a:avLst/>
                </a:prstGeom>
                <a:solidFill>
                  <a:srgbClr val="00CC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74C1C1F-32D4-4AB5-BF23-89326B7955DD}"/>
                    </a:ext>
                  </a:extLst>
                </p:cNvPr>
                <p:cNvSpPr txBox="1"/>
                <p:nvPr/>
              </p:nvSpPr>
              <p:spPr>
                <a:xfrm>
                  <a:off x="9765628" y="4709129"/>
                  <a:ext cx="1247370" cy="2000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kube-proxy-n4gjb</a:t>
                  </a:r>
                </a:p>
              </p:txBody>
            </p:sp>
          </p:grp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1BDF4321-16C7-4EBA-9FAB-B1E4B74FD179}"/>
                  </a:ext>
                </a:extLst>
              </p:cNvPr>
              <p:cNvGrpSpPr/>
              <p:nvPr/>
            </p:nvGrpSpPr>
            <p:grpSpPr>
              <a:xfrm>
                <a:off x="9721583" y="4872254"/>
                <a:ext cx="1291415" cy="200055"/>
                <a:chOff x="9721583" y="4709129"/>
                <a:chExt cx="1291415" cy="200055"/>
              </a:xfrm>
            </p:grpSpPr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31C96716-0A32-4500-A038-44154B908A6E}"/>
                    </a:ext>
                  </a:extLst>
                </p:cNvPr>
                <p:cNvSpPr/>
                <p:nvPr/>
              </p:nvSpPr>
              <p:spPr>
                <a:xfrm>
                  <a:off x="9721583" y="4782263"/>
                  <a:ext cx="65741" cy="6574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5913D67E-0501-4270-96D4-2245CECD0249}"/>
                    </a:ext>
                  </a:extLst>
                </p:cNvPr>
                <p:cNvSpPr txBox="1"/>
                <p:nvPr/>
              </p:nvSpPr>
              <p:spPr>
                <a:xfrm>
                  <a:off x="9765628" y="4709129"/>
                  <a:ext cx="1247370" cy="2000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coredns-8474476ff8-47…</a:t>
                  </a:r>
                </a:p>
              </p:txBody>
            </p:sp>
          </p:grp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FF7BA93A-E925-44A3-A99D-CB68A633B84D}"/>
                  </a:ext>
                </a:extLst>
              </p:cNvPr>
              <p:cNvGrpSpPr/>
              <p:nvPr/>
            </p:nvGrpSpPr>
            <p:grpSpPr>
              <a:xfrm>
                <a:off x="9721583" y="5036246"/>
                <a:ext cx="1291415" cy="200055"/>
                <a:chOff x="9721583" y="4709129"/>
                <a:chExt cx="1291415" cy="200055"/>
              </a:xfrm>
            </p:grpSpPr>
            <p:sp>
              <p:nvSpPr>
                <p:cNvPr id="89" name="타원 88">
                  <a:extLst>
                    <a:ext uri="{FF2B5EF4-FFF2-40B4-BE49-F238E27FC236}">
                      <a16:creationId xmlns:a16="http://schemas.microsoft.com/office/drawing/2014/main" id="{D0ACF526-5BD8-4059-B317-01C1A5C92E5E}"/>
                    </a:ext>
                  </a:extLst>
                </p:cNvPr>
                <p:cNvSpPr/>
                <p:nvPr/>
              </p:nvSpPr>
              <p:spPr>
                <a:xfrm>
                  <a:off x="9721583" y="4782263"/>
                  <a:ext cx="65741" cy="65741"/>
                </a:xfrm>
                <a:prstGeom prst="ellipse">
                  <a:avLst/>
                </a:prstGeom>
                <a:solidFill>
                  <a:srgbClr val="00CC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3B26C824-1D57-46D4-9661-5D3E679A63F1}"/>
                    </a:ext>
                  </a:extLst>
                </p:cNvPr>
                <p:cNvSpPr txBox="1"/>
                <p:nvPr/>
              </p:nvSpPr>
              <p:spPr>
                <a:xfrm>
                  <a:off x="9765628" y="4709129"/>
                  <a:ext cx="1247370" cy="2000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nodelocaldns-pq5hg</a:t>
                  </a:r>
                </a:p>
              </p:txBody>
            </p:sp>
          </p:grp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CD8AD001-154E-44C7-83B1-C028B460F47D}"/>
                </a:ext>
              </a:extLst>
            </p:cNvPr>
            <p:cNvGrpSpPr/>
            <p:nvPr/>
          </p:nvGrpSpPr>
          <p:grpSpPr>
            <a:xfrm>
              <a:off x="4139106" y="4615027"/>
              <a:ext cx="1481062" cy="811229"/>
              <a:chOff x="9635173" y="4349673"/>
              <a:chExt cx="1481062" cy="811229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FB99188D-8B31-4E7B-BA66-B1427DD58AAC}"/>
                  </a:ext>
                </a:extLst>
              </p:cNvPr>
              <p:cNvSpPr/>
              <p:nvPr/>
            </p:nvSpPr>
            <p:spPr>
              <a:xfrm>
                <a:off x="9635173" y="4532082"/>
                <a:ext cx="1475086" cy="62882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10F2CEF1-2374-4A7B-90EF-D0856359151E}"/>
                  </a:ext>
                </a:extLst>
              </p:cNvPr>
              <p:cNvSpPr/>
              <p:nvPr/>
            </p:nvSpPr>
            <p:spPr>
              <a:xfrm>
                <a:off x="9641149" y="4349673"/>
                <a:ext cx="1475086" cy="18268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7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default</a:t>
                </a:r>
                <a:endPara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FA580991-61B3-47A6-A6DF-85026F051DEE}"/>
                  </a:ext>
                </a:extLst>
              </p:cNvPr>
              <p:cNvSpPr/>
              <p:nvPr/>
            </p:nvSpPr>
            <p:spPr>
              <a:xfrm>
                <a:off x="9721583" y="4631092"/>
                <a:ext cx="65741" cy="65741"/>
              </a:xfrm>
              <a:prstGeom prst="ellipse">
                <a:avLst/>
              </a:prstGeom>
              <a:solidFill>
                <a:srgbClr val="00C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BC0C300-D7DC-43C9-BF73-0C51CF696A76}"/>
                  </a:ext>
                </a:extLst>
              </p:cNvPr>
              <p:cNvSpPr txBox="1"/>
              <p:nvPr/>
            </p:nvSpPr>
            <p:spPr>
              <a:xfrm>
                <a:off x="9765628" y="4557958"/>
                <a:ext cx="1247370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nginx-deployment-66b6…</a:t>
                </a:r>
              </a:p>
            </p:txBody>
          </p:sp>
        </p:grpSp>
      </p:grpSp>
      <p:sp>
        <p:nvSpPr>
          <p:cNvPr id="101" name="타원 100">
            <a:extLst>
              <a:ext uri="{FF2B5EF4-FFF2-40B4-BE49-F238E27FC236}">
                <a16:creationId xmlns:a16="http://schemas.microsoft.com/office/drawing/2014/main" id="{FE2FB833-8E62-44F2-AD4F-D11BA767067E}"/>
              </a:ext>
            </a:extLst>
          </p:cNvPr>
          <p:cNvSpPr/>
          <p:nvPr/>
        </p:nvSpPr>
        <p:spPr>
          <a:xfrm>
            <a:off x="4287317" y="5088463"/>
            <a:ext cx="65741" cy="65741"/>
          </a:xfrm>
          <a:prstGeom prst="ellipse">
            <a:avLst/>
          </a:prstGeom>
          <a:solidFill>
            <a:srgbClr val="00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1339779-EA2C-4A99-B039-33D77B1E15CB}"/>
              </a:ext>
            </a:extLst>
          </p:cNvPr>
          <p:cNvSpPr txBox="1"/>
          <p:nvPr/>
        </p:nvSpPr>
        <p:spPr>
          <a:xfrm>
            <a:off x="4331362" y="5015329"/>
            <a:ext cx="124737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tomcat-deployment-12b.</a:t>
            </a: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3114937F-6F18-43E0-A23F-AEE383EDAE04}"/>
              </a:ext>
            </a:extLst>
          </p:cNvPr>
          <p:cNvSpPr/>
          <p:nvPr/>
        </p:nvSpPr>
        <p:spPr>
          <a:xfrm>
            <a:off x="4284658" y="5255388"/>
            <a:ext cx="65741" cy="65741"/>
          </a:xfrm>
          <a:prstGeom prst="ellipse">
            <a:avLst/>
          </a:prstGeom>
          <a:solidFill>
            <a:srgbClr val="00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E2BB34E-0BD6-48C9-B232-52D9D80A7771}"/>
              </a:ext>
            </a:extLst>
          </p:cNvPr>
          <p:cNvSpPr txBox="1"/>
          <p:nvPr/>
        </p:nvSpPr>
        <p:spPr>
          <a:xfrm>
            <a:off x="4328703" y="5182254"/>
            <a:ext cx="124737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java-deployment-653bfe.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B8EE611-0590-49E6-91E9-94FB302A9666}"/>
              </a:ext>
            </a:extLst>
          </p:cNvPr>
          <p:cNvSpPr/>
          <p:nvPr/>
        </p:nvSpPr>
        <p:spPr>
          <a:xfrm>
            <a:off x="5907374" y="2596155"/>
            <a:ext cx="1583922" cy="255805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B85824C-7ECC-412C-AA26-2873CBF71A2E}"/>
              </a:ext>
            </a:extLst>
          </p:cNvPr>
          <p:cNvSpPr txBox="1"/>
          <p:nvPr/>
        </p:nvSpPr>
        <p:spPr>
          <a:xfrm>
            <a:off x="6330842" y="2731383"/>
            <a:ext cx="6043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node3</a:t>
            </a:r>
            <a:endParaRPr lang="ko-KR" altLang="en-US" sz="1000" dirty="0">
              <a:solidFill>
                <a:srgbClr val="0000FF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1EA93AE-6C7A-43CB-AAF1-1A4C9501FADE}"/>
              </a:ext>
            </a:extLst>
          </p:cNvPr>
          <p:cNvSpPr txBox="1"/>
          <p:nvPr/>
        </p:nvSpPr>
        <p:spPr>
          <a:xfrm>
            <a:off x="5907840" y="2607746"/>
            <a:ext cx="60430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00CC00"/>
                </a:solidFill>
              </a:rPr>
              <a:t>Active</a:t>
            </a:r>
            <a:endParaRPr lang="ko-KR" altLang="en-US" sz="800" dirty="0">
              <a:solidFill>
                <a:srgbClr val="00CC00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7688A48E-4D87-42C1-9420-5017152A6D45}"/>
              </a:ext>
            </a:extLst>
          </p:cNvPr>
          <p:cNvGrpSpPr/>
          <p:nvPr/>
        </p:nvGrpSpPr>
        <p:grpSpPr>
          <a:xfrm>
            <a:off x="6161521" y="3022407"/>
            <a:ext cx="409786" cy="413352"/>
            <a:chOff x="2881499" y="3146661"/>
            <a:chExt cx="409786" cy="413352"/>
          </a:xfrm>
        </p:grpSpPr>
        <p:sp>
          <p:nvSpPr>
            <p:cNvPr id="109" name="막힌 원호 108">
              <a:extLst>
                <a:ext uri="{FF2B5EF4-FFF2-40B4-BE49-F238E27FC236}">
                  <a16:creationId xmlns:a16="http://schemas.microsoft.com/office/drawing/2014/main" id="{8AB0A85B-DAC3-4C15-AEA5-EC6FBD9AAE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1499" y="3146661"/>
              <a:ext cx="409786" cy="409786"/>
            </a:xfrm>
            <a:prstGeom prst="blockArc">
              <a:avLst>
                <a:gd name="adj1" fmla="val 16317894"/>
                <a:gd name="adj2" fmla="val 9910142"/>
                <a:gd name="adj3" fmla="val 26518"/>
              </a:avLst>
            </a:prstGeom>
            <a:solidFill>
              <a:srgbClr val="FF0000"/>
            </a:solidFill>
          </p:spPr>
          <p:txBody>
            <a:bodyPr wrap="square" rtlCol="0" anchor="ctr">
              <a:spAutoFit/>
            </a:bodyPr>
            <a:lstStyle/>
            <a:p>
              <a:pPr algn="l"/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0" name="막힌 원호 109">
              <a:extLst>
                <a:ext uri="{FF2B5EF4-FFF2-40B4-BE49-F238E27FC236}">
                  <a16:creationId xmlns:a16="http://schemas.microsoft.com/office/drawing/2014/main" id="{2E22A1FC-E620-4B00-8260-F21B4F9CDCA3}"/>
                </a:ext>
              </a:extLst>
            </p:cNvPr>
            <p:cNvSpPr>
              <a:spLocks noChangeAspect="1"/>
            </p:cNvSpPr>
            <p:nvPr/>
          </p:nvSpPr>
          <p:spPr>
            <a:xfrm rot="9691135">
              <a:off x="2881536" y="3150959"/>
              <a:ext cx="409054" cy="409054"/>
            </a:xfrm>
            <a:prstGeom prst="blockArc">
              <a:avLst>
                <a:gd name="adj1" fmla="val 4267"/>
                <a:gd name="adj2" fmla="val 6759010"/>
                <a:gd name="adj3" fmla="val 27628"/>
              </a:avLst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l"/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A47FE66-F7FC-4F37-93A3-2C8C131526E0}"/>
                </a:ext>
              </a:extLst>
            </p:cNvPr>
            <p:cNvSpPr txBox="1"/>
            <p:nvPr/>
          </p:nvSpPr>
          <p:spPr>
            <a:xfrm>
              <a:off x="2967775" y="3257899"/>
              <a:ext cx="247431" cy="180425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spAutoFit/>
            </a:bodyPr>
            <a:lstStyle/>
            <a:p>
              <a:pPr algn="ctr"/>
              <a:r>
                <a:rPr lang="en-US" altLang="ko-KR" sz="700" dirty="0">
                  <a:solidFill>
                    <a:srgbClr val="00B0F0"/>
                  </a:solidFill>
                </a:rPr>
                <a:t>75%</a:t>
              </a:r>
              <a:endParaRPr lang="ko-KR" altLang="en-US" sz="7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64E85390-7135-45B9-A7D4-9B5D918C8C43}"/>
              </a:ext>
            </a:extLst>
          </p:cNvPr>
          <p:cNvGrpSpPr/>
          <p:nvPr/>
        </p:nvGrpSpPr>
        <p:grpSpPr>
          <a:xfrm>
            <a:off x="6795699" y="3029763"/>
            <a:ext cx="409786" cy="412862"/>
            <a:chOff x="2881499" y="3143585"/>
            <a:chExt cx="409786" cy="412862"/>
          </a:xfrm>
        </p:grpSpPr>
        <p:sp>
          <p:nvSpPr>
            <p:cNvPr id="113" name="막힌 원호 112">
              <a:extLst>
                <a:ext uri="{FF2B5EF4-FFF2-40B4-BE49-F238E27FC236}">
                  <a16:creationId xmlns:a16="http://schemas.microsoft.com/office/drawing/2014/main" id="{EB626761-DC80-4965-AC11-B6B38B3710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1499" y="3146661"/>
              <a:ext cx="409786" cy="409786"/>
            </a:xfrm>
            <a:prstGeom prst="blockArc">
              <a:avLst>
                <a:gd name="adj1" fmla="val 16556365"/>
                <a:gd name="adj2" fmla="val 1507638"/>
                <a:gd name="adj3" fmla="val 27369"/>
              </a:avLst>
            </a:prstGeom>
            <a:solidFill>
              <a:srgbClr val="92D050"/>
            </a:solidFill>
          </p:spPr>
          <p:txBody>
            <a:bodyPr wrap="square" rtlCol="0" anchor="ctr">
              <a:spAutoFit/>
            </a:bodyPr>
            <a:lstStyle/>
            <a:p>
              <a:pPr algn="l"/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4" name="막힌 원호 113">
              <a:extLst>
                <a:ext uri="{FF2B5EF4-FFF2-40B4-BE49-F238E27FC236}">
                  <a16:creationId xmlns:a16="http://schemas.microsoft.com/office/drawing/2014/main" id="{CC175A95-EE95-4C4D-9D5E-8DEFAB18593C}"/>
                </a:ext>
              </a:extLst>
            </p:cNvPr>
            <p:cNvSpPr>
              <a:spLocks noChangeAspect="1"/>
            </p:cNvSpPr>
            <p:nvPr/>
          </p:nvSpPr>
          <p:spPr>
            <a:xfrm rot="9691135">
              <a:off x="2881536" y="3143585"/>
              <a:ext cx="409054" cy="409054"/>
            </a:xfrm>
            <a:prstGeom prst="blockArc">
              <a:avLst>
                <a:gd name="adj1" fmla="val 13289706"/>
                <a:gd name="adj2" fmla="val 6759010"/>
                <a:gd name="adj3" fmla="val 27628"/>
              </a:avLst>
            </a:prstGeom>
            <a:solidFill>
              <a:srgbClr val="FFC000"/>
            </a:solidFill>
          </p:spPr>
          <p:txBody>
            <a:bodyPr wrap="square" rtlCol="0" anchor="ctr">
              <a:spAutoFit/>
            </a:bodyPr>
            <a:lstStyle/>
            <a:p>
              <a:pPr algn="l"/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2809BC1-AE89-4996-B35D-D991AD8459C0}"/>
                </a:ext>
              </a:extLst>
            </p:cNvPr>
            <p:cNvSpPr txBox="1"/>
            <p:nvPr/>
          </p:nvSpPr>
          <p:spPr>
            <a:xfrm>
              <a:off x="2967775" y="3257899"/>
              <a:ext cx="247431" cy="180425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spAutoFit/>
            </a:bodyPr>
            <a:lstStyle/>
            <a:p>
              <a:pPr algn="ctr"/>
              <a:r>
                <a:rPr lang="en-US" altLang="ko-KR" sz="700" dirty="0">
                  <a:solidFill>
                    <a:srgbClr val="00B0F0"/>
                  </a:solidFill>
                </a:rPr>
                <a:t>35%</a:t>
              </a:r>
              <a:endParaRPr lang="ko-KR" altLang="en-US" sz="700" dirty="0">
                <a:solidFill>
                  <a:srgbClr val="00B0F0"/>
                </a:solidFill>
              </a:endParaRPr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92E99FA7-EC95-4A74-8CE1-1FB2F7B664F5}"/>
              </a:ext>
            </a:extLst>
          </p:cNvPr>
          <p:cNvSpPr txBox="1"/>
          <p:nvPr/>
        </p:nvSpPr>
        <p:spPr>
          <a:xfrm>
            <a:off x="6170847" y="3434364"/>
            <a:ext cx="40848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CPU 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D957B42-77F4-4152-AA1E-C1D4E0A2ACB8}"/>
              </a:ext>
            </a:extLst>
          </p:cNvPr>
          <p:cNvSpPr txBox="1"/>
          <p:nvPr/>
        </p:nvSpPr>
        <p:spPr>
          <a:xfrm>
            <a:off x="6656374" y="3438534"/>
            <a:ext cx="64604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Memory</a:t>
            </a: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id="{C85257BC-683D-4CD3-9AF4-9387DA7D8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939" y="2778775"/>
            <a:ext cx="181048" cy="181048"/>
          </a:xfrm>
          <a:prstGeom prst="rect">
            <a:avLst/>
          </a:prstGeom>
        </p:spPr>
      </p:pic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9573380C-65E8-4E58-B466-A4B1AEF02975}"/>
              </a:ext>
            </a:extLst>
          </p:cNvPr>
          <p:cNvGrpSpPr/>
          <p:nvPr/>
        </p:nvGrpSpPr>
        <p:grpSpPr>
          <a:xfrm>
            <a:off x="5958804" y="3670081"/>
            <a:ext cx="1481062" cy="735625"/>
            <a:chOff x="9635173" y="4349673"/>
            <a:chExt cx="1481062" cy="735625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58827055-2996-4D13-9951-334A43378213}"/>
                </a:ext>
              </a:extLst>
            </p:cNvPr>
            <p:cNvSpPr/>
            <p:nvPr/>
          </p:nvSpPr>
          <p:spPr>
            <a:xfrm>
              <a:off x="9635173" y="4532082"/>
              <a:ext cx="1475086" cy="55321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6F530721-983F-4BCB-8020-42D93AD10AE9}"/>
                </a:ext>
              </a:extLst>
            </p:cNvPr>
            <p:cNvSpPr/>
            <p:nvPr/>
          </p:nvSpPr>
          <p:spPr>
            <a:xfrm>
              <a:off x="9641149" y="4349673"/>
              <a:ext cx="1475086" cy="1826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kube</a:t>
              </a:r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-system</a:t>
              </a:r>
              <a:endPara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2AA48396-E018-4E50-8E8D-E008D9E90CF3}"/>
                </a:ext>
              </a:extLst>
            </p:cNvPr>
            <p:cNvSpPr/>
            <p:nvPr/>
          </p:nvSpPr>
          <p:spPr>
            <a:xfrm>
              <a:off x="9721583" y="4631092"/>
              <a:ext cx="65741" cy="65741"/>
            </a:xfrm>
            <a:prstGeom prst="ellipse">
              <a:avLst/>
            </a:prstGeom>
            <a:solidFill>
              <a:srgbClr val="00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7C15D46-FE32-4055-BC77-3EBF6CAFB68D}"/>
                </a:ext>
              </a:extLst>
            </p:cNvPr>
            <p:cNvSpPr txBox="1"/>
            <p:nvPr/>
          </p:nvSpPr>
          <p:spPr>
            <a:xfrm>
              <a:off x="9765628" y="4557958"/>
              <a:ext cx="124737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kube-scheduler-node3</a:t>
              </a:r>
            </a:p>
          </p:txBody>
        </p:sp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333C89C7-5BE6-4011-AA29-9B35551A4685}"/>
                </a:ext>
              </a:extLst>
            </p:cNvPr>
            <p:cNvGrpSpPr/>
            <p:nvPr/>
          </p:nvGrpSpPr>
          <p:grpSpPr>
            <a:xfrm>
              <a:off x="9721583" y="4710022"/>
              <a:ext cx="1291415" cy="200055"/>
              <a:chOff x="9721583" y="4546897"/>
              <a:chExt cx="1291415" cy="200055"/>
            </a:xfrm>
          </p:grpSpPr>
          <p:sp>
            <p:nvSpPr>
              <p:cNvPr id="128" name="타원 127">
                <a:extLst>
                  <a:ext uri="{FF2B5EF4-FFF2-40B4-BE49-F238E27FC236}">
                    <a16:creationId xmlns:a16="http://schemas.microsoft.com/office/drawing/2014/main" id="{91B127FD-F21B-4C53-8069-1AE5F482F0C2}"/>
                  </a:ext>
                </a:extLst>
              </p:cNvPr>
              <p:cNvSpPr/>
              <p:nvPr/>
            </p:nvSpPr>
            <p:spPr>
              <a:xfrm>
                <a:off x="9721583" y="4620031"/>
                <a:ext cx="65741" cy="6574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37155F2-EDA3-439B-B010-C0E314988890}"/>
                  </a:ext>
                </a:extLst>
              </p:cNvPr>
              <p:cNvSpPr txBox="1"/>
              <p:nvPr/>
            </p:nvSpPr>
            <p:spPr>
              <a:xfrm>
                <a:off x="9765628" y="4546897"/>
                <a:ext cx="1247370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coredns-8474476ff8-47…</a:t>
                </a:r>
              </a:p>
            </p:txBody>
          </p:sp>
        </p:grp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FDE6C008-F8A1-4D9A-A4B1-F6231C8535FF}"/>
                </a:ext>
              </a:extLst>
            </p:cNvPr>
            <p:cNvGrpSpPr/>
            <p:nvPr/>
          </p:nvGrpSpPr>
          <p:grpSpPr>
            <a:xfrm>
              <a:off x="9721583" y="4866640"/>
              <a:ext cx="1291415" cy="200055"/>
              <a:chOff x="9721583" y="4539523"/>
              <a:chExt cx="1291415" cy="200055"/>
            </a:xfrm>
          </p:grpSpPr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C7433CA8-AC87-46AD-9AEB-8DA181E290FB}"/>
                  </a:ext>
                </a:extLst>
              </p:cNvPr>
              <p:cNvSpPr/>
              <p:nvPr/>
            </p:nvSpPr>
            <p:spPr>
              <a:xfrm>
                <a:off x="9721583" y="4605283"/>
                <a:ext cx="65741" cy="65741"/>
              </a:xfrm>
              <a:prstGeom prst="ellipse">
                <a:avLst/>
              </a:prstGeom>
              <a:solidFill>
                <a:srgbClr val="00C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B141E3FD-45A0-4366-BC93-497D24A807AD}"/>
                  </a:ext>
                </a:extLst>
              </p:cNvPr>
              <p:cNvSpPr txBox="1"/>
              <p:nvPr/>
            </p:nvSpPr>
            <p:spPr>
              <a:xfrm>
                <a:off x="9765628" y="4539523"/>
                <a:ext cx="1247370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nodelocaldns-pq5hg</a:t>
                </a:r>
              </a:p>
            </p:txBody>
          </p:sp>
        </p:grp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55A610A6-DBEB-4DC2-AD14-CFDF0308ACED}"/>
              </a:ext>
            </a:extLst>
          </p:cNvPr>
          <p:cNvGrpSpPr/>
          <p:nvPr/>
        </p:nvGrpSpPr>
        <p:grpSpPr>
          <a:xfrm>
            <a:off x="5951713" y="4471328"/>
            <a:ext cx="1481062" cy="609003"/>
            <a:chOff x="9635173" y="4349673"/>
            <a:chExt cx="1481062" cy="609003"/>
          </a:xfrm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E8E3A4D-8685-434F-85AD-AC223F718864}"/>
                </a:ext>
              </a:extLst>
            </p:cNvPr>
            <p:cNvSpPr/>
            <p:nvPr/>
          </p:nvSpPr>
          <p:spPr>
            <a:xfrm>
              <a:off x="9635173" y="4532082"/>
              <a:ext cx="1475086" cy="426594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57E919A1-F9A4-47A1-991F-85FF0346DC5A}"/>
                </a:ext>
              </a:extLst>
            </p:cNvPr>
            <p:cNvSpPr/>
            <p:nvPr/>
          </p:nvSpPr>
          <p:spPr>
            <a:xfrm>
              <a:off x="9641149" y="4349673"/>
              <a:ext cx="1475086" cy="1826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default</a:t>
              </a:r>
              <a:endPara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33" name="타원 132">
            <a:extLst>
              <a:ext uri="{FF2B5EF4-FFF2-40B4-BE49-F238E27FC236}">
                <a16:creationId xmlns:a16="http://schemas.microsoft.com/office/drawing/2014/main" id="{7F244168-2442-4481-B656-1B97328E6B0B}"/>
              </a:ext>
            </a:extLst>
          </p:cNvPr>
          <p:cNvSpPr/>
          <p:nvPr/>
        </p:nvSpPr>
        <p:spPr>
          <a:xfrm>
            <a:off x="6037403" y="4741877"/>
            <a:ext cx="65741" cy="65741"/>
          </a:xfrm>
          <a:prstGeom prst="ellipse">
            <a:avLst/>
          </a:prstGeom>
          <a:solidFill>
            <a:srgbClr val="00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C03E46F-CBA5-4061-B5AA-120B685412D0}"/>
              </a:ext>
            </a:extLst>
          </p:cNvPr>
          <p:cNvSpPr txBox="1"/>
          <p:nvPr/>
        </p:nvSpPr>
        <p:spPr>
          <a:xfrm>
            <a:off x="6081448" y="4668743"/>
            <a:ext cx="124737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tomcat-deployment-12b.</a:t>
            </a: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1FB920B2-735C-4803-81D1-765139A21216}"/>
              </a:ext>
            </a:extLst>
          </p:cNvPr>
          <p:cNvSpPr/>
          <p:nvPr/>
        </p:nvSpPr>
        <p:spPr>
          <a:xfrm>
            <a:off x="6034744" y="4908802"/>
            <a:ext cx="65741" cy="65741"/>
          </a:xfrm>
          <a:prstGeom prst="ellipse">
            <a:avLst/>
          </a:prstGeom>
          <a:solidFill>
            <a:srgbClr val="00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EEC31DD4-47F8-4632-B4EF-83CCB5F177A0}"/>
              </a:ext>
            </a:extLst>
          </p:cNvPr>
          <p:cNvSpPr txBox="1"/>
          <p:nvPr/>
        </p:nvSpPr>
        <p:spPr>
          <a:xfrm>
            <a:off x="6078789" y="4835668"/>
            <a:ext cx="124737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java-deployment-653bfe.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DB13F7A-0810-43F4-903D-2F7CB482514B}"/>
              </a:ext>
            </a:extLst>
          </p:cNvPr>
          <p:cNvSpPr txBox="1"/>
          <p:nvPr/>
        </p:nvSpPr>
        <p:spPr>
          <a:xfrm>
            <a:off x="6884612" y="3085589"/>
            <a:ext cx="1571164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172.16.11.14  </a:t>
            </a:r>
          </a:p>
          <a:p>
            <a:pPr algn="ctr"/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Docker 20.10.8  |  </a:t>
            </a:r>
            <a:r>
              <a:rPr lang="en-US" altLang="ko-KR" sz="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Kubelet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v1.21.4</a:t>
            </a:r>
          </a:p>
          <a:p>
            <a:pPr algn="ctr"/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CentOS Linux 7 3.10.0-862.el17…</a:t>
            </a:r>
          </a:p>
          <a:p>
            <a:pPr algn="ctr"/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4x3.6 GHz  |   4GB   | 50GB</a:t>
            </a: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923ED03D-97CF-47EE-A2BB-EE53A812F9FA}"/>
              </a:ext>
            </a:extLst>
          </p:cNvPr>
          <p:cNvSpPr/>
          <p:nvPr/>
        </p:nvSpPr>
        <p:spPr>
          <a:xfrm>
            <a:off x="2245045" y="2831369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B211BEA5-1824-4121-A3AE-E16F6D784916}"/>
              </a:ext>
            </a:extLst>
          </p:cNvPr>
          <p:cNvSpPr/>
          <p:nvPr/>
        </p:nvSpPr>
        <p:spPr>
          <a:xfrm>
            <a:off x="2251980" y="3863190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228435BB-CC30-4F24-B797-BC42E97A96A8}"/>
              </a:ext>
            </a:extLst>
          </p:cNvPr>
          <p:cNvSpPr/>
          <p:nvPr/>
        </p:nvSpPr>
        <p:spPr>
          <a:xfrm>
            <a:off x="6987696" y="2873306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val="2600570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8B86CD4-24AF-4C63-B6BA-555A1EECAC64}"/>
              </a:ext>
            </a:extLst>
          </p:cNvPr>
          <p:cNvSpPr/>
          <p:nvPr/>
        </p:nvSpPr>
        <p:spPr>
          <a:xfrm>
            <a:off x="512736" y="3639595"/>
            <a:ext cx="11166528" cy="7949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altLang="ko-KR" sz="1400" dirty="0">
                <a:solidFill>
                  <a:schemeClr val="tx1"/>
                </a:solidFill>
              </a:rPr>
              <a:t>sudo yum install -y git</a:t>
            </a:r>
          </a:p>
          <a:p>
            <a:r>
              <a:rPr lang="es-ES" altLang="ko-KR" sz="1400" dirty="0">
                <a:solidFill>
                  <a:schemeClr val="tx1"/>
                </a:solidFill>
              </a:rPr>
              <a:t>sudo yum install -y python3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FD2A8E-A192-4DBA-87DC-81475472A60C}"/>
              </a:ext>
            </a:extLst>
          </p:cNvPr>
          <p:cNvSpPr txBox="1"/>
          <p:nvPr/>
        </p:nvSpPr>
        <p:spPr>
          <a:xfrm>
            <a:off x="364932" y="3198427"/>
            <a:ext cx="2908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/>
            </a:lvl1pPr>
          </a:lstStyle>
          <a:p>
            <a:r>
              <a:rPr lang="en-US" altLang="ko-KR" dirty="0"/>
              <a:t>3. </a:t>
            </a:r>
            <a:r>
              <a:rPr lang="ko-KR" altLang="en-US" dirty="0"/>
              <a:t>설치에 필요한 </a:t>
            </a:r>
            <a:r>
              <a:rPr lang="ko-KR" altLang="en-US"/>
              <a:t>패키지들을 설치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75560-7DD1-4772-AFE9-9F4C3FC928BC}"/>
              </a:ext>
            </a:extLst>
          </p:cNvPr>
          <p:cNvSpPr txBox="1"/>
          <p:nvPr/>
        </p:nvSpPr>
        <p:spPr>
          <a:xfrm>
            <a:off x="364932" y="4476113"/>
            <a:ext cx="1731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/>
            </a:lvl1pPr>
          </a:lstStyle>
          <a:p>
            <a:r>
              <a:rPr lang="en-US" altLang="ko-KR" dirty="0"/>
              <a:t>4. </a:t>
            </a:r>
            <a:r>
              <a:rPr lang="en-US" altLang="ko-KR" dirty="0" err="1"/>
              <a:t>Kubespray</a:t>
            </a:r>
            <a:r>
              <a:rPr lang="en-US" altLang="ko-KR" dirty="0"/>
              <a:t> clone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CDE1C3-0D80-49B4-A196-6D65E89CC048}"/>
              </a:ext>
            </a:extLst>
          </p:cNvPr>
          <p:cNvSpPr/>
          <p:nvPr/>
        </p:nvSpPr>
        <p:spPr>
          <a:xfrm>
            <a:off x="512736" y="4845445"/>
            <a:ext cx="11166528" cy="6186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git clone https://github.com/kubernetes-sigs/kubespray.git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3F59F5-3649-4C48-8C76-2C1DD7C0FD63}"/>
              </a:ext>
            </a:extLst>
          </p:cNvPr>
          <p:cNvSpPr txBox="1"/>
          <p:nvPr/>
        </p:nvSpPr>
        <p:spPr>
          <a:xfrm>
            <a:off x="364932" y="5528355"/>
            <a:ext cx="4195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/>
            </a:lvl1pPr>
          </a:lstStyle>
          <a:p>
            <a:r>
              <a:rPr lang="en-US" altLang="ko-KR" dirty="0"/>
              <a:t>5. </a:t>
            </a:r>
            <a:r>
              <a:rPr lang="en-US" altLang="ko-KR" dirty="0" err="1"/>
              <a:t>Kubespray</a:t>
            </a:r>
            <a:r>
              <a:rPr lang="en-US" altLang="ko-KR" dirty="0"/>
              <a:t> </a:t>
            </a:r>
            <a:r>
              <a:rPr lang="ko-KR" altLang="en-US" dirty="0"/>
              <a:t>종속 패키지 설치</a:t>
            </a:r>
            <a:r>
              <a:rPr lang="en-US" altLang="ko-KR" dirty="0"/>
              <a:t>(Ansible, jinja2 </a:t>
            </a:r>
            <a:r>
              <a:rPr lang="ko-KR" altLang="en-US" dirty="0"/>
              <a:t>등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3577C9-7D7C-4C0F-851C-59F7AD712896}"/>
              </a:ext>
            </a:extLst>
          </p:cNvPr>
          <p:cNvSpPr/>
          <p:nvPr/>
        </p:nvSpPr>
        <p:spPr>
          <a:xfrm>
            <a:off x="512736" y="5897687"/>
            <a:ext cx="11166528" cy="6186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>
                <a:solidFill>
                  <a:schemeClr val="tx1"/>
                </a:solidFill>
              </a:rPr>
              <a:t>sudo</a:t>
            </a:r>
            <a:r>
              <a:rPr lang="en-US" altLang="ko-KR" sz="1400" dirty="0">
                <a:solidFill>
                  <a:schemeClr val="tx1"/>
                </a:solidFill>
              </a:rPr>
              <a:t> pip3 install -r requirements.txt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65C508-C544-44CC-A8CC-6637A085AD06}"/>
              </a:ext>
            </a:extLst>
          </p:cNvPr>
          <p:cNvSpPr txBox="1"/>
          <p:nvPr/>
        </p:nvSpPr>
        <p:spPr>
          <a:xfrm>
            <a:off x="364932" y="858669"/>
            <a:ext cx="1133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2. SSH</a:t>
            </a:r>
            <a:r>
              <a:rPr lang="ko-KR" altLang="en-US" sz="1400" dirty="0"/>
              <a:t>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89F3F61-6B5D-426B-AEB2-AEA76CCE340C}"/>
              </a:ext>
            </a:extLst>
          </p:cNvPr>
          <p:cNvSpPr/>
          <p:nvPr/>
        </p:nvSpPr>
        <p:spPr>
          <a:xfrm>
            <a:off x="512736" y="1228001"/>
            <a:ext cx="11166528" cy="18629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(Ansible </a:t>
            </a:r>
            <a:r>
              <a:rPr lang="en-US" altLang="ko-KR" sz="1400" dirty="0" err="1">
                <a:solidFill>
                  <a:schemeClr val="tx1"/>
                </a:solidFill>
              </a:rPr>
              <a:t>Configration</a:t>
            </a:r>
            <a:r>
              <a:rPr lang="en-US" altLang="ko-KR" sz="1400" dirty="0">
                <a:solidFill>
                  <a:schemeClr val="tx1"/>
                </a:solidFill>
              </a:rPr>
              <a:t> node)</a:t>
            </a:r>
          </a:p>
          <a:p>
            <a:r>
              <a:rPr lang="en-US" altLang="ko-KR" sz="1400" dirty="0" err="1">
                <a:solidFill>
                  <a:schemeClr val="tx1"/>
                </a:solidFill>
              </a:rPr>
              <a:t>ssh</a:t>
            </a:r>
            <a:r>
              <a:rPr lang="en-US" altLang="ko-KR" sz="1400" dirty="0">
                <a:solidFill>
                  <a:schemeClr val="tx1"/>
                </a:solidFill>
              </a:rPr>
              <a:t>-keygen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(K8S Cluster node)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cat id_rsa.pub &gt;&gt; .</a:t>
            </a:r>
            <a:r>
              <a:rPr lang="en-US" altLang="ko-KR" sz="1400" dirty="0" err="1">
                <a:solidFill>
                  <a:schemeClr val="tx1"/>
                </a:solidFill>
              </a:rPr>
              <a:t>ssh</a:t>
            </a: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</a:rPr>
              <a:t>authorized_keys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err="1">
                <a:solidFill>
                  <a:schemeClr val="tx1"/>
                </a:solidFill>
              </a:rPr>
              <a:t>chmod</a:t>
            </a:r>
            <a:r>
              <a:rPr lang="en-US" altLang="ko-KR" sz="1400" dirty="0">
                <a:solidFill>
                  <a:schemeClr val="tx1"/>
                </a:solidFill>
              </a:rPr>
              <a:t> 700 .</a:t>
            </a:r>
            <a:r>
              <a:rPr lang="en-US" altLang="ko-KR" sz="1400" dirty="0" err="1">
                <a:solidFill>
                  <a:schemeClr val="tx1"/>
                </a:solidFill>
              </a:rPr>
              <a:t>ssh</a:t>
            </a: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</a:rPr>
              <a:t>authorized_keys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300892" y="134938"/>
            <a:ext cx="9052171" cy="529912"/>
          </a:xfrm>
        </p:spPr>
        <p:txBody>
          <a:bodyPr/>
          <a:lstStyle/>
          <a:p>
            <a:r>
              <a:rPr lang="en-US" altLang="ko-KR" dirty="0" err="1"/>
              <a:t>Kubespray</a:t>
            </a:r>
            <a:r>
              <a:rPr lang="ko-KR" altLang="en-US"/>
              <a:t>로 </a:t>
            </a:r>
            <a:r>
              <a:rPr lang="en-US" altLang="ko-KR" dirty="0"/>
              <a:t>Kubernetes </a:t>
            </a:r>
            <a:r>
              <a:rPr lang="ko-KR" altLang="en-US"/>
              <a:t>설치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776498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BF458-4BAE-45A2-9F11-6B9C0861C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Cluster -&gt; Detail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976754-FF66-4A34-A63B-19E06E5317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Cluster &gt; Cluster01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7FDE07-17C5-400D-A150-5B6C610961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Cluster01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7A000A-DAEA-4CA9-AA1A-472E41E43FB5}"/>
              </a:ext>
            </a:extLst>
          </p:cNvPr>
          <p:cNvSpPr/>
          <p:nvPr/>
        </p:nvSpPr>
        <p:spPr>
          <a:xfrm>
            <a:off x="2141652" y="2025807"/>
            <a:ext cx="6708157" cy="39938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9E028FC-60F0-49B1-B1EC-F91574D3056A}"/>
              </a:ext>
            </a:extLst>
          </p:cNvPr>
          <p:cNvGrpSpPr/>
          <p:nvPr/>
        </p:nvGrpSpPr>
        <p:grpSpPr>
          <a:xfrm>
            <a:off x="2351772" y="2212144"/>
            <a:ext cx="6287913" cy="212931"/>
            <a:chOff x="3265029" y="3634802"/>
            <a:chExt cx="6287913" cy="212931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A96BB643-BE0D-42CC-B013-6DF53806DFCF}"/>
                </a:ext>
              </a:extLst>
            </p:cNvPr>
            <p:cNvGrpSpPr/>
            <p:nvPr/>
          </p:nvGrpSpPr>
          <p:grpSpPr>
            <a:xfrm>
              <a:off x="3283134" y="3634802"/>
              <a:ext cx="1863617" cy="211690"/>
              <a:chOff x="2261276" y="2310935"/>
              <a:chExt cx="1594653" cy="351939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063DB2FE-99F0-457C-AE10-2C8EEBFCC5CE}"/>
                  </a:ext>
                </a:extLst>
              </p:cNvPr>
              <p:cNvSpPr/>
              <p:nvPr/>
            </p:nvSpPr>
            <p:spPr>
              <a:xfrm>
                <a:off x="3058121" y="2312596"/>
                <a:ext cx="797808" cy="35027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Add-ons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85AB877-028D-4A28-8705-6D652523BD27}"/>
                  </a:ext>
                </a:extLst>
              </p:cNvPr>
              <p:cNvSpPr/>
              <p:nvPr/>
            </p:nvSpPr>
            <p:spPr>
              <a:xfrm>
                <a:off x="2261276" y="2310935"/>
                <a:ext cx="797808" cy="35027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Geneal</a:t>
                </a:r>
                <a:endPara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3A1EA3F-7A41-4AF8-AE66-B941F6BC83F9}"/>
                </a:ext>
              </a:extLst>
            </p:cNvPr>
            <p:cNvCxnSpPr>
              <a:cxnSpLocks/>
            </p:cNvCxnSpPr>
            <p:nvPr/>
          </p:nvCxnSpPr>
          <p:spPr>
            <a:xfrm>
              <a:off x="3265029" y="3847733"/>
              <a:ext cx="628791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126BD01-E4DF-4AE1-92B3-FF8733F6CFD6}"/>
              </a:ext>
            </a:extLst>
          </p:cNvPr>
          <p:cNvSpPr/>
          <p:nvPr/>
        </p:nvSpPr>
        <p:spPr>
          <a:xfrm>
            <a:off x="4233493" y="2211568"/>
            <a:ext cx="932371" cy="2106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Nodes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71" name="표 170">
            <a:extLst>
              <a:ext uri="{FF2B5EF4-FFF2-40B4-BE49-F238E27FC236}">
                <a16:creationId xmlns:a16="http://schemas.microsoft.com/office/drawing/2014/main" id="{239FF6DC-C676-417C-9609-B55A4E59DA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192841"/>
              </p:ext>
            </p:extLst>
          </p:nvPr>
        </p:nvGraphicFramePr>
        <p:xfrm>
          <a:off x="9202723" y="519394"/>
          <a:ext cx="2931202" cy="2208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892">
                  <a:extLst>
                    <a:ext uri="{9D8B030D-6E8A-4147-A177-3AD203B41FA5}">
                      <a16:colId xmlns:a16="http://schemas.microsoft.com/office/drawing/2014/main" val="2670468418"/>
                    </a:ext>
                  </a:extLst>
                </a:gridCol>
                <a:gridCol w="629098">
                  <a:extLst>
                    <a:ext uri="{9D8B030D-6E8A-4147-A177-3AD203B41FA5}">
                      <a16:colId xmlns:a16="http://schemas.microsoft.com/office/drawing/2014/main" val="2221562890"/>
                    </a:ext>
                  </a:extLst>
                </a:gridCol>
                <a:gridCol w="2067212">
                  <a:extLst>
                    <a:ext uri="{9D8B030D-6E8A-4147-A177-3AD203B41FA5}">
                      <a16:colId xmlns:a16="http://schemas.microsoft.com/office/drawing/2014/main" val="69013095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Project name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PaaS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 포탈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9382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 &gt; Namespace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0707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Screen Definition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8267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Cluster/Namespace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정의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Namespace 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리스트 화면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9965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35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Namespace</a:t>
                      </a: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List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amespace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리스트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94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＂</a:t>
                      </a:r>
                      <a:r>
                        <a:rPr lang="ko-KR" altLang="en-US" sz="8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페이징</a:t>
                      </a: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"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</a:t>
                      </a:r>
                      <a:endParaRPr lang="en-US" altLang="ko-KR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amespace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개수 만큼 더 보기 가능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580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261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178608"/>
                  </a:ext>
                </a:extLst>
              </a:tr>
            </a:tbl>
          </a:graphicData>
        </a:graphic>
      </p:graphicFrame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AF5B3E-5B96-426E-B23C-0EDF70C4BCDF}"/>
              </a:ext>
            </a:extLst>
          </p:cNvPr>
          <p:cNvSpPr/>
          <p:nvPr/>
        </p:nvSpPr>
        <p:spPr>
          <a:xfrm>
            <a:off x="201110" y="1706483"/>
            <a:ext cx="1720735" cy="25149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80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DBE0A350-37B6-4150-997C-D3EAA9D8C59B}"/>
              </a:ext>
            </a:extLst>
          </p:cNvPr>
          <p:cNvSpPr/>
          <p:nvPr/>
        </p:nvSpPr>
        <p:spPr>
          <a:xfrm>
            <a:off x="5165060" y="2211568"/>
            <a:ext cx="932371" cy="2106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Namespace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52D3C0-7D97-4BB2-94EC-8019AE80921F}"/>
              </a:ext>
            </a:extLst>
          </p:cNvPr>
          <p:cNvSpPr/>
          <p:nvPr/>
        </p:nvSpPr>
        <p:spPr>
          <a:xfrm>
            <a:off x="6097948" y="2211568"/>
            <a:ext cx="1025608" cy="2106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Persistent Volume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A0B0B76-BF11-4638-931F-584AE8F3046F}"/>
              </a:ext>
            </a:extLst>
          </p:cNvPr>
          <p:cNvSpPr/>
          <p:nvPr/>
        </p:nvSpPr>
        <p:spPr>
          <a:xfrm>
            <a:off x="7123556" y="2211568"/>
            <a:ext cx="1025608" cy="2106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Storage Classes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D92D628F-4875-40AF-AA58-6F06037942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5669370"/>
              </p:ext>
            </p:extLst>
          </p:nvPr>
        </p:nvGraphicFramePr>
        <p:xfrm>
          <a:off x="2369877" y="2608020"/>
          <a:ext cx="6269807" cy="17750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7130">
                  <a:extLst>
                    <a:ext uri="{9D8B030D-6E8A-4147-A177-3AD203B41FA5}">
                      <a16:colId xmlns:a16="http://schemas.microsoft.com/office/drawing/2014/main" val="2933535574"/>
                    </a:ext>
                  </a:extLst>
                </a:gridCol>
                <a:gridCol w="2966162">
                  <a:extLst>
                    <a:ext uri="{9D8B030D-6E8A-4147-A177-3AD203B41FA5}">
                      <a16:colId xmlns:a16="http://schemas.microsoft.com/office/drawing/2014/main" val="1330508425"/>
                    </a:ext>
                  </a:extLst>
                </a:gridCol>
                <a:gridCol w="676487">
                  <a:extLst>
                    <a:ext uri="{9D8B030D-6E8A-4147-A177-3AD203B41FA5}">
                      <a16:colId xmlns:a16="http://schemas.microsoft.com/office/drawing/2014/main" val="1147603824"/>
                    </a:ext>
                  </a:extLst>
                </a:gridCol>
                <a:gridCol w="1070028">
                  <a:extLst>
                    <a:ext uri="{9D8B030D-6E8A-4147-A177-3AD203B41FA5}">
                      <a16:colId xmlns:a16="http://schemas.microsoft.com/office/drawing/2014/main" val="749411941"/>
                    </a:ext>
                  </a:extLst>
                </a:gridCol>
              </a:tblGrid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Name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Lables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Status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Created date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02643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kubernetes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-dashboard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kubernetes.io/metadata.name: Kubernetes-dashboard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Active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 days ago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93917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Default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kubernetes.io/metadata.name: default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Active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24 days ago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623477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Kube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-node-lease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kubernetes.io/metadata.name: </a:t>
                      </a:r>
                      <a:r>
                        <a:rPr lang="en-US" altLang="ko-KR" sz="8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kube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-node-lease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Active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24 days ago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591457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Kube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-public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kubernetes.io/metadata.name: </a:t>
                      </a:r>
                      <a:r>
                        <a:rPr lang="en-US" altLang="ko-KR" sz="8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kube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-public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Active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24 days ago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945350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Libe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-system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kubernetes.io/metadata.name: </a:t>
                      </a:r>
                      <a:r>
                        <a:rPr lang="en-US" altLang="ko-KR" sz="8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kube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-system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Active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24 days ago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731859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D0503E8-E621-4530-A7C9-C3524FCB2293}"/>
              </a:ext>
            </a:extLst>
          </p:cNvPr>
          <p:cNvSpPr txBox="1"/>
          <p:nvPr/>
        </p:nvSpPr>
        <p:spPr>
          <a:xfrm>
            <a:off x="4864221" y="5448042"/>
            <a:ext cx="12811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&lt; 1 . 2 . 3 . 4 . 5 &gt;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9C21234-7280-49FA-80C8-6E3B326CBD21}"/>
              </a:ext>
            </a:extLst>
          </p:cNvPr>
          <p:cNvSpPr/>
          <p:nvPr/>
        </p:nvSpPr>
        <p:spPr>
          <a:xfrm>
            <a:off x="4748411" y="5479022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DBCD90F-0061-429C-B4F8-7B875668E4DD}"/>
              </a:ext>
            </a:extLst>
          </p:cNvPr>
          <p:cNvSpPr/>
          <p:nvPr/>
        </p:nvSpPr>
        <p:spPr>
          <a:xfrm>
            <a:off x="2200329" y="2790541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val="28758765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BF458-4BAE-45A2-9F11-6B9C0861C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Cluster -&gt; Detail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976754-FF66-4A34-A63B-19E06E5317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Cluster &gt; Cluster01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7FDE07-17C5-400D-A150-5B6C610961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Cluster01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7A000A-DAEA-4CA9-AA1A-472E41E43FB5}"/>
              </a:ext>
            </a:extLst>
          </p:cNvPr>
          <p:cNvSpPr/>
          <p:nvPr/>
        </p:nvSpPr>
        <p:spPr>
          <a:xfrm>
            <a:off x="2141652" y="2025807"/>
            <a:ext cx="6708157" cy="39938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9E028FC-60F0-49B1-B1EC-F91574D3056A}"/>
              </a:ext>
            </a:extLst>
          </p:cNvPr>
          <p:cNvGrpSpPr/>
          <p:nvPr/>
        </p:nvGrpSpPr>
        <p:grpSpPr>
          <a:xfrm>
            <a:off x="2351772" y="2212144"/>
            <a:ext cx="6287913" cy="212931"/>
            <a:chOff x="3265029" y="3634802"/>
            <a:chExt cx="6287913" cy="212931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A96BB643-BE0D-42CC-B013-6DF53806DFCF}"/>
                </a:ext>
              </a:extLst>
            </p:cNvPr>
            <p:cNvGrpSpPr/>
            <p:nvPr/>
          </p:nvGrpSpPr>
          <p:grpSpPr>
            <a:xfrm>
              <a:off x="3283134" y="3634802"/>
              <a:ext cx="1863617" cy="211690"/>
              <a:chOff x="2261276" y="2310935"/>
              <a:chExt cx="1594653" cy="351939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063DB2FE-99F0-457C-AE10-2C8EEBFCC5CE}"/>
                  </a:ext>
                </a:extLst>
              </p:cNvPr>
              <p:cNvSpPr/>
              <p:nvPr/>
            </p:nvSpPr>
            <p:spPr>
              <a:xfrm>
                <a:off x="3058121" y="2312596"/>
                <a:ext cx="797808" cy="35027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Add-ons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85AB877-028D-4A28-8705-6D652523BD27}"/>
                  </a:ext>
                </a:extLst>
              </p:cNvPr>
              <p:cNvSpPr/>
              <p:nvPr/>
            </p:nvSpPr>
            <p:spPr>
              <a:xfrm>
                <a:off x="2261276" y="2310935"/>
                <a:ext cx="797808" cy="35027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Geneal</a:t>
                </a:r>
                <a:endPara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3A1EA3F-7A41-4AF8-AE66-B941F6BC83F9}"/>
                </a:ext>
              </a:extLst>
            </p:cNvPr>
            <p:cNvCxnSpPr>
              <a:cxnSpLocks/>
            </p:cNvCxnSpPr>
            <p:nvPr/>
          </p:nvCxnSpPr>
          <p:spPr>
            <a:xfrm>
              <a:off x="3265029" y="3847733"/>
              <a:ext cx="628791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126BD01-E4DF-4AE1-92B3-FF8733F6CFD6}"/>
              </a:ext>
            </a:extLst>
          </p:cNvPr>
          <p:cNvSpPr/>
          <p:nvPr/>
        </p:nvSpPr>
        <p:spPr>
          <a:xfrm>
            <a:off x="4233493" y="2211568"/>
            <a:ext cx="932371" cy="2106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Nodes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71" name="표 170">
            <a:extLst>
              <a:ext uri="{FF2B5EF4-FFF2-40B4-BE49-F238E27FC236}">
                <a16:creationId xmlns:a16="http://schemas.microsoft.com/office/drawing/2014/main" id="{239FF6DC-C676-417C-9609-B55A4E59DA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1397030"/>
              </p:ext>
            </p:extLst>
          </p:nvPr>
        </p:nvGraphicFramePr>
        <p:xfrm>
          <a:off x="9202723" y="519394"/>
          <a:ext cx="2931202" cy="233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892">
                  <a:extLst>
                    <a:ext uri="{9D8B030D-6E8A-4147-A177-3AD203B41FA5}">
                      <a16:colId xmlns:a16="http://schemas.microsoft.com/office/drawing/2014/main" val="2670468418"/>
                    </a:ext>
                  </a:extLst>
                </a:gridCol>
                <a:gridCol w="629098">
                  <a:extLst>
                    <a:ext uri="{9D8B030D-6E8A-4147-A177-3AD203B41FA5}">
                      <a16:colId xmlns:a16="http://schemas.microsoft.com/office/drawing/2014/main" val="2221562890"/>
                    </a:ext>
                  </a:extLst>
                </a:gridCol>
                <a:gridCol w="2067212">
                  <a:extLst>
                    <a:ext uri="{9D8B030D-6E8A-4147-A177-3AD203B41FA5}">
                      <a16:colId xmlns:a16="http://schemas.microsoft.com/office/drawing/2014/main" val="69013095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Project name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PaaS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 포탈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9382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 &gt; Persistent Volume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0707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 Definition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8267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Cluster/Persistent Volume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정의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Persistent Volume 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리스트 화면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9965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35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Persistent Volume</a:t>
                      </a: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List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Persistent Volume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리스트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94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＂</a:t>
                      </a:r>
                      <a:r>
                        <a:rPr lang="ko-KR" altLang="en-US" sz="8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페이징</a:t>
                      </a: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"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</a:t>
                      </a:r>
                      <a:endParaRPr lang="en-US" altLang="ko-KR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Persistent Volume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개수 만큼 더 보기 가능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580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261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178608"/>
                  </a:ext>
                </a:extLst>
              </a:tr>
            </a:tbl>
          </a:graphicData>
        </a:graphic>
      </p:graphicFrame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AF5B3E-5B96-426E-B23C-0EDF70C4BCDF}"/>
              </a:ext>
            </a:extLst>
          </p:cNvPr>
          <p:cNvSpPr/>
          <p:nvPr/>
        </p:nvSpPr>
        <p:spPr>
          <a:xfrm>
            <a:off x="201110" y="1706483"/>
            <a:ext cx="1720735" cy="25149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80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DBE0A350-37B6-4150-997C-D3EAA9D8C59B}"/>
              </a:ext>
            </a:extLst>
          </p:cNvPr>
          <p:cNvSpPr/>
          <p:nvPr/>
        </p:nvSpPr>
        <p:spPr>
          <a:xfrm>
            <a:off x="5165060" y="2211568"/>
            <a:ext cx="932371" cy="2106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Namespace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52D3C0-7D97-4BB2-94EC-8019AE80921F}"/>
              </a:ext>
            </a:extLst>
          </p:cNvPr>
          <p:cNvSpPr/>
          <p:nvPr/>
        </p:nvSpPr>
        <p:spPr>
          <a:xfrm>
            <a:off x="6097947" y="2211568"/>
            <a:ext cx="1110015" cy="2106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Persistent Volume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A0B0B76-BF11-4638-931F-584AE8F3046F}"/>
              </a:ext>
            </a:extLst>
          </p:cNvPr>
          <p:cNvSpPr/>
          <p:nvPr/>
        </p:nvSpPr>
        <p:spPr>
          <a:xfrm>
            <a:off x="7207963" y="2211568"/>
            <a:ext cx="1025608" cy="2106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Storage Classes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D92D628F-4875-40AF-AA58-6F06037942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985752"/>
              </p:ext>
            </p:extLst>
          </p:nvPr>
        </p:nvGraphicFramePr>
        <p:xfrm>
          <a:off x="2369877" y="2608020"/>
          <a:ext cx="6269811" cy="8875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3590">
                  <a:extLst>
                    <a:ext uri="{9D8B030D-6E8A-4147-A177-3AD203B41FA5}">
                      <a16:colId xmlns:a16="http://schemas.microsoft.com/office/drawing/2014/main" val="2933535574"/>
                    </a:ext>
                  </a:extLst>
                </a:gridCol>
                <a:gridCol w="767644">
                  <a:extLst>
                    <a:ext uri="{9D8B030D-6E8A-4147-A177-3AD203B41FA5}">
                      <a16:colId xmlns:a16="http://schemas.microsoft.com/office/drawing/2014/main" val="1330508425"/>
                    </a:ext>
                  </a:extLst>
                </a:gridCol>
                <a:gridCol w="1027289">
                  <a:extLst>
                    <a:ext uri="{9D8B030D-6E8A-4147-A177-3AD203B41FA5}">
                      <a16:colId xmlns:a16="http://schemas.microsoft.com/office/drawing/2014/main" val="254674054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657365898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89741986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513567869"/>
                    </a:ext>
                  </a:extLst>
                </a:gridCol>
                <a:gridCol w="778934">
                  <a:extLst>
                    <a:ext uri="{9D8B030D-6E8A-4147-A177-3AD203B41FA5}">
                      <a16:colId xmlns:a16="http://schemas.microsoft.com/office/drawing/2014/main" val="3884977571"/>
                    </a:ext>
                  </a:extLst>
                </a:gridCol>
                <a:gridCol w="669732">
                  <a:extLst>
                    <a:ext uri="{9D8B030D-6E8A-4147-A177-3AD203B41FA5}">
                      <a16:colId xmlns:a16="http://schemas.microsoft.com/office/drawing/2014/main" val="749411941"/>
                    </a:ext>
                  </a:extLst>
                </a:gridCol>
              </a:tblGrid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Name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Capacity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Access Modes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Reclaim Policy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Status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Claim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Storage Class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Age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02643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pvc-06212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500M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Read/Write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Delete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Bound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default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demo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 day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93917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pvc-7584b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20Gi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Read/Write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Delete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Bound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container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Microk8s-ef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50 minutes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623477"/>
                  </a:ext>
                </a:extLst>
              </a:tr>
            </a:tbl>
          </a:graphicData>
        </a:graphic>
      </p:graphicFrame>
      <p:sp>
        <p:nvSpPr>
          <p:cNvPr id="18" name="타원 17">
            <a:extLst>
              <a:ext uri="{FF2B5EF4-FFF2-40B4-BE49-F238E27FC236}">
                <a16:creationId xmlns:a16="http://schemas.microsoft.com/office/drawing/2014/main" id="{3CA554BC-B251-4034-B7DF-E655C996E768}"/>
              </a:ext>
            </a:extLst>
          </p:cNvPr>
          <p:cNvSpPr/>
          <p:nvPr/>
        </p:nvSpPr>
        <p:spPr>
          <a:xfrm>
            <a:off x="2200329" y="2790541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F42F0F-E21D-4496-A414-5B1859CB4DB7}"/>
              </a:ext>
            </a:extLst>
          </p:cNvPr>
          <p:cNvSpPr txBox="1"/>
          <p:nvPr/>
        </p:nvSpPr>
        <p:spPr>
          <a:xfrm>
            <a:off x="4864221" y="5448042"/>
            <a:ext cx="12811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&lt; 1 . 2 . 3 . 4 . 5 &gt;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F029CD-73D3-40C1-A979-18988A93D9F3}"/>
              </a:ext>
            </a:extLst>
          </p:cNvPr>
          <p:cNvSpPr/>
          <p:nvPr/>
        </p:nvSpPr>
        <p:spPr>
          <a:xfrm>
            <a:off x="4748411" y="5479022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val="19226540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BF458-4BAE-45A2-9F11-6B9C0861C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Cluster -&gt; Detail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976754-FF66-4A34-A63B-19E06E5317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Cluster &gt; Cluster01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7FDE07-17C5-400D-A150-5B6C610961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Cluster01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7A000A-DAEA-4CA9-AA1A-472E41E43FB5}"/>
              </a:ext>
            </a:extLst>
          </p:cNvPr>
          <p:cNvSpPr/>
          <p:nvPr/>
        </p:nvSpPr>
        <p:spPr>
          <a:xfrm>
            <a:off x="2141649" y="2025807"/>
            <a:ext cx="6708157" cy="39938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9E028FC-60F0-49B1-B1EC-F91574D3056A}"/>
              </a:ext>
            </a:extLst>
          </p:cNvPr>
          <p:cNvGrpSpPr/>
          <p:nvPr/>
        </p:nvGrpSpPr>
        <p:grpSpPr>
          <a:xfrm>
            <a:off x="2351772" y="2212144"/>
            <a:ext cx="6287913" cy="212931"/>
            <a:chOff x="3265029" y="3634802"/>
            <a:chExt cx="6287913" cy="212931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A96BB643-BE0D-42CC-B013-6DF53806DFCF}"/>
                </a:ext>
              </a:extLst>
            </p:cNvPr>
            <p:cNvGrpSpPr/>
            <p:nvPr/>
          </p:nvGrpSpPr>
          <p:grpSpPr>
            <a:xfrm>
              <a:off x="3283134" y="3634802"/>
              <a:ext cx="1863617" cy="211690"/>
              <a:chOff x="2261276" y="2310935"/>
              <a:chExt cx="1594653" cy="351939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063DB2FE-99F0-457C-AE10-2C8EEBFCC5CE}"/>
                  </a:ext>
                </a:extLst>
              </p:cNvPr>
              <p:cNvSpPr/>
              <p:nvPr/>
            </p:nvSpPr>
            <p:spPr>
              <a:xfrm>
                <a:off x="3058121" y="2312596"/>
                <a:ext cx="797808" cy="35027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Add-ons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85AB877-028D-4A28-8705-6D652523BD27}"/>
                  </a:ext>
                </a:extLst>
              </p:cNvPr>
              <p:cNvSpPr/>
              <p:nvPr/>
            </p:nvSpPr>
            <p:spPr>
              <a:xfrm>
                <a:off x="2261276" y="2310935"/>
                <a:ext cx="797808" cy="35027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Geneal</a:t>
                </a:r>
                <a:endPara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3A1EA3F-7A41-4AF8-AE66-B941F6BC83F9}"/>
                </a:ext>
              </a:extLst>
            </p:cNvPr>
            <p:cNvCxnSpPr>
              <a:cxnSpLocks/>
            </p:cNvCxnSpPr>
            <p:nvPr/>
          </p:nvCxnSpPr>
          <p:spPr>
            <a:xfrm>
              <a:off x="3265029" y="3847733"/>
              <a:ext cx="628791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126BD01-E4DF-4AE1-92B3-FF8733F6CFD6}"/>
              </a:ext>
            </a:extLst>
          </p:cNvPr>
          <p:cNvSpPr/>
          <p:nvPr/>
        </p:nvSpPr>
        <p:spPr>
          <a:xfrm>
            <a:off x="4233493" y="2211568"/>
            <a:ext cx="932371" cy="2106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Nodes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AF5B3E-5B96-426E-B23C-0EDF70C4BCDF}"/>
              </a:ext>
            </a:extLst>
          </p:cNvPr>
          <p:cNvSpPr/>
          <p:nvPr/>
        </p:nvSpPr>
        <p:spPr>
          <a:xfrm>
            <a:off x="201110" y="1706483"/>
            <a:ext cx="1720735" cy="25149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80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DBE0A350-37B6-4150-997C-D3EAA9D8C59B}"/>
              </a:ext>
            </a:extLst>
          </p:cNvPr>
          <p:cNvSpPr/>
          <p:nvPr/>
        </p:nvSpPr>
        <p:spPr>
          <a:xfrm>
            <a:off x="5165060" y="2211568"/>
            <a:ext cx="932371" cy="2106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Namespace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52D3C0-7D97-4BB2-94EC-8019AE80921F}"/>
              </a:ext>
            </a:extLst>
          </p:cNvPr>
          <p:cNvSpPr/>
          <p:nvPr/>
        </p:nvSpPr>
        <p:spPr>
          <a:xfrm>
            <a:off x="6097947" y="2211568"/>
            <a:ext cx="1110015" cy="21068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Persistent Volume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A0B0B76-BF11-4638-931F-584AE8F3046F}"/>
              </a:ext>
            </a:extLst>
          </p:cNvPr>
          <p:cNvSpPr/>
          <p:nvPr/>
        </p:nvSpPr>
        <p:spPr>
          <a:xfrm>
            <a:off x="7207963" y="2211568"/>
            <a:ext cx="1025608" cy="2106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Storage Classes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D92D628F-4875-40AF-AA58-6F06037942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029743"/>
              </p:ext>
            </p:extLst>
          </p:nvPr>
        </p:nvGraphicFramePr>
        <p:xfrm>
          <a:off x="2369877" y="2608020"/>
          <a:ext cx="6269807" cy="8875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6664">
                  <a:extLst>
                    <a:ext uri="{9D8B030D-6E8A-4147-A177-3AD203B41FA5}">
                      <a16:colId xmlns:a16="http://schemas.microsoft.com/office/drawing/2014/main" val="2933535574"/>
                    </a:ext>
                  </a:extLst>
                </a:gridCol>
                <a:gridCol w="1147955">
                  <a:extLst>
                    <a:ext uri="{9D8B030D-6E8A-4147-A177-3AD203B41FA5}">
                      <a16:colId xmlns:a16="http://schemas.microsoft.com/office/drawing/2014/main" val="1330508425"/>
                    </a:ext>
                  </a:extLst>
                </a:gridCol>
                <a:gridCol w="1536235">
                  <a:extLst>
                    <a:ext uri="{9D8B030D-6E8A-4147-A177-3AD203B41FA5}">
                      <a16:colId xmlns:a16="http://schemas.microsoft.com/office/drawing/2014/main" val="2546740543"/>
                    </a:ext>
                  </a:extLst>
                </a:gridCol>
                <a:gridCol w="1367418">
                  <a:extLst>
                    <a:ext uri="{9D8B030D-6E8A-4147-A177-3AD203B41FA5}">
                      <a16:colId xmlns:a16="http://schemas.microsoft.com/office/drawing/2014/main" val="657365898"/>
                    </a:ext>
                  </a:extLst>
                </a:gridCol>
                <a:gridCol w="1001535">
                  <a:extLst>
                    <a:ext uri="{9D8B030D-6E8A-4147-A177-3AD203B41FA5}">
                      <a16:colId xmlns:a16="http://schemas.microsoft.com/office/drawing/2014/main" val="749411941"/>
                    </a:ext>
                  </a:extLst>
                </a:gridCol>
              </a:tblGrid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Name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labes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Provisioner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Parameters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Age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02643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demo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-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microk8s.io/</a:t>
                      </a:r>
                      <a:r>
                        <a:rPr lang="en-US" altLang="ko-KR" sz="8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hostpath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-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 day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93917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Microk8s-hostpath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-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microk8s.io/</a:t>
                      </a:r>
                      <a:r>
                        <a:rPr lang="en-US" altLang="ko-KR" sz="8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hostpath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-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 day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623477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481BFA1-7789-4540-8FB4-FDFD2037B2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614616"/>
              </p:ext>
            </p:extLst>
          </p:nvPr>
        </p:nvGraphicFramePr>
        <p:xfrm>
          <a:off x="9202723" y="519394"/>
          <a:ext cx="2931202" cy="233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892">
                  <a:extLst>
                    <a:ext uri="{9D8B030D-6E8A-4147-A177-3AD203B41FA5}">
                      <a16:colId xmlns:a16="http://schemas.microsoft.com/office/drawing/2014/main" val="2670468418"/>
                    </a:ext>
                  </a:extLst>
                </a:gridCol>
                <a:gridCol w="629098">
                  <a:extLst>
                    <a:ext uri="{9D8B030D-6E8A-4147-A177-3AD203B41FA5}">
                      <a16:colId xmlns:a16="http://schemas.microsoft.com/office/drawing/2014/main" val="2221562890"/>
                    </a:ext>
                  </a:extLst>
                </a:gridCol>
                <a:gridCol w="2067212">
                  <a:extLst>
                    <a:ext uri="{9D8B030D-6E8A-4147-A177-3AD203B41FA5}">
                      <a16:colId xmlns:a16="http://schemas.microsoft.com/office/drawing/2014/main" val="69013095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Project name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PaaS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 포탈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9382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 &gt; Storage Classes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0707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 Definition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8267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Cluster/Storage Classes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정의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Storage Classes 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리스트 화면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9965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35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Storage Classes</a:t>
                      </a: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List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Storage Classes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리스트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94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＂</a:t>
                      </a:r>
                      <a:r>
                        <a:rPr lang="ko-KR" altLang="en-US" sz="8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페이징</a:t>
                      </a: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"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</a:t>
                      </a:r>
                      <a:endParaRPr lang="en-US" altLang="ko-KR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클릭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Storage Classes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개수 만큼 더 보기 가능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580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261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178608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F849860-828D-4B9A-AC48-974E9ADADABB}"/>
              </a:ext>
            </a:extLst>
          </p:cNvPr>
          <p:cNvSpPr txBox="1"/>
          <p:nvPr/>
        </p:nvSpPr>
        <p:spPr>
          <a:xfrm>
            <a:off x="4864221" y="5448042"/>
            <a:ext cx="12811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&lt; 1 . 2 . 3 . 4 . 5 &gt;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7FFAC53-CE52-444D-BDDD-C53500D6038B}"/>
              </a:ext>
            </a:extLst>
          </p:cNvPr>
          <p:cNvSpPr/>
          <p:nvPr/>
        </p:nvSpPr>
        <p:spPr>
          <a:xfrm>
            <a:off x="4748411" y="5479022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11E6C83-7B79-41C4-8BF7-08096EA997D5}"/>
              </a:ext>
            </a:extLst>
          </p:cNvPr>
          <p:cNvSpPr/>
          <p:nvPr/>
        </p:nvSpPr>
        <p:spPr>
          <a:xfrm>
            <a:off x="2200329" y="2790541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val="16743026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BF458-4BAE-45A2-9F11-6B9C0861C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Workloads -&gt; Deployments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976754-FF66-4A34-A63B-19E06E5317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Workloads &gt; Deployments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7FDE07-17C5-400D-A150-5B6C610961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Workloads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7A000A-DAEA-4CA9-AA1A-472E41E43FB5}"/>
              </a:ext>
            </a:extLst>
          </p:cNvPr>
          <p:cNvSpPr/>
          <p:nvPr/>
        </p:nvSpPr>
        <p:spPr>
          <a:xfrm>
            <a:off x="2150702" y="2025807"/>
            <a:ext cx="6708157" cy="39938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AF5B3E-5B96-426E-B23C-0EDF70C4BCDF}"/>
              </a:ext>
            </a:extLst>
          </p:cNvPr>
          <p:cNvSpPr/>
          <p:nvPr/>
        </p:nvSpPr>
        <p:spPr>
          <a:xfrm>
            <a:off x="201110" y="2200466"/>
            <a:ext cx="1720735" cy="25149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80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481BFA1-7789-4540-8FB4-FDFD2037B2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129816"/>
              </p:ext>
            </p:extLst>
          </p:nvPr>
        </p:nvGraphicFramePr>
        <p:xfrm>
          <a:off x="9202723" y="519394"/>
          <a:ext cx="2931202" cy="4424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892">
                  <a:extLst>
                    <a:ext uri="{9D8B030D-6E8A-4147-A177-3AD203B41FA5}">
                      <a16:colId xmlns:a16="http://schemas.microsoft.com/office/drawing/2014/main" val="2670468418"/>
                    </a:ext>
                  </a:extLst>
                </a:gridCol>
                <a:gridCol w="629098">
                  <a:extLst>
                    <a:ext uri="{9D8B030D-6E8A-4147-A177-3AD203B41FA5}">
                      <a16:colId xmlns:a16="http://schemas.microsoft.com/office/drawing/2014/main" val="2221562890"/>
                    </a:ext>
                  </a:extLst>
                </a:gridCol>
                <a:gridCol w="2067212">
                  <a:extLst>
                    <a:ext uri="{9D8B030D-6E8A-4147-A177-3AD203B41FA5}">
                      <a16:colId xmlns:a16="http://schemas.microsoft.com/office/drawing/2014/main" val="69013095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Project name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PaaS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 포탈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9382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Workloads &gt; Deployments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0707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 Definition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8267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Workloads/Deployments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정의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Deployments 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상세 화면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9965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35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Workloads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메뉴</a:t>
                      </a:r>
                      <a:endParaRPr lang="en-US" altLang="ko-KR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Workloads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메뉴를 누르면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Sub Menu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가 펼쳐짐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94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Project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</a:t>
                      </a:r>
                      <a:endParaRPr lang="en-US" altLang="ko-KR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콤보 박스에서 프로젝트 선택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현재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Join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되어있는 프로젝트 리스트만 나타난다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프로젝트 선택 시 프로젝트에 소속된 클러스터 목록으로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번 변경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580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</a:t>
                      </a:r>
                      <a:endParaRPr lang="en-US" altLang="ko-KR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콤보 박스에서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선택된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의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Deployment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리스트를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번에 출력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261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Deployment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</a:t>
                      </a:r>
                      <a:endParaRPr lang="en-US" altLang="ko-KR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콤보 박스에서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Deployment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선택된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Deployment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정보를 아래에 출력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마지막으로 선택된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Project, Cluster, Deployment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정보는 쿠키로 저장하며 페이지 재 진입 시 자동 선택한다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168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 area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번에서 선택된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Deployment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상세 정보가 나타난다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선택된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Deployment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가 없을 경우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번의 메시지를 보여준다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178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New Deployment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 클릭 시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New Deployment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화면으로 이동한다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445742"/>
                  </a:ext>
                </a:extLst>
              </a:tr>
            </a:tbl>
          </a:graphicData>
        </a:graphic>
      </p:graphicFrame>
      <p:sp>
        <p:nvSpPr>
          <p:cNvPr id="21" name="타원 20">
            <a:extLst>
              <a:ext uri="{FF2B5EF4-FFF2-40B4-BE49-F238E27FC236}">
                <a16:creationId xmlns:a16="http://schemas.microsoft.com/office/drawing/2014/main" id="{111E6C83-7B79-41C4-8BF7-08096EA997D5}"/>
              </a:ext>
            </a:extLst>
          </p:cNvPr>
          <p:cNvSpPr/>
          <p:nvPr/>
        </p:nvSpPr>
        <p:spPr>
          <a:xfrm>
            <a:off x="85300" y="1967631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F79D6D4-FC78-41B8-BE00-5F74987E35ED}"/>
              </a:ext>
            </a:extLst>
          </p:cNvPr>
          <p:cNvGrpSpPr/>
          <p:nvPr/>
        </p:nvGrpSpPr>
        <p:grpSpPr>
          <a:xfrm>
            <a:off x="2369877" y="2216846"/>
            <a:ext cx="1279033" cy="222935"/>
            <a:chOff x="2313640" y="4193815"/>
            <a:chExt cx="1279033" cy="22293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BD7648F-D763-4C69-B113-A3C90C9963B4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 Select Project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B830D44-9C6C-4B8F-8A01-C61DD2300FC2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25E5769A-188C-4B6A-A0AB-1FBD3757A30A}"/>
              </a:ext>
            </a:extLst>
          </p:cNvPr>
          <p:cNvSpPr/>
          <p:nvPr/>
        </p:nvSpPr>
        <p:spPr>
          <a:xfrm>
            <a:off x="2316138" y="1950491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EB2538C-5BCB-4E9D-9682-B94D3D1335CD}"/>
              </a:ext>
            </a:extLst>
          </p:cNvPr>
          <p:cNvSpPr/>
          <p:nvPr/>
        </p:nvSpPr>
        <p:spPr>
          <a:xfrm>
            <a:off x="3686679" y="1947282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0A1F158-F385-4E3D-819B-CBF13C236B77}"/>
              </a:ext>
            </a:extLst>
          </p:cNvPr>
          <p:cNvSpPr/>
          <p:nvPr/>
        </p:nvSpPr>
        <p:spPr>
          <a:xfrm>
            <a:off x="7440075" y="2233157"/>
            <a:ext cx="1197045" cy="2188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700" dirty="0"/>
              <a:t>New Deployment</a:t>
            </a:r>
            <a:endParaRPr lang="ko-KR" altLang="en-US" sz="700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CA2876A-2B5E-4721-9B4E-22FE167B890B}"/>
              </a:ext>
            </a:extLst>
          </p:cNvPr>
          <p:cNvGrpSpPr/>
          <p:nvPr/>
        </p:nvGrpSpPr>
        <p:grpSpPr>
          <a:xfrm>
            <a:off x="3678201" y="2222148"/>
            <a:ext cx="1279033" cy="222935"/>
            <a:chOff x="2313640" y="4193815"/>
            <a:chExt cx="1279033" cy="22293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A30AE8B-32ED-466F-8547-2B1B372332AC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 Select Cluster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0E08728-B5E5-4C5E-B9F7-A170F04408CE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7E85AEF-C868-4918-8F64-0D82E21E179B}"/>
              </a:ext>
            </a:extLst>
          </p:cNvPr>
          <p:cNvGrpSpPr/>
          <p:nvPr/>
        </p:nvGrpSpPr>
        <p:grpSpPr>
          <a:xfrm>
            <a:off x="4975630" y="2216846"/>
            <a:ext cx="1279033" cy="222935"/>
            <a:chOff x="2313640" y="4193815"/>
            <a:chExt cx="1279033" cy="222935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D1BBF55-8B3C-4EF4-A13D-F5DC62350D8B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 Select Deployment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65F1237-0671-4C91-8328-7D1FC32ACA9A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ACA20C9-E483-4925-B824-ABB297D40072}"/>
              </a:ext>
            </a:extLst>
          </p:cNvPr>
          <p:cNvSpPr/>
          <p:nvPr/>
        </p:nvSpPr>
        <p:spPr>
          <a:xfrm>
            <a:off x="2150702" y="2561833"/>
            <a:ext cx="6708157" cy="39938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877A27F3-67AD-4DD8-A3E6-85F5FC210441}"/>
              </a:ext>
            </a:extLst>
          </p:cNvPr>
          <p:cNvSpPr/>
          <p:nvPr/>
        </p:nvSpPr>
        <p:spPr>
          <a:xfrm>
            <a:off x="4994405" y="1965391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4F351F0-3301-4D81-A4BB-08C01AE49FDB}"/>
              </a:ext>
            </a:extLst>
          </p:cNvPr>
          <p:cNvSpPr txBox="1"/>
          <p:nvPr/>
        </p:nvSpPr>
        <p:spPr>
          <a:xfrm>
            <a:off x="4245155" y="4089153"/>
            <a:ext cx="2804220" cy="25736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sz="1200" b="1" dirty="0"/>
              <a:t>Deployment </a:t>
            </a:r>
            <a:r>
              <a:rPr lang="ko-KR" altLang="en-US" sz="1200" b="1" dirty="0"/>
              <a:t>를 선택 하시기 바랍니다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E6A773C-914E-4C93-90F7-E4D07D489554}"/>
              </a:ext>
            </a:extLst>
          </p:cNvPr>
          <p:cNvSpPr txBox="1"/>
          <p:nvPr/>
        </p:nvSpPr>
        <p:spPr>
          <a:xfrm>
            <a:off x="3955451" y="4333114"/>
            <a:ext cx="3442215" cy="19581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새로운 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Deployment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를 생성하려면 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[New Deployment]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버튼을 클릭하세요</a:t>
            </a: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829A56A3-CC0E-4E34-9B09-770E5731653C}"/>
              </a:ext>
            </a:extLst>
          </p:cNvPr>
          <p:cNvSpPr/>
          <p:nvPr/>
        </p:nvSpPr>
        <p:spPr>
          <a:xfrm>
            <a:off x="5229392" y="3829728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5</a:t>
            </a:r>
            <a:endParaRPr lang="ko-KR" altLang="en-US" sz="700" b="1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B4C1764D-0D99-4A54-8799-80AA661AD4E4}"/>
              </a:ext>
            </a:extLst>
          </p:cNvPr>
          <p:cNvSpPr/>
          <p:nvPr/>
        </p:nvSpPr>
        <p:spPr>
          <a:xfrm>
            <a:off x="7432708" y="1962275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6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val="27773193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BF458-4BAE-45A2-9F11-6B9C0861C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Workloads -&gt; Deployments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976754-FF66-4A34-A63B-19E06E5317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Workloads &gt; Deployments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7FDE07-17C5-400D-A150-5B6C610961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Workloads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7A000A-DAEA-4CA9-AA1A-472E41E43FB5}"/>
              </a:ext>
            </a:extLst>
          </p:cNvPr>
          <p:cNvSpPr/>
          <p:nvPr/>
        </p:nvSpPr>
        <p:spPr>
          <a:xfrm>
            <a:off x="2150702" y="2025807"/>
            <a:ext cx="6708157" cy="39938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AF5B3E-5B96-426E-B23C-0EDF70C4BCDF}"/>
              </a:ext>
            </a:extLst>
          </p:cNvPr>
          <p:cNvSpPr/>
          <p:nvPr/>
        </p:nvSpPr>
        <p:spPr>
          <a:xfrm>
            <a:off x="201110" y="2200466"/>
            <a:ext cx="1720735" cy="25149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80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481BFA1-7789-4540-8FB4-FDFD2037B2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406071"/>
              </p:ext>
            </p:extLst>
          </p:nvPr>
        </p:nvGraphicFramePr>
        <p:xfrm>
          <a:off x="9202723" y="519394"/>
          <a:ext cx="2931202" cy="436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892">
                  <a:extLst>
                    <a:ext uri="{9D8B030D-6E8A-4147-A177-3AD203B41FA5}">
                      <a16:colId xmlns:a16="http://schemas.microsoft.com/office/drawing/2014/main" val="2670468418"/>
                    </a:ext>
                  </a:extLst>
                </a:gridCol>
                <a:gridCol w="629098">
                  <a:extLst>
                    <a:ext uri="{9D8B030D-6E8A-4147-A177-3AD203B41FA5}">
                      <a16:colId xmlns:a16="http://schemas.microsoft.com/office/drawing/2014/main" val="2221562890"/>
                    </a:ext>
                  </a:extLst>
                </a:gridCol>
                <a:gridCol w="2067212">
                  <a:extLst>
                    <a:ext uri="{9D8B030D-6E8A-4147-A177-3AD203B41FA5}">
                      <a16:colId xmlns:a16="http://schemas.microsoft.com/office/drawing/2014/main" val="69013095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Project name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PaaS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 포탈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9382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Workloads &gt; Deployments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0707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 Definition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8267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Workloads/Deployments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정의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Deployments 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상세 정보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9965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35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Deployment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이름 표시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94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Namespace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이름 표시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580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Label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표시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 - Badge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형태로 표시하며 여러 개일 경우 다음 줄에 이이어서 표시한다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261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Annotations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표시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- Badge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형태로 표시하며 여러 개일 경우 다음 줄에 이이어서 표시한다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168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Selector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표시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- Badge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형태로 표시하며 여러 개일 경우 다음 줄에 이이어서 표시한다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178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생성일 표시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4457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Replicas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표시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현재 생성 개수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전체 개수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5779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8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UID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표시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4984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업데이트 전략 표시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0366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재 시작 정책 표시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525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344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4317923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CF79D6D4-FC78-41B8-BE00-5F74987E35ED}"/>
              </a:ext>
            </a:extLst>
          </p:cNvPr>
          <p:cNvGrpSpPr/>
          <p:nvPr/>
        </p:nvGrpSpPr>
        <p:grpSpPr>
          <a:xfrm>
            <a:off x="2369877" y="2216846"/>
            <a:ext cx="1279033" cy="222935"/>
            <a:chOff x="2313640" y="4193815"/>
            <a:chExt cx="1279033" cy="22293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BD7648F-D763-4C69-B113-A3C90C9963B4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Project-1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B830D44-9C6C-4B8F-8A01-C61DD2300FC2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0A1F158-F385-4E3D-819B-CBF13C236B77}"/>
              </a:ext>
            </a:extLst>
          </p:cNvPr>
          <p:cNvSpPr/>
          <p:nvPr/>
        </p:nvSpPr>
        <p:spPr>
          <a:xfrm>
            <a:off x="7440075" y="2233157"/>
            <a:ext cx="1197045" cy="2188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700" dirty="0"/>
              <a:t>New Deployment</a:t>
            </a:r>
            <a:endParaRPr lang="ko-KR" altLang="en-US" sz="700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CA2876A-2B5E-4721-9B4E-22FE167B890B}"/>
              </a:ext>
            </a:extLst>
          </p:cNvPr>
          <p:cNvGrpSpPr/>
          <p:nvPr/>
        </p:nvGrpSpPr>
        <p:grpSpPr>
          <a:xfrm>
            <a:off x="3678201" y="2222148"/>
            <a:ext cx="1279033" cy="222935"/>
            <a:chOff x="2313640" y="4193815"/>
            <a:chExt cx="1279033" cy="22293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A30AE8B-32ED-466F-8547-2B1B372332AC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Cluster-1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0E08728-B5E5-4C5E-B9F7-A170F04408CE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7E85AEF-C868-4918-8F64-0D82E21E179B}"/>
              </a:ext>
            </a:extLst>
          </p:cNvPr>
          <p:cNvGrpSpPr/>
          <p:nvPr/>
        </p:nvGrpSpPr>
        <p:grpSpPr>
          <a:xfrm>
            <a:off x="4975630" y="2216846"/>
            <a:ext cx="1279033" cy="222935"/>
            <a:chOff x="2313640" y="4193815"/>
            <a:chExt cx="1279033" cy="222935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D1BBF55-8B3C-4EF4-A13D-F5DC62350D8B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nginx</a:t>
              </a: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-deployment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65F1237-0671-4C91-8328-7D1FC32ACA9A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ACA20C9-E483-4925-B824-ABB297D40072}"/>
              </a:ext>
            </a:extLst>
          </p:cNvPr>
          <p:cNvSpPr/>
          <p:nvPr/>
        </p:nvSpPr>
        <p:spPr>
          <a:xfrm>
            <a:off x="2150702" y="2561833"/>
            <a:ext cx="6708157" cy="39938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3C48D04-9FD3-41AC-9870-8C1D44CF4980}"/>
              </a:ext>
            </a:extLst>
          </p:cNvPr>
          <p:cNvGrpSpPr/>
          <p:nvPr/>
        </p:nvGrpSpPr>
        <p:grpSpPr>
          <a:xfrm>
            <a:off x="2349512" y="3137308"/>
            <a:ext cx="6290174" cy="257409"/>
            <a:chOff x="2320561" y="4264863"/>
            <a:chExt cx="5201072" cy="25740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662AD85-7532-4639-921E-EF6FC2457ECE}"/>
                </a:ext>
              </a:extLst>
            </p:cNvPr>
            <p:cNvSpPr txBox="1"/>
            <p:nvPr/>
          </p:nvSpPr>
          <p:spPr>
            <a:xfrm>
              <a:off x="2320561" y="4295661"/>
              <a:ext cx="298697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Name</a:t>
              </a:r>
              <a:endParaRPr lang="ko-KR" altLang="en-US" sz="800" b="1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0A867A-CC1D-486E-92F6-8F0C5972C64B}"/>
                </a:ext>
              </a:extLst>
            </p:cNvPr>
            <p:cNvSpPr/>
            <p:nvPr/>
          </p:nvSpPr>
          <p:spPr>
            <a:xfrm>
              <a:off x="3244958" y="4264863"/>
              <a:ext cx="4276675" cy="257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nginx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-deployment</a:t>
              </a:r>
              <a:endParaRPr lang="ko-KR" altLang="en-US" sz="8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4140908-6578-4047-87B7-16C8BACDC4D2}"/>
              </a:ext>
            </a:extLst>
          </p:cNvPr>
          <p:cNvGrpSpPr/>
          <p:nvPr/>
        </p:nvGrpSpPr>
        <p:grpSpPr>
          <a:xfrm>
            <a:off x="2349511" y="3486787"/>
            <a:ext cx="6290174" cy="257409"/>
            <a:chOff x="2320561" y="4264863"/>
            <a:chExt cx="5201072" cy="25740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401D771-FA62-43A9-B569-9200041C67EE}"/>
                </a:ext>
              </a:extLst>
            </p:cNvPr>
            <p:cNvSpPr txBox="1"/>
            <p:nvPr/>
          </p:nvSpPr>
          <p:spPr>
            <a:xfrm>
              <a:off x="2320561" y="4295661"/>
              <a:ext cx="525350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Namespace</a:t>
              </a:r>
              <a:endParaRPr lang="ko-KR" altLang="en-US" sz="800" b="1" dirty="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97B2E32-BF0A-44B1-BD90-F625AD109511}"/>
                </a:ext>
              </a:extLst>
            </p:cNvPr>
            <p:cNvSpPr/>
            <p:nvPr/>
          </p:nvSpPr>
          <p:spPr>
            <a:xfrm>
              <a:off x="3244958" y="4264863"/>
              <a:ext cx="4276675" cy="257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default</a:t>
              </a:r>
              <a:endParaRPr lang="ko-KR" altLang="en-US" sz="8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E759B72B-0975-45D9-B1A4-F25EA63B90C4}"/>
              </a:ext>
            </a:extLst>
          </p:cNvPr>
          <p:cNvSpPr txBox="1"/>
          <p:nvPr/>
        </p:nvSpPr>
        <p:spPr>
          <a:xfrm>
            <a:off x="2349511" y="3852918"/>
            <a:ext cx="378877" cy="19581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800" b="1" dirty="0"/>
              <a:t>Labels</a:t>
            </a:r>
            <a:endParaRPr lang="ko-KR" altLang="en-US" sz="800" b="1" dirty="0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124CCD69-B361-4710-8408-EC86B63B0711}"/>
              </a:ext>
            </a:extLst>
          </p:cNvPr>
          <p:cNvSpPr/>
          <p:nvPr/>
        </p:nvSpPr>
        <p:spPr>
          <a:xfrm>
            <a:off x="3467477" y="3852918"/>
            <a:ext cx="766018" cy="1958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app: </a:t>
            </a:r>
            <a:r>
              <a:rPr lang="en-US" altLang="ko-KR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nginx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107AB8E9-F8A4-4FFE-9803-06F40299B683}"/>
              </a:ext>
            </a:extLst>
          </p:cNvPr>
          <p:cNvSpPr/>
          <p:nvPr/>
        </p:nvSpPr>
        <p:spPr>
          <a:xfrm>
            <a:off x="4298510" y="3852918"/>
            <a:ext cx="1057261" cy="1958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selecter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nginx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02243DA-A0C3-4914-A0FC-5EC1485A8B28}"/>
              </a:ext>
            </a:extLst>
          </p:cNvPr>
          <p:cNvSpPr txBox="1"/>
          <p:nvPr/>
        </p:nvSpPr>
        <p:spPr>
          <a:xfrm>
            <a:off x="2349511" y="4171975"/>
            <a:ext cx="673830" cy="19581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800" b="1" dirty="0"/>
              <a:t>Annotations</a:t>
            </a:r>
            <a:endParaRPr lang="ko-KR" altLang="en-US" sz="800" b="1" dirty="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C26367CB-53BA-49F2-A2F5-338B63F991E5}"/>
              </a:ext>
            </a:extLst>
          </p:cNvPr>
          <p:cNvSpPr/>
          <p:nvPr/>
        </p:nvSpPr>
        <p:spPr>
          <a:xfrm>
            <a:off x="3466426" y="4180312"/>
            <a:ext cx="2194145" cy="1874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deployment.Kubernetes.io/revision: 1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DFFAF9-0B71-4A2B-9A79-20F71D6AF76C}"/>
              </a:ext>
            </a:extLst>
          </p:cNvPr>
          <p:cNvGrpSpPr/>
          <p:nvPr/>
        </p:nvGrpSpPr>
        <p:grpSpPr>
          <a:xfrm>
            <a:off x="2349511" y="4761286"/>
            <a:ext cx="6290174" cy="257409"/>
            <a:chOff x="2320561" y="4264863"/>
            <a:chExt cx="5201072" cy="257409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ABFA705-1E7F-44DB-BE3C-1D89CAE8739A}"/>
                </a:ext>
              </a:extLst>
            </p:cNvPr>
            <p:cNvSpPr txBox="1"/>
            <p:nvPr/>
          </p:nvSpPr>
          <p:spPr>
            <a:xfrm>
              <a:off x="2320561" y="4295661"/>
              <a:ext cx="496190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Created At</a:t>
              </a:r>
              <a:endParaRPr lang="ko-KR" altLang="en-US" sz="800" b="1" dirty="0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96874B9-BE54-4E7F-9380-E698A3B057B7}"/>
                </a:ext>
              </a:extLst>
            </p:cNvPr>
            <p:cNvSpPr/>
            <p:nvPr/>
          </p:nvSpPr>
          <p:spPr>
            <a:xfrm>
              <a:off x="3244958" y="4264863"/>
              <a:ext cx="4276675" cy="257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2021-10-21 14:23:56</a:t>
              </a:r>
              <a:endParaRPr lang="ko-KR" altLang="en-US" sz="8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8C015ED-F9B2-47CF-899E-3B12718333AA}"/>
              </a:ext>
            </a:extLst>
          </p:cNvPr>
          <p:cNvGrpSpPr/>
          <p:nvPr/>
        </p:nvGrpSpPr>
        <p:grpSpPr>
          <a:xfrm>
            <a:off x="2349511" y="5471616"/>
            <a:ext cx="6290174" cy="257409"/>
            <a:chOff x="2320561" y="4264863"/>
            <a:chExt cx="5201072" cy="257409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3797CC3-D08D-4FD9-B6F8-663DF7764628}"/>
                </a:ext>
              </a:extLst>
            </p:cNvPr>
            <p:cNvSpPr txBox="1"/>
            <p:nvPr/>
          </p:nvSpPr>
          <p:spPr>
            <a:xfrm>
              <a:off x="2320561" y="4295661"/>
              <a:ext cx="212543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UID</a:t>
              </a:r>
              <a:endParaRPr lang="ko-KR" altLang="en-US" sz="800" b="1" dirty="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FE4B242-3B5F-4753-A1F5-4DB9FAC70864}"/>
                </a:ext>
              </a:extLst>
            </p:cNvPr>
            <p:cNvSpPr/>
            <p:nvPr/>
          </p:nvSpPr>
          <p:spPr>
            <a:xfrm>
              <a:off x="3244958" y="4264863"/>
              <a:ext cx="4276675" cy="257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ef120a22-2a73-4976-9ee5-28851d7242de</a:t>
              </a:r>
              <a:endParaRPr lang="ko-KR" altLang="en-US" sz="8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65F9A48-AA01-45D0-B777-7F837B325D9D}"/>
              </a:ext>
            </a:extLst>
          </p:cNvPr>
          <p:cNvGrpSpPr/>
          <p:nvPr/>
        </p:nvGrpSpPr>
        <p:grpSpPr>
          <a:xfrm>
            <a:off x="2349511" y="5828580"/>
            <a:ext cx="6290174" cy="257409"/>
            <a:chOff x="2320561" y="4264863"/>
            <a:chExt cx="5201072" cy="257409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51E6A2C-F12C-4055-9987-97316F243C4D}"/>
                </a:ext>
              </a:extLst>
            </p:cNvPr>
            <p:cNvSpPr txBox="1"/>
            <p:nvPr/>
          </p:nvSpPr>
          <p:spPr>
            <a:xfrm>
              <a:off x="2320561" y="4295661"/>
              <a:ext cx="722842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Update Strategy</a:t>
              </a:r>
              <a:endParaRPr lang="ko-KR" altLang="en-US" sz="800" b="1" dirty="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87AE7C0-2484-4C61-AC4F-9CEB77DDBA9B}"/>
                </a:ext>
              </a:extLst>
            </p:cNvPr>
            <p:cNvSpPr/>
            <p:nvPr/>
          </p:nvSpPr>
          <p:spPr>
            <a:xfrm>
              <a:off x="3244958" y="4264863"/>
              <a:ext cx="4276675" cy="257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RollingUpdate</a:t>
              </a:r>
              <a:endParaRPr lang="ko-KR" altLang="en-US" sz="8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A8C17711-F977-457E-9680-898E9CD99248}"/>
              </a:ext>
            </a:extLst>
          </p:cNvPr>
          <p:cNvGrpSpPr/>
          <p:nvPr/>
        </p:nvGrpSpPr>
        <p:grpSpPr>
          <a:xfrm>
            <a:off x="2349511" y="5113766"/>
            <a:ext cx="6290174" cy="257409"/>
            <a:chOff x="2320561" y="4264863"/>
            <a:chExt cx="5201072" cy="257409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FC58953-3403-4F00-A20A-096F38E61D3F}"/>
                </a:ext>
              </a:extLst>
            </p:cNvPr>
            <p:cNvSpPr txBox="1"/>
            <p:nvPr/>
          </p:nvSpPr>
          <p:spPr>
            <a:xfrm>
              <a:off x="2320561" y="4295661"/>
              <a:ext cx="390153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Replicas</a:t>
              </a:r>
              <a:endParaRPr lang="ko-KR" altLang="en-US" sz="800" b="1" dirty="0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2F632B62-31CA-45D3-9E9E-F0FABAAC4B6C}"/>
                </a:ext>
              </a:extLst>
            </p:cNvPr>
            <p:cNvSpPr/>
            <p:nvPr/>
          </p:nvSpPr>
          <p:spPr>
            <a:xfrm>
              <a:off x="3244958" y="4264863"/>
              <a:ext cx="4276675" cy="257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 / 3</a:t>
              </a:r>
              <a:endParaRPr lang="ko-KR" altLang="en-US" sz="8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DC180135-1FB8-407D-A31C-C46E1B676A02}"/>
              </a:ext>
            </a:extLst>
          </p:cNvPr>
          <p:cNvGrpSpPr/>
          <p:nvPr/>
        </p:nvGrpSpPr>
        <p:grpSpPr>
          <a:xfrm>
            <a:off x="2349511" y="6190086"/>
            <a:ext cx="6290174" cy="257409"/>
            <a:chOff x="2320561" y="4264863"/>
            <a:chExt cx="5201072" cy="257409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866AB30-0B84-48F5-84EB-0AF8C012CFA6}"/>
                </a:ext>
              </a:extLst>
            </p:cNvPr>
            <p:cNvSpPr txBox="1"/>
            <p:nvPr/>
          </p:nvSpPr>
          <p:spPr>
            <a:xfrm>
              <a:off x="2320561" y="4295661"/>
              <a:ext cx="616805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ko-KR" sz="800" b="1" dirty="0"/>
                <a:t>Restart Policy</a:t>
              </a:r>
              <a:endParaRPr lang="ko-KR" altLang="en-US" sz="800" b="1" dirty="0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751C2188-97C1-413C-B294-A9F6F25F70D6}"/>
                </a:ext>
              </a:extLst>
            </p:cNvPr>
            <p:cNvSpPr/>
            <p:nvPr/>
          </p:nvSpPr>
          <p:spPr>
            <a:xfrm>
              <a:off x="3244958" y="4264863"/>
              <a:ext cx="4276675" cy="257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Always</a:t>
              </a:r>
              <a:endParaRPr lang="ko-KR" altLang="en-US" sz="8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6D74FB84-09FA-4BBB-8715-1B842119DA8D}"/>
              </a:ext>
            </a:extLst>
          </p:cNvPr>
          <p:cNvSpPr txBox="1"/>
          <p:nvPr/>
        </p:nvSpPr>
        <p:spPr>
          <a:xfrm>
            <a:off x="2349511" y="4465656"/>
            <a:ext cx="465439" cy="19581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800" b="1" dirty="0"/>
              <a:t>Selector</a:t>
            </a:r>
            <a:endParaRPr lang="ko-KR" altLang="en-US" sz="800" b="1" dirty="0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0826AEC8-4107-4E73-8B8F-6F06369CDD80}"/>
              </a:ext>
            </a:extLst>
          </p:cNvPr>
          <p:cNvSpPr/>
          <p:nvPr/>
        </p:nvSpPr>
        <p:spPr>
          <a:xfrm>
            <a:off x="3466427" y="4473993"/>
            <a:ext cx="832084" cy="17906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node: node1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C9BEDC6-3ACD-4E00-8814-9D398FA32B77}"/>
              </a:ext>
            </a:extLst>
          </p:cNvPr>
          <p:cNvGrpSpPr/>
          <p:nvPr/>
        </p:nvGrpSpPr>
        <p:grpSpPr>
          <a:xfrm>
            <a:off x="2351772" y="2749730"/>
            <a:ext cx="6287913" cy="211371"/>
            <a:chOff x="2351772" y="2749730"/>
            <a:chExt cx="6287913" cy="211371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2BA835D-5D4F-45B7-BA7A-B3DE3AAD64A7}"/>
                </a:ext>
              </a:extLst>
            </p:cNvPr>
            <p:cNvGrpSpPr/>
            <p:nvPr/>
          </p:nvGrpSpPr>
          <p:grpSpPr>
            <a:xfrm>
              <a:off x="2369877" y="2749730"/>
              <a:ext cx="1863617" cy="210691"/>
              <a:chOff x="2261276" y="2313535"/>
              <a:chExt cx="1594653" cy="350279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DC1B5CB2-4C63-419A-B7C1-8BCF51A71341}"/>
                  </a:ext>
                </a:extLst>
              </p:cNvPr>
              <p:cNvSpPr/>
              <p:nvPr/>
            </p:nvSpPr>
            <p:spPr>
              <a:xfrm>
                <a:off x="3058121" y="2318200"/>
                <a:ext cx="797808" cy="34122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YAML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C892E70E-C8A2-480F-A90B-DF35AF19BDE0}"/>
                  </a:ext>
                </a:extLst>
              </p:cNvPr>
              <p:cNvSpPr/>
              <p:nvPr/>
            </p:nvSpPr>
            <p:spPr>
              <a:xfrm>
                <a:off x="2261276" y="2313535"/>
                <a:ext cx="797808" cy="35027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Geneal</a:t>
                </a:r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BEE686A-9B1F-40AD-9790-0BD0A3D64AB0}"/>
                </a:ext>
              </a:extLst>
            </p:cNvPr>
            <p:cNvCxnSpPr>
              <a:cxnSpLocks/>
            </p:cNvCxnSpPr>
            <p:nvPr/>
          </p:nvCxnSpPr>
          <p:spPr>
            <a:xfrm>
              <a:off x="2351772" y="2961101"/>
              <a:ext cx="628791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382FD3E-9B0C-45AC-BE3B-806134ED2CF3}"/>
                </a:ext>
              </a:extLst>
            </p:cNvPr>
            <p:cNvSpPr/>
            <p:nvPr/>
          </p:nvSpPr>
          <p:spPr>
            <a:xfrm>
              <a:off x="4228742" y="2758421"/>
              <a:ext cx="1257658" cy="1993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Relationship diagram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71" name="타원 70">
            <a:extLst>
              <a:ext uri="{FF2B5EF4-FFF2-40B4-BE49-F238E27FC236}">
                <a16:creationId xmlns:a16="http://schemas.microsoft.com/office/drawing/2014/main" id="{4BA4A642-1E76-4FD0-B486-220A752E002D}"/>
              </a:ext>
            </a:extLst>
          </p:cNvPr>
          <p:cNvSpPr/>
          <p:nvPr/>
        </p:nvSpPr>
        <p:spPr>
          <a:xfrm>
            <a:off x="2130339" y="3048366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EAD61EA7-5BA8-47A0-9193-F39C0F13F7D5}"/>
              </a:ext>
            </a:extLst>
          </p:cNvPr>
          <p:cNvSpPr/>
          <p:nvPr/>
        </p:nvSpPr>
        <p:spPr>
          <a:xfrm>
            <a:off x="2138258" y="3419504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D82B3496-2F8C-4B73-952A-D78F203FD788}"/>
              </a:ext>
            </a:extLst>
          </p:cNvPr>
          <p:cNvSpPr/>
          <p:nvPr/>
        </p:nvSpPr>
        <p:spPr>
          <a:xfrm>
            <a:off x="2138258" y="3797961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47325DF-7C46-4CA8-B7B4-CE28BDCF16EA}"/>
              </a:ext>
            </a:extLst>
          </p:cNvPr>
          <p:cNvSpPr/>
          <p:nvPr/>
        </p:nvSpPr>
        <p:spPr>
          <a:xfrm>
            <a:off x="2133284" y="4142971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155A35A2-6A68-4886-8399-73137B438A39}"/>
              </a:ext>
            </a:extLst>
          </p:cNvPr>
          <p:cNvSpPr/>
          <p:nvPr/>
        </p:nvSpPr>
        <p:spPr>
          <a:xfrm>
            <a:off x="2130338" y="4445179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5</a:t>
            </a:r>
            <a:endParaRPr lang="ko-KR" altLang="en-US" sz="700" b="1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AA5548D2-5259-49CF-9D82-53306F7C6AC5}"/>
              </a:ext>
            </a:extLst>
          </p:cNvPr>
          <p:cNvSpPr/>
          <p:nvPr/>
        </p:nvSpPr>
        <p:spPr>
          <a:xfrm>
            <a:off x="2137668" y="4746186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6</a:t>
            </a:r>
            <a:endParaRPr lang="ko-KR" altLang="en-US" sz="700" b="1" dirty="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EDBC3624-523D-4CC9-B542-3F9727876785}"/>
              </a:ext>
            </a:extLst>
          </p:cNvPr>
          <p:cNvSpPr/>
          <p:nvPr/>
        </p:nvSpPr>
        <p:spPr>
          <a:xfrm>
            <a:off x="2127434" y="5109238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59507230-8A9E-46D1-850C-F05C088846F5}"/>
              </a:ext>
            </a:extLst>
          </p:cNvPr>
          <p:cNvSpPr/>
          <p:nvPr/>
        </p:nvSpPr>
        <p:spPr>
          <a:xfrm>
            <a:off x="2126601" y="5469117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F97315D9-DA74-42EB-A158-7E824B0365A7}"/>
              </a:ext>
            </a:extLst>
          </p:cNvPr>
          <p:cNvSpPr/>
          <p:nvPr/>
        </p:nvSpPr>
        <p:spPr>
          <a:xfrm>
            <a:off x="2133284" y="5817108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9</a:t>
            </a:r>
            <a:endParaRPr lang="ko-KR" altLang="en-US" sz="700" b="1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AD10118A-7BDE-439A-B6A5-7362DBF57540}"/>
              </a:ext>
            </a:extLst>
          </p:cNvPr>
          <p:cNvSpPr/>
          <p:nvPr/>
        </p:nvSpPr>
        <p:spPr>
          <a:xfrm>
            <a:off x="2135541" y="6195816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10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val="244215716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D2F7A1E9-33D7-4D65-81B8-0A2ACD8BAF7B}"/>
              </a:ext>
            </a:extLst>
          </p:cNvPr>
          <p:cNvSpPr/>
          <p:nvPr/>
        </p:nvSpPr>
        <p:spPr>
          <a:xfrm>
            <a:off x="2150702" y="2025807"/>
            <a:ext cx="6708157" cy="39938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4EBF458-4BAE-45A2-9F11-6B9C0861C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Workloads -&gt; Deployments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976754-FF66-4A34-A63B-19E06E5317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Workloads &gt; Deployments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7FDE07-17C5-400D-A150-5B6C610961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Workloads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7A000A-DAEA-4CA9-AA1A-472E41E43FB5}"/>
              </a:ext>
            </a:extLst>
          </p:cNvPr>
          <p:cNvSpPr/>
          <p:nvPr/>
        </p:nvSpPr>
        <p:spPr>
          <a:xfrm>
            <a:off x="2150702" y="2625882"/>
            <a:ext cx="6708157" cy="39938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AF5B3E-5B96-426E-B23C-0EDF70C4BCDF}"/>
              </a:ext>
            </a:extLst>
          </p:cNvPr>
          <p:cNvSpPr/>
          <p:nvPr/>
        </p:nvSpPr>
        <p:spPr>
          <a:xfrm>
            <a:off x="201110" y="2200466"/>
            <a:ext cx="1720735" cy="25149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80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481BFA1-7789-4540-8FB4-FDFD2037B2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036419"/>
              </p:ext>
            </p:extLst>
          </p:nvPr>
        </p:nvGraphicFramePr>
        <p:xfrm>
          <a:off x="9202723" y="519394"/>
          <a:ext cx="2931202" cy="26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892">
                  <a:extLst>
                    <a:ext uri="{9D8B030D-6E8A-4147-A177-3AD203B41FA5}">
                      <a16:colId xmlns:a16="http://schemas.microsoft.com/office/drawing/2014/main" val="2670468418"/>
                    </a:ext>
                  </a:extLst>
                </a:gridCol>
                <a:gridCol w="629098">
                  <a:extLst>
                    <a:ext uri="{9D8B030D-6E8A-4147-A177-3AD203B41FA5}">
                      <a16:colId xmlns:a16="http://schemas.microsoft.com/office/drawing/2014/main" val="2221562890"/>
                    </a:ext>
                  </a:extLst>
                </a:gridCol>
                <a:gridCol w="2067212">
                  <a:extLst>
                    <a:ext uri="{9D8B030D-6E8A-4147-A177-3AD203B41FA5}">
                      <a16:colId xmlns:a16="http://schemas.microsoft.com/office/drawing/2014/main" val="69013095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Project name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PaaS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 포탈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9382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Workloads &gt; Deployments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0707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 Definition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8267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Workloads/Deployments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정의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Deployments 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상세 정보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9965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35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Container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정보 표시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 -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컨테이너 이름 표시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 -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컨테이너 이미지 표시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 - Port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표시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94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Volumes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표시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 -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볼륨 마운트 정보 표시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580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Conditions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표시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261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178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445742"/>
                  </a:ext>
                </a:extLst>
              </a:tr>
            </a:tbl>
          </a:graphicData>
        </a:graphic>
      </p:graphicFrame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61347CA0-9CE2-467A-A38D-8DDAD1C64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259921"/>
              </p:ext>
            </p:extLst>
          </p:nvPr>
        </p:nvGraphicFramePr>
        <p:xfrm>
          <a:off x="2369877" y="5396125"/>
          <a:ext cx="6269809" cy="8875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7237">
                  <a:extLst>
                    <a:ext uri="{9D8B030D-6E8A-4147-A177-3AD203B41FA5}">
                      <a16:colId xmlns:a16="http://schemas.microsoft.com/office/drawing/2014/main" val="2933535574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133050842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546740543"/>
                    </a:ext>
                  </a:extLst>
                </a:gridCol>
                <a:gridCol w="1099457">
                  <a:extLst>
                    <a:ext uri="{9D8B030D-6E8A-4147-A177-3AD203B41FA5}">
                      <a16:colId xmlns:a16="http://schemas.microsoft.com/office/drawing/2014/main" val="657365898"/>
                    </a:ext>
                  </a:extLst>
                </a:gridCol>
                <a:gridCol w="1393372">
                  <a:extLst>
                    <a:ext uri="{9D8B030D-6E8A-4147-A177-3AD203B41FA5}">
                      <a16:colId xmlns:a16="http://schemas.microsoft.com/office/drawing/2014/main" val="4104461655"/>
                    </a:ext>
                  </a:extLst>
                </a:gridCol>
                <a:gridCol w="1574857">
                  <a:extLst>
                    <a:ext uri="{9D8B030D-6E8A-4147-A177-3AD203B41FA5}">
                      <a16:colId xmlns:a16="http://schemas.microsoft.com/office/drawing/2014/main" val="749411941"/>
                    </a:ext>
                  </a:extLst>
                </a:gridCol>
              </a:tblGrid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Type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Status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Last Update Time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Last Transition Time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Reason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Message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02643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Progressing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True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2021-10-21 12:45:22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2021-10-21 12:45:22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NewReplicaSetAvailable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Deployment has minimum ..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93917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Available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True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2021-09-12 03:50:11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2021-09-12 03:50:11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NewReplicaReplicasAvailable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Deployment has minimum ..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623477"/>
                  </a:ext>
                </a:extLst>
              </a:tr>
            </a:tbl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FA2B36C2-FDA6-489F-B7E4-A19F6E251D82}"/>
              </a:ext>
            </a:extLst>
          </p:cNvPr>
          <p:cNvSpPr txBox="1"/>
          <p:nvPr/>
        </p:nvSpPr>
        <p:spPr>
          <a:xfrm>
            <a:off x="2349511" y="5160061"/>
            <a:ext cx="601694" cy="19581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800" b="1" dirty="0"/>
              <a:t>Conditions</a:t>
            </a:r>
            <a:endParaRPr lang="ko-KR" altLang="en-US" sz="800" b="1" dirty="0"/>
          </a:p>
        </p:txBody>
      </p:sp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067006E3-DDB1-498B-9288-B288D07C1F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635953"/>
              </p:ext>
            </p:extLst>
          </p:nvPr>
        </p:nvGraphicFramePr>
        <p:xfrm>
          <a:off x="2369877" y="3329132"/>
          <a:ext cx="6269809" cy="5916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7105">
                  <a:extLst>
                    <a:ext uri="{9D8B030D-6E8A-4147-A177-3AD203B41FA5}">
                      <a16:colId xmlns:a16="http://schemas.microsoft.com/office/drawing/2014/main" val="2933535574"/>
                    </a:ext>
                  </a:extLst>
                </a:gridCol>
                <a:gridCol w="2807361">
                  <a:extLst>
                    <a:ext uri="{9D8B030D-6E8A-4147-A177-3AD203B41FA5}">
                      <a16:colId xmlns:a16="http://schemas.microsoft.com/office/drawing/2014/main" val="1330508425"/>
                    </a:ext>
                  </a:extLst>
                </a:gridCol>
                <a:gridCol w="1393371">
                  <a:extLst>
                    <a:ext uri="{9D8B030D-6E8A-4147-A177-3AD203B41FA5}">
                      <a16:colId xmlns:a16="http://schemas.microsoft.com/office/drawing/2014/main" val="2546740543"/>
                    </a:ext>
                  </a:extLst>
                </a:gridCol>
                <a:gridCol w="801972">
                  <a:extLst>
                    <a:ext uri="{9D8B030D-6E8A-4147-A177-3AD203B41FA5}">
                      <a16:colId xmlns:a16="http://schemas.microsoft.com/office/drawing/2014/main" val="657365898"/>
                    </a:ext>
                  </a:extLst>
                </a:gridCol>
              </a:tblGrid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Name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Image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Resources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Port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02643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Progressing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nginx:1.14.2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8080/TCP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93917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FF442069-31F2-404C-BC58-652199729AB3}"/>
              </a:ext>
            </a:extLst>
          </p:cNvPr>
          <p:cNvSpPr txBox="1"/>
          <p:nvPr/>
        </p:nvSpPr>
        <p:spPr>
          <a:xfrm>
            <a:off x="2349511" y="3093068"/>
            <a:ext cx="596886" cy="19581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800" b="1" dirty="0"/>
              <a:t>Containers</a:t>
            </a:r>
            <a:endParaRPr lang="ko-KR" altLang="en-US" sz="800" b="1" dirty="0"/>
          </a:p>
        </p:txBody>
      </p:sp>
      <p:graphicFrame>
        <p:nvGraphicFramePr>
          <p:cNvPr id="69" name="표 68">
            <a:extLst>
              <a:ext uri="{FF2B5EF4-FFF2-40B4-BE49-F238E27FC236}">
                <a16:creationId xmlns:a16="http://schemas.microsoft.com/office/drawing/2014/main" id="{0F22A080-663A-4F6A-BBAD-964514B91C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195216"/>
              </p:ext>
            </p:extLst>
          </p:nvPr>
        </p:nvGraphicFramePr>
        <p:xfrm>
          <a:off x="2390243" y="4356248"/>
          <a:ext cx="6269805" cy="5916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0157">
                  <a:extLst>
                    <a:ext uri="{9D8B030D-6E8A-4147-A177-3AD203B41FA5}">
                      <a16:colId xmlns:a16="http://schemas.microsoft.com/office/drawing/2014/main" val="2933535574"/>
                    </a:ext>
                  </a:extLst>
                </a:gridCol>
                <a:gridCol w="1099457">
                  <a:extLst>
                    <a:ext uri="{9D8B030D-6E8A-4147-A177-3AD203B41FA5}">
                      <a16:colId xmlns:a16="http://schemas.microsoft.com/office/drawing/2014/main" val="1330508425"/>
                    </a:ext>
                  </a:extLst>
                </a:gridCol>
                <a:gridCol w="1317172">
                  <a:extLst>
                    <a:ext uri="{9D8B030D-6E8A-4147-A177-3AD203B41FA5}">
                      <a16:colId xmlns:a16="http://schemas.microsoft.com/office/drawing/2014/main" val="2791825295"/>
                    </a:ext>
                  </a:extLst>
                </a:gridCol>
                <a:gridCol w="1132114">
                  <a:extLst>
                    <a:ext uri="{9D8B030D-6E8A-4147-A177-3AD203B41FA5}">
                      <a16:colId xmlns:a16="http://schemas.microsoft.com/office/drawing/2014/main" val="2513274448"/>
                    </a:ext>
                  </a:extLst>
                </a:gridCol>
                <a:gridCol w="1012371">
                  <a:extLst>
                    <a:ext uri="{9D8B030D-6E8A-4147-A177-3AD203B41FA5}">
                      <a16:colId xmlns:a16="http://schemas.microsoft.com/office/drawing/2014/main" val="2546740543"/>
                    </a:ext>
                  </a:extLst>
                </a:gridCol>
                <a:gridCol w="898534">
                  <a:extLst>
                    <a:ext uri="{9D8B030D-6E8A-4147-A177-3AD203B41FA5}">
                      <a16:colId xmlns:a16="http://schemas.microsoft.com/office/drawing/2014/main" val="657365898"/>
                    </a:ext>
                  </a:extLst>
                </a:gridCol>
              </a:tblGrid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Name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Mount Path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Sub Path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Type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Permission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Utilized By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02643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93917"/>
                  </a:ext>
                </a:extLst>
              </a:tr>
            </a:tbl>
          </a:graphicData>
        </a:graphic>
      </p:graphicFrame>
      <p:sp>
        <p:nvSpPr>
          <p:cNvPr id="70" name="TextBox 69">
            <a:extLst>
              <a:ext uri="{FF2B5EF4-FFF2-40B4-BE49-F238E27FC236}">
                <a16:creationId xmlns:a16="http://schemas.microsoft.com/office/drawing/2014/main" id="{9D1A5C12-4FB4-4035-8953-CF181F97F667}"/>
              </a:ext>
            </a:extLst>
          </p:cNvPr>
          <p:cNvSpPr txBox="1"/>
          <p:nvPr/>
        </p:nvSpPr>
        <p:spPr>
          <a:xfrm>
            <a:off x="2369877" y="4120184"/>
            <a:ext cx="495896" cy="19581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800" b="1" dirty="0"/>
              <a:t>Volumes</a:t>
            </a:r>
            <a:endParaRPr lang="ko-KR" altLang="en-US" sz="8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FB88EA3-DA1B-40E5-8C88-61F618A4DE4E}"/>
              </a:ext>
            </a:extLst>
          </p:cNvPr>
          <p:cNvSpPr txBox="1"/>
          <p:nvPr/>
        </p:nvSpPr>
        <p:spPr>
          <a:xfrm>
            <a:off x="5256832" y="4684492"/>
            <a:ext cx="526353" cy="19581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</a:t>
            </a:r>
            <a:r>
              <a:rPr lang="ko-KR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Items</a:t>
            </a:r>
            <a:endParaRPr lang="ko-KR" altLang="en-US" sz="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821E099-E8FA-4337-8225-32F42401E647}"/>
              </a:ext>
            </a:extLst>
          </p:cNvPr>
          <p:cNvGrpSpPr/>
          <p:nvPr/>
        </p:nvGrpSpPr>
        <p:grpSpPr>
          <a:xfrm>
            <a:off x="2369877" y="2216846"/>
            <a:ext cx="1279033" cy="222935"/>
            <a:chOff x="2313640" y="4193815"/>
            <a:chExt cx="1279033" cy="222935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4E78F22-FE4C-410E-9264-E1109759537D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Project-1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1B7AF36-5B31-4414-8EA9-241DB343A6BC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D4E0B96-5818-4EF7-BD03-E3D3E5BFE2D3}"/>
              </a:ext>
            </a:extLst>
          </p:cNvPr>
          <p:cNvSpPr/>
          <p:nvPr/>
        </p:nvSpPr>
        <p:spPr>
          <a:xfrm>
            <a:off x="7440075" y="2233157"/>
            <a:ext cx="1197045" cy="2188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700" dirty="0"/>
              <a:t>New Deployment</a:t>
            </a:r>
            <a:endParaRPr lang="ko-KR" altLang="en-US" sz="700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739A4FF-7D17-4B5E-9584-85409D6A2403}"/>
              </a:ext>
            </a:extLst>
          </p:cNvPr>
          <p:cNvGrpSpPr/>
          <p:nvPr/>
        </p:nvGrpSpPr>
        <p:grpSpPr>
          <a:xfrm>
            <a:off x="3678201" y="2222148"/>
            <a:ext cx="1279033" cy="222935"/>
            <a:chOff x="2313640" y="4193815"/>
            <a:chExt cx="1279033" cy="222935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5B961A7-C229-44D6-8642-7F00362A1AFC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Cluster-1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487A288-29D5-4617-8DA5-B3EFE62D7C72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6993ED2-0B50-41AF-8554-F0D49F716149}"/>
              </a:ext>
            </a:extLst>
          </p:cNvPr>
          <p:cNvGrpSpPr/>
          <p:nvPr/>
        </p:nvGrpSpPr>
        <p:grpSpPr>
          <a:xfrm>
            <a:off x="4975630" y="2216846"/>
            <a:ext cx="1279033" cy="222935"/>
            <a:chOff x="2313640" y="4193815"/>
            <a:chExt cx="1279033" cy="22293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B2B85928-2013-4023-A6CD-8ECEB79A2890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nginx</a:t>
              </a: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-deployment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1A0D1AA-A798-4DD4-95F9-123DD225F1F3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8B58F2A-C46B-40F8-A529-DBB2459D17C7}"/>
              </a:ext>
            </a:extLst>
          </p:cNvPr>
          <p:cNvGrpSpPr/>
          <p:nvPr/>
        </p:nvGrpSpPr>
        <p:grpSpPr>
          <a:xfrm>
            <a:off x="2351772" y="2749730"/>
            <a:ext cx="6287913" cy="211371"/>
            <a:chOff x="2351772" y="2749730"/>
            <a:chExt cx="6287913" cy="211371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4A93DD6-F353-411B-A177-05F51B4633D4}"/>
                </a:ext>
              </a:extLst>
            </p:cNvPr>
            <p:cNvGrpSpPr/>
            <p:nvPr/>
          </p:nvGrpSpPr>
          <p:grpSpPr>
            <a:xfrm>
              <a:off x="2369877" y="2749730"/>
              <a:ext cx="1863617" cy="210691"/>
              <a:chOff x="2261276" y="2313535"/>
              <a:chExt cx="1594653" cy="350279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C1F46744-E39D-4F77-98BD-E08F5138296C}"/>
                  </a:ext>
                </a:extLst>
              </p:cNvPr>
              <p:cNvSpPr/>
              <p:nvPr/>
            </p:nvSpPr>
            <p:spPr>
              <a:xfrm>
                <a:off x="3058121" y="2318200"/>
                <a:ext cx="797808" cy="34122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YAML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A6FB17F0-2501-4675-96E3-FEDDBA9D3BCC}"/>
                  </a:ext>
                </a:extLst>
              </p:cNvPr>
              <p:cNvSpPr/>
              <p:nvPr/>
            </p:nvSpPr>
            <p:spPr>
              <a:xfrm>
                <a:off x="2261276" y="2313535"/>
                <a:ext cx="797808" cy="35027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Geneal</a:t>
                </a:r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C8E36F3-0DCF-4328-9D99-7D5A373FD86B}"/>
                </a:ext>
              </a:extLst>
            </p:cNvPr>
            <p:cNvCxnSpPr>
              <a:cxnSpLocks/>
            </p:cNvCxnSpPr>
            <p:nvPr/>
          </p:nvCxnSpPr>
          <p:spPr>
            <a:xfrm>
              <a:off x="2351772" y="2961101"/>
              <a:ext cx="628791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58F6BE0-9705-440D-A47A-668B5399F097}"/>
                </a:ext>
              </a:extLst>
            </p:cNvPr>
            <p:cNvSpPr/>
            <p:nvPr/>
          </p:nvSpPr>
          <p:spPr>
            <a:xfrm>
              <a:off x="4228742" y="2758421"/>
              <a:ext cx="1257658" cy="1993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Relationship diagram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0" name="타원 49">
            <a:extLst>
              <a:ext uri="{FF2B5EF4-FFF2-40B4-BE49-F238E27FC236}">
                <a16:creationId xmlns:a16="http://schemas.microsoft.com/office/drawing/2014/main" id="{477E6868-8935-4D55-9BBA-9F3B5DCC23D7}"/>
              </a:ext>
            </a:extLst>
          </p:cNvPr>
          <p:cNvSpPr/>
          <p:nvPr/>
        </p:nvSpPr>
        <p:spPr>
          <a:xfrm>
            <a:off x="2130339" y="3048366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0B1F2FF-DC65-47F6-980F-0F8059598C0B}"/>
              </a:ext>
            </a:extLst>
          </p:cNvPr>
          <p:cNvSpPr/>
          <p:nvPr/>
        </p:nvSpPr>
        <p:spPr>
          <a:xfrm>
            <a:off x="2107061" y="4107358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6F6E803-4EDA-4682-B77B-9E4C85C2E2DA}"/>
              </a:ext>
            </a:extLst>
          </p:cNvPr>
          <p:cNvSpPr/>
          <p:nvPr/>
        </p:nvSpPr>
        <p:spPr>
          <a:xfrm>
            <a:off x="2130338" y="5131946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val="20043060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D2F7A1E9-33D7-4D65-81B8-0A2ACD8BAF7B}"/>
              </a:ext>
            </a:extLst>
          </p:cNvPr>
          <p:cNvSpPr/>
          <p:nvPr/>
        </p:nvSpPr>
        <p:spPr>
          <a:xfrm>
            <a:off x="2150702" y="2025807"/>
            <a:ext cx="6708157" cy="39938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4EBF458-4BAE-45A2-9F11-6B9C0861C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Workloads -&gt; Deployments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976754-FF66-4A34-A63B-19E06E5317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Workloads &gt; Deployments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7FDE07-17C5-400D-A150-5B6C610961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Workloads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7A000A-DAEA-4CA9-AA1A-472E41E43FB5}"/>
              </a:ext>
            </a:extLst>
          </p:cNvPr>
          <p:cNvSpPr/>
          <p:nvPr/>
        </p:nvSpPr>
        <p:spPr>
          <a:xfrm>
            <a:off x="2150702" y="2625882"/>
            <a:ext cx="6708157" cy="39938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AF5B3E-5B96-426E-B23C-0EDF70C4BCDF}"/>
              </a:ext>
            </a:extLst>
          </p:cNvPr>
          <p:cNvSpPr/>
          <p:nvPr/>
        </p:nvSpPr>
        <p:spPr>
          <a:xfrm>
            <a:off x="201110" y="2200466"/>
            <a:ext cx="1720735" cy="25149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80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481BFA1-7789-4540-8FB4-FDFD2037B2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199032"/>
              </p:ext>
            </p:extLst>
          </p:nvPr>
        </p:nvGraphicFramePr>
        <p:xfrm>
          <a:off x="9202723" y="519394"/>
          <a:ext cx="2931202" cy="2889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892">
                  <a:extLst>
                    <a:ext uri="{9D8B030D-6E8A-4147-A177-3AD203B41FA5}">
                      <a16:colId xmlns:a16="http://schemas.microsoft.com/office/drawing/2014/main" val="2670468418"/>
                    </a:ext>
                  </a:extLst>
                </a:gridCol>
                <a:gridCol w="629098">
                  <a:extLst>
                    <a:ext uri="{9D8B030D-6E8A-4147-A177-3AD203B41FA5}">
                      <a16:colId xmlns:a16="http://schemas.microsoft.com/office/drawing/2014/main" val="2221562890"/>
                    </a:ext>
                  </a:extLst>
                </a:gridCol>
                <a:gridCol w="2067212">
                  <a:extLst>
                    <a:ext uri="{9D8B030D-6E8A-4147-A177-3AD203B41FA5}">
                      <a16:colId xmlns:a16="http://schemas.microsoft.com/office/drawing/2014/main" val="69013095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Project name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PaaS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 포탈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9382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Workloads &gt; Deployments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0707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 Definition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8267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Workloads/Deployments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정의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Deployments 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상세 정보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9965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35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Pod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정보 표시</a:t>
                      </a:r>
                      <a:endParaRPr lang="en-US" altLang="ko-KR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Name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표시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Namespace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표시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Label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표시 길어질 경우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치환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Node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표시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Pod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상태 표시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생성일 표시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94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580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261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178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445742"/>
                  </a:ext>
                </a:extLst>
              </a:tr>
            </a:tbl>
          </a:graphicData>
        </a:graphic>
      </p:graphicFrame>
      <p:grpSp>
        <p:nvGrpSpPr>
          <p:cNvPr id="35" name="그룹 34">
            <a:extLst>
              <a:ext uri="{FF2B5EF4-FFF2-40B4-BE49-F238E27FC236}">
                <a16:creationId xmlns:a16="http://schemas.microsoft.com/office/drawing/2014/main" id="{3821E099-E8FA-4337-8225-32F42401E647}"/>
              </a:ext>
            </a:extLst>
          </p:cNvPr>
          <p:cNvGrpSpPr/>
          <p:nvPr/>
        </p:nvGrpSpPr>
        <p:grpSpPr>
          <a:xfrm>
            <a:off x="2369877" y="2216846"/>
            <a:ext cx="1279033" cy="222935"/>
            <a:chOff x="2313640" y="4193815"/>
            <a:chExt cx="1279033" cy="222935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4E78F22-FE4C-410E-9264-E1109759537D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Project-1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1B7AF36-5B31-4414-8EA9-241DB343A6BC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D4E0B96-5818-4EF7-BD03-E3D3E5BFE2D3}"/>
              </a:ext>
            </a:extLst>
          </p:cNvPr>
          <p:cNvSpPr/>
          <p:nvPr/>
        </p:nvSpPr>
        <p:spPr>
          <a:xfrm>
            <a:off x="7440075" y="2233157"/>
            <a:ext cx="1197045" cy="2188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700" dirty="0"/>
              <a:t>New Deployment</a:t>
            </a:r>
            <a:endParaRPr lang="ko-KR" altLang="en-US" sz="700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739A4FF-7D17-4B5E-9584-85409D6A2403}"/>
              </a:ext>
            </a:extLst>
          </p:cNvPr>
          <p:cNvGrpSpPr/>
          <p:nvPr/>
        </p:nvGrpSpPr>
        <p:grpSpPr>
          <a:xfrm>
            <a:off x="3678201" y="2222148"/>
            <a:ext cx="1279033" cy="222935"/>
            <a:chOff x="2313640" y="4193815"/>
            <a:chExt cx="1279033" cy="222935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5B961A7-C229-44D6-8642-7F00362A1AFC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Cluster-1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487A288-29D5-4617-8DA5-B3EFE62D7C72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6993ED2-0B50-41AF-8554-F0D49F716149}"/>
              </a:ext>
            </a:extLst>
          </p:cNvPr>
          <p:cNvGrpSpPr/>
          <p:nvPr/>
        </p:nvGrpSpPr>
        <p:grpSpPr>
          <a:xfrm>
            <a:off x="4975630" y="2216846"/>
            <a:ext cx="1279033" cy="222935"/>
            <a:chOff x="2313640" y="4193815"/>
            <a:chExt cx="1279033" cy="22293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B2B85928-2013-4023-A6CD-8ECEB79A2890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nginx</a:t>
              </a: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-deployment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1A0D1AA-A798-4DD4-95F9-123DD225F1F3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F41C163F-A8B8-4F5D-A311-FB7F78D46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414098"/>
              </p:ext>
            </p:extLst>
          </p:nvPr>
        </p:nvGraphicFramePr>
        <p:xfrm>
          <a:off x="2384689" y="3359395"/>
          <a:ext cx="6287911" cy="8875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1557">
                  <a:extLst>
                    <a:ext uri="{9D8B030D-6E8A-4147-A177-3AD203B41FA5}">
                      <a16:colId xmlns:a16="http://schemas.microsoft.com/office/drawing/2014/main" val="2933535574"/>
                    </a:ext>
                  </a:extLst>
                </a:gridCol>
                <a:gridCol w="832339">
                  <a:extLst>
                    <a:ext uri="{9D8B030D-6E8A-4147-A177-3AD203B41FA5}">
                      <a16:colId xmlns:a16="http://schemas.microsoft.com/office/drawing/2014/main" val="1330508425"/>
                    </a:ext>
                  </a:extLst>
                </a:gridCol>
                <a:gridCol w="1304350">
                  <a:extLst>
                    <a:ext uri="{9D8B030D-6E8A-4147-A177-3AD203B41FA5}">
                      <a16:colId xmlns:a16="http://schemas.microsoft.com/office/drawing/2014/main" val="2546740543"/>
                    </a:ext>
                  </a:extLst>
                </a:gridCol>
                <a:gridCol w="1078523">
                  <a:extLst>
                    <a:ext uri="{9D8B030D-6E8A-4147-A177-3AD203B41FA5}">
                      <a16:colId xmlns:a16="http://schemas.microsoft.com/office/drawing/2014/main" val="1032426189"/>
                    </a:ext>
                  </a:extLst>
                </a:gridCol>
                <a:gridCol w="723742">
                  <a:extLst>
                    <a:ext uri="{9D8B030D-6E8A-4147-A177-3AD203B41FA5}">
                      <a16:colId xmlns:a16="http://schemas.microsoft.com/office/drawing/2014/main" val="1814543006"/>
                    </a:ext>
                  </a:extLst>
                </a:gridCol>
                <a:gridCol w="1357400">
                  <a:extLst>
                    <a:ext uri="{9D8B030D-6E8A-4147-A177-3AD203B41FA5}">
                      <a16:colId xmlns:a16="http://schemas.microsoft.com/office/drawing/2014/main" val="238332530"/>
                    </a:ext>
                  </a:extLst>
                </a:gridCol>
              </a:tblGrid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Name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Namespace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Lable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Node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Status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Created At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02643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Nginx-66b6c48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default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app: </a:t>
                      </a:r>
                      <a:r>
                        <a:rPr lang="en-US" altLang="ko-KR" sz="8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nginx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node3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Running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2021-10-21 14:23:56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93917"/>
                  </a:ext>
                </a:extLst>
              </a:tr>
              <a:tr h="295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Nginx-66b6rre1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default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app: </a:t>
                      </a:r>
                      <a:r>
                        <a:rPr lang="en-US" altLang="ko-KR" sz="8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nginx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node3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Running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2021-10-21 14:23:56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56162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B1199CC-81B3-4616-BECA-3496C8C13475}"/>
              </a:ext>
            </a:extLst>
          </p:cNvPr>
          <p:cNvSpPr txBox="1"/>
          <p:nvPr/>
        </p:nvSpPr>
        <p:spPr>
          <a:xfrm>
            <a:off x="2369877" y="3106993"/>
            <a:ext cx="263461" cy="19581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800" b="1" dirty="0"/>
              <a:t>Pod</a:t>
            </a:r>
            <a:endParaRPr lang="ko-KR" altLang="en-US" sz="800" b="1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85DA635-CEBA-4B4B-B02D-CCE147013581}"/>
              </a:ext>
            </a:extLst>
          </p:cNvPr>
          <p:cNvGrpSpPr/>
          <p:nvPr/>
        </p:nvGrpSpPr>
        <p:grpSpPr>
          <a:xfrm>
            <a:off x="2351772" y="2749730"/>
            <a:ext cx="6287913" cy="211371"/>
            <a:chOff x="2351772" y="2749730"/>
            <a:chExt cx="6287913" cy="211371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6B8C157E-8805-4B44-B95F-4FC7742C0845}"/>
                </a:ext>
              </a:extLst>
            </p:cNvPr>
            <p:cNvGrpSpPr/>
            <p:nvPr/>
          </p:nvGrpSpPr>
          <p:grpSpPr>
            <a:xfrm>
              <a:off x="2369877" y="2749730"/>
              <a:ext cx="1863617" cy="210691"/>
              <a:chOff x="2261276" y="2313535"/>
              <a:chExt cx="1594653" cy="350279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42AE92F4-5C58-4427-B0E2-4999DA1AB19E}"/>
                  </a:ext>
                </a:extLst>
              </p:cNvPr>
              <p:cNvSpPr/>
              <p:nvPr/>
            </p:nvSpPr>
            <p:spPr>
              <a:xfrm>
                <a:off x="3058121" y="2318200"/>
                <a:ext cx="797808" cy="34122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YAML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27BDD6A6-6DE9-44DD-B612-323E31AC1AA4}"/>
                  </a:ext>
                </a:extLst>
              </p:cNvPr>
              <p:cNvSpPr/>
              <p:nvPr/>
            </p:nvSpPr>
            <p:spPr>
              <a:xfrm>
                <a:off x="2261276" y="2313535"/>
                <a:ext cx="797808" cy="35027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Geneal</a:t>
                </a:r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7CCE916E-BC75-48D0-8D5F-C74923639B06}"/>
                </a:ext>
              </a:extLst>
            </p:cNvPr>
            <p:cNvCxnSpPr>
              <a:cxnSpLocks/>
            </p:cNvCxnSpPr>
            <p:nvPr/>
          </p:nvCxnSpPr>
          <p:spPr>
            <a:xfrm>
              <a:off x="2351772" y="2961101"/>
              <a:ext cx="628791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377FF35-64EC-44E9-99E7-92278626AD02}"/>
                </a:ext>
              </a:extLst>
            </p:cNvPr>
            <p:cNvSpPr/>
            <p:nvPr/>
          </p:nvSpPr>
          <p:spPr>
            <a:xfrm>
              <a:off x="4228742" y="2758421"/>
              <a:ext cx="1257658" cy="1993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Relationship diagram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7" name="타원 26">
            <a:extLst>
              <a:ext uri="{FF2B5EF4-FFF2-40B4-BE49-F238E27FC236}">
                <a16:creationId xmlns:a16="http://schemas.microsoft.com/office/drawing/2014/main" id="{D929DB7D-DAA8-42DE-8BE7-E4F496497598}"/>
              </a:ext>
            </a:extLst>
          </p:cNvPr>
          <p:cNvSpPr/>
          <p:nvPr/>
        </p:nvSpPr>
        <p:spPr>
          <a:xfrm>
            <a:off x="2130339" y="3048366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val="299152944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B971C9E5-9573-4A83-B989-079BA3F29553}"/>
              </a:ext>
            </a:extLst>
          </p:cNvPr>
          <p:cNvSpPr/>
          <p:nvPr/>
        </p:nvSpPr>
        <p:spPr>
          <a:xfrm>
            <a:off x="2150702" y="2025807"/>
            <a:ext cx="6708157" cy="39938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4EBF458-4BAE-45A2-9F11-6B9C0861C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Workloads -&gt; Deployments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976754-FF66-4A34-A63B-19E06E5317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Workloads &gt; Deployments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7FDE07-17C5-400D-A150-5B6C610961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Workloads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7A000A-DAEA-4CA9-AA1A-472E41E43FB5}"/>
              </a:ext>
            </a:extLst>
          </p:cNvPr>
          <p:cNvSpPr/>
          <p:nvPr/>
        </p:nvSpPr>
        <p:spPr>
          <a:xfrm>
            <a:off x="2150702" y="2539140"/>
            <a:ext cx="6708157" cy="348431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AF5B3E-5B96-426E-B23C-0EDF70C4BCDF}"/>
              </a:ext>
            </a:extLst>
          </p:cNvPr>
          <p:cNvSpPr/>
          <p:nvPr/>
        </p:nvSpPr>
        <p:spPr>
          <a:xfrm>
            <a:off x="201110" y="2200466"/>
            <a:ext cx="1720735" cy="25149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80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481BFA1-7789-4540-8FB4-FDFD2037B2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060572"/>
              </p:ext>
            </p:extLst>
          </p:nvPr>
        </p:nvGraphicFramePr>
        <p:xfrm>
          <a:off x="9202723" y="519394"/>
          <a:ext cx="2931202" cy="2767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892">
                  <a:extLst>
                    <a:ext uri="{9D8B030D-6E8A-4147-A177-3AD203B41FA5}">
                      <a16:colId xmlns:a16="http://schemas.microsoft.com/office/drawing/2014/main" val="2670468418"/>
                    </a:ext>
                  </a:extLst>
                </a:gridCol>
                <a:gridCol w="629098">
                  <a:extLst>
                    <a:ext uri="{9D8B030D-6E8A-4147-A177-3AD203B41FA5}">
                      <a16:colId xmlns:a16="http://schemas.microsoft.com/office/drawing/2014/main" val="2221562890"/>
                    </a:ext>
                  </a:extLst>
                </a:gridCol>
                <a:gridCol w="2067212">
                  <a:extLst>
                    <a:ext uri="{9D8B030D-6E8A-4147-A177-3AD203B41FA5}">
                      <a16:colId xmlns:a16="http://schemas.microsoft.com/office/drawing/2014/main" val="69013095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Project name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PaaS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 포탈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9382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Workloads &gt; Deployments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0707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 Definition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8267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Workloads/Deployments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정의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Deployments 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상세 정보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9965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35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YAML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Deployment </a:t>
                      </a:r>
                      <a:r>
                        <a:rPr lang="en-US" altLang="ko-KR" sz="8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yaml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내용을 에디터에 출력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Yaml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수정 시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Update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 활성화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94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Update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Update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버튼 클릭 시 </a:t>
                      </a:r>
                      <a:r>
                        <a:rPr lang="en-US" altLang="ko-KR" sz="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yaml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내용 반영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업데이트 후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Deployment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정보를 다시 불러와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General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및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Relationship diagram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탭 내용 갱신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580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261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178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445742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05A646-265A-4119-AE08-0E96163BEFED}"/>
              </a:ext>
            </a:extLst>
          </p:cNvPr>
          <p:cNvSpPr/>
          <p:nvPr/>
        </p:nvSpPr>
        <p:spPr>
          <a:xfrm>
            <a:off x="2369877" y="3028272"/>
            <a:ext cx="6269809" cy="29856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667A903-5F3C-4D46-9ABC-A32678C9E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764" y="3040084"/>
            <a:ext cx="5500494" cy="2977879"/>
          </a:xfrm>
          <a:prstGeom prst="rect">
            <a:avLst/>
          </a:prstGeom>
        </p:spPr>
      </p:pic>
      <p:grpSp>
        <p:nvGrpSpPr>
          <p:cNvPr id="67" name="그룹 66">
            <a:extLst>
              <a:ext uri="{FF2B5EF4-FFF2-40B4-BE49-F238E27FC236}">
                <a16:creationId xmlns:a16="http://schemas.microsoft.com/office/drawing/2014/main" id="{2DADA26C-E83B-49F1-ADFF-773AD87386EC}"/>
              </a:ext>
            </a:extLst>
          </p:cNvPr>
          <p:cNvGrpSpPr/>
          <p:nvPr/>
        </p:nvGrpSpPr>
        <p:grpSpPr>
          <a:xfrm>
            <a:off x="2152537" y="6020610"/>
            <a:ext cx="6708157" cy="434566"/>
            <a:chOff x="2141652" y="6145682"/>
            <a:chExt cx="6708157" cy="434566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2E8923D-47C4-482A-A88E-AA6C5F7B48C2}"/>
                </a:ext>
              </a:extLst>
            </p:cNvPr>
            <p:cNvSpPr/>
            <p:nvPr/>
          </p:nvSpPr>
          <p:spPr>
            <a:xfrm>
              <a:off x="2141652" y="6145682"/>
              <a:ext cx="6708157" cy="43456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사각형: 둥근 모서리 34">
              <a:extLst>
                <a:ext uri="{FF2B5EF4-FFF2-40B4-BE49-F238E27FC236}">
                  <a16:creationId xmlns:a16="http://schemas.microsoft.com/office/drawing/2014/main" id="{87DA3ECF-41B3-4E6B-A3BB-FCA352E5B581}"/>
                </a:ext>
              </a:extLst>
            </p:cNvPr>
            <p:cNvSpPr/>
            <p:nvPr/>
          </p:nvSpPr>
          <p:spPr>
            <a:xfrm>
              <a:off x="8236872" y="6233774"/>
              <a:ext cx="527485" cy="259292"/>
            </a:xfrm>
            <a:prstGeom prst="roundRect">
              <a:avLst/>
            </a:prstGeom>
            <a:solidFill>
              <a:srgbClr val="00B0F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700" b="1" dirty="0"/>
                <a:t>Update</a:t>
              </a:r>
              <a:endParaRPr lang="ko-KR" altLang="en-US" sz="700" b="1" dirty="0"/>
            </a:p>
          </p:txBody>
        </p:sp>
        <p:sp>
          <p:nvSpPr>
            <p:cNvPr id="70" name="사각형: 둥근 모서리 35">
              <a:extLst>
                <a:ext uri="{FF2B5EF4-FFF2-40B4-BE49-F238E27FC236}">
                  <a16:creationId xmlns:a16="http://schemas.microsoft.com/office/drawing/2014/main" id="{29E57A5E-15B6-4DEA-89EF-90D2CFDA43AD}"/>
                </a:ext>
              </a:extLst>
            </p:cNvPr>
            <p:cNvSpPr/>
            <p:nvPr/>
          </p:nvSpPr>
          <p:spPr>
            <a:xfrm>
              <a:off x="7669285" y="6232863"/>
              <a:ext cx="503338" cy="25929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700" b="1" dirty="0"/>
                <a:t>Cancel</a:t>
              </a:r>
              <a:endParaRPr lang="ko-KR" altLang="en-US" sz="700" b="1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AF0F707-496E-4BAA-A73A-202BC769D191}"/>
              </a:ext>
            </a:extLst>
          </p:cNvPr>
          <p:cNvGrpSpPr/>
          <p:nvPr/>
        </p:nvGrpSpPr>
        <p:grpSpPr>
          <a:xfrm>
            <a:off x="2369877" y="2169221"/>
            <a:ext cx="1279033" cy="222935"/>
            <a:chOff x="2313640" y="4193815"/>
            <a:chExt cx="1279033" cy="22293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FE7ECB8-4C3E-489B-82B3-315A73631E1F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Project-1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C8CE615-BA8B-43E2-8290-80A0513C9CAF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B38A166-D33A-457A-8157-351DF5795A3C}"/>
              </a:ext>
            </a:extLst>
          </p:cNvPr>
          <p:cNvSpPr/>
          <p:nvPr/>
        </p:nvSpPr>
        <p:spPr>
          <a:xfrm>
            <a:off x="7440075" y="2185532"/>
            <a:ext cx="1197045" cy="2188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700" dirty="0"/>
              <a:t>New Deployment</a:t>
            </a:r>
            <a:endParaRPr lang="ko-KR" altLang="en-US" sz="70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C97906E-2398-4828-A28E-525F8721819B}"/>
              </a:ext>
            </a:extLst>
          </p:cNvPr>
          <p:cNvGrpSpPr/>
          <p:nvPr/>
        </p:nvGrpSpPr>
        <p:grpSpPr>
          <a:xfrm>
            <a:off x="3678201" y="2174523"/>
            <a:ext cx="1279033" cy="222935"/>
            <a:chOff x="2313640" y="4193815"/>
            <a:chExt cx="1279033" cy="22293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0438A02-725C-47DB-9CB1-5FDF9337D004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Cluster-1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C6847D5-8DF1-41FB-BF47-4811317DC82F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E0C9060-70A8-476D-A727-56E59C5D3E6E}"/>
              </a:ext>
            </a:extLst>
          </p:cNvPr>
          <p:cNvGrpSpPr/>
          <p:nvPr/>
        </p:nvGrpSpPr>
        <p:grpSpPr>
          <a:xfrm>
            <a:off x="4975630" y="2169221"/>
            <a:ext cx="1279033" cy="222935"/>
            <a:chOff x="2313640" y="4193815"/>
            <a:chExt cx="1279033" cy="222935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229B2E4-98ED-47C1-A006-F42844EA382D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nginx</a:t>
              </a: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-deployment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5111BEB-D5BB-4EA5-BEC8-A1909A27641A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9FEEC95-39D1-49C9-87D9-6EC2A1440F94}"/>
              </a:ext>
            </a:extLst>
          </p:cNvPr>
          <p:cNvGrpSpPr/>
          <p:nvPr/>
        </p:nvGrpSpPr>
        <p:grpSpPr>
          <a:xfrm>
            <a:off x="2351772" y="2749730"/>
            <a:ext cx="6287913" cy="211371"/>
            <a:chOff x="2351772" y="2749730"/>
            <a:chExt cx="6287913" cy="211371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B95B1BB0-95FE-4268-872D-ACB70EA1F80D}"/>
                </a:ext>
              </a:extLst>
            </p:cNvPr>
            <p:cNvGrpSpPr/>
            <p:nvPr/>
          </p:nvGrpSpPr>
          <p:grpSpPr>
            <a:xfrm>
              <a:off x="2369877" y="2749730"/>
              <a:ext cx="1863617" cy="210691"/>
              <a:chOff x="2261276" y="2313535"/>
              <a:chExt cx="1594653" cy="350279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6F610FCC-8505-4DE6-AD40-A2EADEB878FD}"/>
                  </a:ext>
                </a:extLst>
              </p:cNvPr>
              <p:cNvSpPr/>
              <p:nvPr/>
            </p:nvSpPr>
            <p:spPr>
              <a:xfrm>
                <a:off x="3058121" y="2318200"/>
                <a:ext cx="797808" cy="34122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YAML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F0B3B640-74E8-47FC-A74F-0BE273C65E8B}"/>
                  </a:ext>
                </a:extLst>
              </p:cNvPr>
              <p:cNvSpPr/>
              <p:nvPr/>
            </p:nvSpPr>
            <p:spPr>
              <a:xfrm>
                <a:off x="2261276" y="2313535"/>
                <a:ext cx="797808" cy="35027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Geneal</a:t>
                </a:r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5BA1254-0D2F-4064-BD74-E6C1E5102E0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772" y="2961101"/>
              <a:ext cx="628791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D729E93-9B02-4DEC-92B7-9A9FEFF8B6C3}"/>
                </a:ext>
              </a:extLst>
            </p:cNvPr>
            <p:cNvSpPr/>
            <p:nvPr/>
          </p:nvSpPr>
          <p:spPr>
            <a:xfrm>
              <a:off x="4228742" y="2758421"/>
              <a:ext cx="1257658" cy="1993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Relationship diagram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1" name="타원 30">
            <a:extLst>
              <a:ext uri="{FF2B5EF4-FFF2-40B4-BE49-F238E27FC236}">
                <a16:creationId xmlns:a16="http://schemas.microsoft.com/office/drawing/2014/main" id="{0F584E10-91A5-4479-AD86-3313B610F3B8}"/>
              </a:ext>
            </a:extLst>
          </p:cNvPr>
          <p:cNvSpPr/>
          <p:nvPr/>
        </p:nvSpPr>
        <p:spPr>
          <a:xfrm>
            <a:off x="2474597" y="2954838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09B5A00-E574-447E-9309-9A66876F4C8A}"/>
              </a:ext>
            </a:extLst>
          </p:cNvPr>
          <p:cNvSpPr/>
          <p:nvPr/>
        </p:nvSpPr>
        <p:spPr>
          <a:xfrm>
            <a:off x="8324382" y="5883859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val="336617045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B971C9E5-9573-4A83-B989-079BA3F29553}"/>
              </a:ext>
            </a:extLst>
          </p:cNvPr>
          <p:cNvSpPr/>
          <p:nvPr/>
        </p:nvSpPr>
        <p:spPr>
          <a:xfrm>
            <a:off x="2150702" y="2025807"/>
            <a:ext cx="6708157" cy="39938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4EBF458-4BAE-45A2-9F11-6B9C0861C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Workloads -&gt; Deployments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976754-FF66-4A34-A63B-19E06E5317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Workloads &gt; Deployments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7FDE07-17C5-400D-A150-5B6C610961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Workloads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7A000A-DAEA-4CA9-AA1A-472E41E43FB5}"/>
              </a:ext>
            </a:extLst>
          </p:cNvPr>
          <p:cNvSpPr/>
          <p:nvPr/>
        </p:nvSpPr>
        <p:spPr>
          <a:xfrm>
            <a:off x="2150702" y="2539140"/>
            <a:ext cx="6708157" cy="399389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AF5B3E-5B96-426E-B23C-0EDF70C4BCDF}"/>
              </a:ext>
            </a:extLst>
          </p:cNvPr>
          <p:cNvSpPr/>
          <p:nvPr/>
        </p:nvSpPr>
        <p:spPr>
          <a:xfrm>
            <a:off x="201110" y="2200466"/>
            <a:ext cx="1720735" cy="25149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80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481BFA1-7789-4540-8FB4-FDFD2037B2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967711"/>
              </p:ext>
            </p:extLst>
          </p:nvPr>
        </p:nvGraphicFramePr>
        <p:xfrm>
          <a:off x="9202723" y="519394"/>
          <a:ext cx="2931202" cy="301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892">
                  <a:extLst>
                    <a:ext uri="{9D8B030D-6E8A-4147-A177-3AD203B41FA5}">
                      <a16:colId xmlns:a16="http://schemas.microsoft.com/office/drawing/2014/main" val="2670468418"/>
                    </a:ext>
                  </a:extLst>
                </a:gridCol>
                <a:gridCol w="629098">
                  <a:extLst>
                    <a:ext uri="{9D8B030D-6E8A-4147-A177-3AD203B41FA5}">
                      <a16:colId xmlns:a16="http://schemas.microsoft.com/office/drawing/2014/main" val="2221562890"/>
                    </a:ext>
                  </a:extLst>
                </a:gridCol>
                <a:gridCol w="2067212">
                  <a:extLst>
                    <a:ext uri="{9D8B030D-6E8A-4147-A177-3AD203B41FA5}">
                      <a16:colId xmlns:a16="http://schemas.microsoft.com/office/drawing/2014/main" val="69013095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Project name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PaaS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 포탈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9382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Workloads &gt; Deployments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0707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 Definition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8267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Workloads/Deployments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정의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Deployments 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상세 정보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9965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35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Node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다이어그램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노드 이름 표시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Node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다이어그램 안에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Pod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다이어그램 위치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Pod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다이어그램은 가로로 배치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94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Pod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다이어그램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Pod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이름 표시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Info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아이콘 표시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Pod IP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표시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580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Pod Info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아이콘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Click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시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Pod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상세 정보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tooltip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으로 제공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261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178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445742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05A646-265A-4119-AE08-0E96163BEFED}"/>
              </a:ext>
            </a:extLst>
          </p:cNvPr>
          <p:cNvSpPr/>
          <p:nvPr/>
        </p:nvSpPr>
        <p:spPr>
          <a:xfrm>
            <a:off x="2369877" y="3028272"/>
            <a:ext cx="6269809" cy="34133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AF0F707-496E-4BAA-A73A-202BC769D191}"/>
              </a:ext>
            </a:extLst>
          </p:cNvPr>
          <p:cNvGrpSpPr/>
          <p:nvPr/>
        </p:nvGrpSpPr>
        <p:grpSpPr>
          <a:xfrm>
            <a:off x="2369877" y="2169221"/>
            <a:ext cx="1279033" cy="222935"/>
            <a:chOff x="2313640" y="4193815"/>
            <a:chExt cx="1279033" cy="22293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FE7ECB8-4C3E-489B-82B3-315A73631E1F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Project-1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C8CE615-BA8B-43E2-8290-80A0513C9CAF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B38A166-D33A-457A-8157-351DF5795A3C}"/>
              </a:ext>
            </a:extLst>
          </p:cNvPr>
          <p:cNvSpPr/>
          <p:nvPr/>
        </p:nvSpPr>
        <p:spPr>
          <a:xfrm>
            <a:off x="7440075" y="2185532"/>
            <a:ext cx="1197045" cy="2188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700" dirty="0"/>
              <a:t>New Deployment</a:t>
            </a:r>
            <a:endParaRPr lang="ko-KR" altLang="en-US" sz="70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C97906E-2398-4828-A28E-525F8721819B}"/>
              </a:ext>
            </a:extLst>
          </p:cNvPr>
          <p:cNvGrpSpPr/>
          <p:nvPr/>
        </p:nvGrpSpPr>
        <p:grpSpPr>
          <a:xfrm>
            <a:off x="3678201" y="2174523"/>
            <a:ext cx="1279033" cy="222935"/>
            <a:chOff x="2313640" y="4193815"/>
            <a:chExt cx="1279033" cy="22293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0438A02-725C-47DB-9CB1-5FDF9337D004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Cluster-1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C6847D5-8DF1-41FB-BF47-4811317DC82F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E0C9060-70A8-476D-A727-56E59C5D3E6E}"/>
              </a:ext>
            </a:extLst>
          </p:cNvPr>
          <p:cNvGrpSpPr/>
          <p:nvPr/>
        </p:nvGrpSpPr>
        <p:grpSpPr>
          <a:xfrm>
            <a:off x="4975630" y="2169221"/>
            <a:ext cx="1279033" cy="222935"/>
            <a:chOff x="2313640" y="4193815"/>
            <a:chExt cx="1279033" cy="222935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229B2E4-98ED-47C1-A006-F42844EA382D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nginx</a:t>
              </a: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-deployment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5111BEB-D5BB-4EA5-BEC8-A1909A27641A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9FEEC95-39D1-49C9-87D9-6EC2A1440F94}"/>
              </a:ext>
            </a:extLst>
          </p:cNvPr>
          <p:cNvGrpSpPr/>
          <p:nvPr/>
        </p:nvGrpSpPr>
        <p:grpSpPr>
          <a:xfrm>
            <a:off x="2351772" y="2749730"/>
            <a:ext cx="6287913" cy="211371"/>
            <a:chOff x="2351772" y="2749730"/>
            <a:chExt cx="6287913" cy="211371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B95B1BB0-95FE-4268-872D-ACB70EA1F80D}"/>
                </a:ext>
              </a:extLst>
            </p:cNvPr>
            <p:cNvGrpSpPr/>
            <p:nvPr/>
          </p:nvGrpSpPr>
          <p:grpSpPr>
            <a:xfrm>
              <a:off x="2369877" y="2749730"/>
              <a:ext cx="1863617" cy="210691"/>
              <a:chOff x="2261276" y="2313535"/>
              <a:chExt cx="1594653" cy="350279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6F610FCC-8505-4DE6-AD40-A2EADEB878FD}"/>
                  </a:ext>
                </a:extLst>
              </p:cNvPr>
              <p:cNvSpPr/>
              <p:nvPr/>
            </p:nvSpPr>
            <p:spPr>
              <a:xfrm>
                <a:off x="3058121" y="2318200"/>
                <a:ext cx="797808" cy="34122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YAML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F0B3B640-74E8-47FC-A74F-0BE273C65E8B}"/>
                  </a:ext>
                </a:extLst>
              </p:cNvPr>
              <p:cNvSpPr/>
              <p:nvPr/>
            </p:nvSpPr>
            <p:spPr>
              <a:xfrm>
                <a:off x="2261276" y="2313535"/>
                <a:ext cx="797808" cy="35027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Geneal</a:t>
                </a:r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5BA1254-0D2F-4064-BD74-E6C1E5102E0C}"/>
                </a:ext>
              </a:extLst>
            </p:cNvPr>
            <p:cNvCxnSpPr>
              <a:cxnSpLocks/>
            </p:cNvCxnSpPr>
            <p:nvPr/>
          </p:nvCxnSpPr>
          <p:spPr>
            <a:xfrm>
              <a:off x="2351772" y="2961101"/>
              <a:ext cx="628791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D729E93-9B02-4DEC-92B7-9A9FEFF8B6C3}"/>
                </a:ext>
              </a:extLst>
            </p:cNvPr>
            <p:cNvSpPr/>
            <p:nvPr/>
          </p:nvSpPr>
          <p:spPr>
            <a:xfrm>
              <a:off x="4228742" y="2758421"/>
              <a:ext cx="1257658" cy="1993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Relationship diagram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8A88C49-0114-4E3E-AEBE-6B3D1C717538}"/>
              </a:ext>
            </a:extLst>
          </p:cNvPr>
          <p:cNvGrpSpPr/>
          <p:nvPr/>
        </p:nvGrpSpPr>
        <p:grpSpPr>
          <a:xfrm>
            <a:off x="3304787" y="4867934"/>
            <a:ext cx="1300480" cy="1300480"/>
            <a:chOff x="3129280" y="3606800"/>
            <a:chExt cx="1300480" cy="1300480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6F5E531E-48FD-4320-9676-ABBA63764472}"/>
                </a:ext>
              </a:extLst>
            </p:cNvPr>
            <p:cNvSpPr/>
            <p:nvPr/>
          </p:nvSpPr>
          <p:spPr>
            <a:xfrm>
              <a:off x="3129280" y="3606800"/>
              <a:ext cx="1300480" cy="130048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92D6A43-FF73-493F-BBC1-6E617568785C}"/>
                </a:ext>
              </a:extLst>
            </p:cNvPr>
            <p:cNvGrpSpPr/>
            <p:nvPr/>
          </p:nvGrpSpPr>
          <p:grpSpPr>
            <a:xfrm>
              <a:off x="3486750" y="3936371"/>
              <a:ext cx="585540" cy="652218"/>
              <a:chOff x="7490738" y="3244180"/>
              <a:chExt cx="585540" cy="652218"/>
            </a:xfrm>
          </p:grpSpPr>
          <p:sp>
            <p:nvSpPr>
              <p:cNvPr id="47" name="순서도: 준비 46">
                <a:extLst>
                  <a:ext uri="{FF2B5EF4-FFF2-40B4-BE49-F238E27FC236}">
                    <a16:creationId xmlns:a16="http://schemas.microsoft.com/office/drawing/2014/main" id="{44783C80-CC09-4C64-A87F-D7661C5F596B}"/>
                  </a:ext>
                </a:extLst>
              </p:cNvPr>
              <p:cNvSpPr/>
              <p:nvPr/>
            </p:nvSpPr>
            <p:spPr>
              <a:xfrm rot="5400000">
                <a:off x="7457223" y="3277695"/>
                <a:ext cx="652218" cy="585187"/>
              </a:xfrm>
              <a:prstGeom prst="flowChartPreparation">
                <a:avLst/>
              </a:prstGeom>
              <a:solidFill>
                <a:schemeClr val="bg1"/>
              </a:solidFill>
              <a:ln w="3175">
                <a:solidFill>
                  <a:srgbClr val="0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1F9460B-B7F9-4F39-8D66-8BE05ADD20E4}"/>
                  </a:ext>
                </a:extLst>
              </p:cNvPr>
              <p:cNvSpPr txBox="1"/>
              <p:nvPr/>
            </p:nvSpPr>
            <p:spPr>
              <a:xfrm>
                <a:off x="7491092" y="3423307"/>
                <a:ext cx="58518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Pod</a:t>
                </a:r>
              </a:p>
              <a:p>
                <a:pPr algn="ctr"/>
                <a:r>
                  <a:rPr lang="en-US" altLang="ko-KR" sz="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nginx</a:t>
                </a:r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7E67C2-53AC-4A04-B98F-CD2DE83D8AB7}"/>
                </a:ext>
              </a:extLst>
            </p:cNvPr>
            <p:cNvSpPr txBox="1"/>
            <p:nvPr/>
          </p:nvSpPr>
          <p:spPr>
            <a:xfrm>
              <a:off x="3363972" y="4622549"/>
              <a:ext cx="93675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10.233.92.7:80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6D63175-84B7-43B3-8C00-2A7FFA6746AF}"/>
                </a:ext>
              </a:extLst>
            </p:cNvPr>
            <p:cNvSpPr txBox="1"/>
            <p:nvPr/>
          </p:nvSpPr>
          <p:spPr>
            <a:xfrm>
              <a:off x="3188334" y="3656533"/>
              <a:ext cx="93675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node2</a:t>
              </a:r>
              <a:endPara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331F866-6E75-4ECB-A28E-B2C37A9BF365}"/>
              </a:ext>
            </a:extLst>
          </p:cNvPr>
          <p:cNvGrpSpPr/>
          <p:nvPr/>
        </p:nvGrpSpPr>
        <p:grpSpPr>
          <a:xfrm>
            <a:off x="3304787" y="3335821"/>
            <a:ext cx="2181614" cy="1300480"/>
            <a:chOff x="3304787" y="3335821"/>
            <a:chExt cx="2181614" cy="130048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253160F-772A-40B9-8CAA-C62113777109}"/>
                </a:ext>
              </a:extLst>
            </p:cNvPr>
            <p:cNvSpPr/>
            <p:nvPr/>
          </p:nvSpPr>
          <p:spPr>
            <a:xfrm>
              <a:off x="3304787" y="3335821"/>
              <a:ext cx="2181614" cy="130048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831D50C-5E15-45D3-B38F-D702A98838D3}"/>
                </a:ext>
              </a:extLst>
            </p:cNvPr>
            <p:cNvGrpSpPr/>
            <p:nvPr/>
          </p:nvGrpSpPr>
          <p:grpSpPr>
            <a:xfrm>
              <a:off x="3662257" y="3665392"/>
              <a:ext cx="585540" cy="652218"/>
              <a:chOff x="7490738" y="3244180"/>
              <a:chExt cx="585540" cy="652218"/>
            </a:xfrm>
          </p:grpSpPr>
          <p:sp>
            <p:nvSpPr>
              <p:cNvPr id="28" name="순서도: 준비 27">
                <a:extLst>
                  <a:ext uri="{FF2B5EF4-FFF2-40B4-BE49-F238E27FC236}">
                    <a16:creationId xmlns:a16="http://schemas.microsoft.com/office/drawing/2014/main" id="{16277B59-978B-460B-96EC-A1948B08A6E5}"/>
                  </a:ext>
                </a:extLst>
              </p:cNvPr>
              <p:cNvSpPr/>
              <p:nvPr/>
            </p:nvSpPr>
            <p:spPr>
              <a:xfrm rot="5400000">
                <a:off x="7457223" y="3277695"/>
                <a:ext cx="652218" cy="585187"/>
              </a:xfrm>
              <a:prstGeom prst="flowChartPreparation">
                <a:avLst/>
              </a:prstGeom>
              <a:solidFill>
                <a:schemeClr val="bg1"/>
              </a:solidFill>
              <a:ln w="3175">
                <a:solidFill>
                  <a:srgbClr val="0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05AD5D-13B2-4949-928F-80DACA381129}"/>
                  </a:ext>
                </a:extLst>
              </p:cNvPr>
              <p:cNvSpPr txBox="1"/>
              <p:nvPr/>
            </p:nvSpPr>
            <p:spPr>
              <a:xfrm>
                <a:off x="7491092" y="3423307"/>
                <a:ext cx="58518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Pod</a:t>
                </a:r>
              </a:p>
              <a:p>
                <a:pPr algn="ctr"/>
                <a:r>
                  <a:rPr lang="en-US" altLang="ko-KR" sz="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nginx</a:t>
                </a:r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5E8C017-0E85-4A7F-A01D-4A21F5FA151E}"/>
                </a:ext>
              </a:extLst>
            </p:cNvPr>
            <p:cNvSpPr txBox="1"/>
            <p:nvPr/>
          </p:nvSpPr>
          <p:spPr>
            <a:xfrm>
              <a:off x="3539479" y="4351570"/>
              <a:ext cx="93675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10.233.92.6:80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F7E5DBD-6DF7-4251-BE9E-0D07842EFBB6}"/>
                </a:ext>
              </a:extLst>
            </p:cNvPr>
            <p:cNvSpPr txBox="1"/>
            <p:nvPr/>
          </p:nvSpPr>
          <p:spPr>
            <a:xfrm>
              <a:off x="3363841" y="3385554"/>
              <a:ext cx="93675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node1</a:t>
              </a:r>
              <a:endPara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CA2320F0-8419-4F7D-9A14-0CC1AAC6EBE8}"/>
                </a:ext>
              </a:extLst>
            </p:cNvPr>
            <p:cNvGrpSpPr/>
            <p:nvPr/>
          </p:nvGrpSpPr>
          <p:grpSpPr>
            <a:xfrm>
              <a:off x="4527328" y="3666423"/>
              <a:ext cx="585540" cy="652218"/>
              <a:chOff x="7490738" y="3244180"/>
              <a:chExt cx="585540" cy="652218"/>
            </a:xfrm>
          </p:grpSpPr>
          <p:sp>
            <p:nvSpPr>
              <p:cNvPr id="54" name="순서도: 준비 53">
                <a:extLst>
                  <a:ext uri="{FF2B5EF4-FFF2-40B4-BE49-F238E27FC236}">
                    <a16:creationId xmlns:a16="http://schemas.microsoft.com/office/drawing/2014/main" id="{B5716865-CAD5-42C9-A9C0-AFC48880E4AB}"/>
                  </a:ext>
                </a:extLst>
              </p:cNvPr>
              <p:cNvSpPr/>
              <p:nvPr/>
            </p:nvSpPr>
            <p:spPr>
              <a:xfrm rot="5400000">
                <a:off x="7457223" y="3277695"/>
                <a:ext cx="652218" cy="585187"/>
              </a:xfrm>
              <a:prstGeom prst="flowChartPreparation">
                <a:avLst/>
              </a:prstGeom>
              <a:solidFill>
                <a:schemeClr val="bg1"/>
              </a:solidFill>
              <a:ln w="3175">
                <a:solidFill>
                  <a:srgbClr val="0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9CB0692-84BB-49AE-BF93-43C6A77E56C0}"/>
                  </a:ext>
                </a:extLst>
              </p:cNvPr>
              <p:cNvSpPr txBox="1"/>
              <p:nvPr/>
            </p:nvSpPr>
            <p:spPr>
              <a:xfrm>
                <a:off x="7491092" y="3423307"/>
                <a:ext cx="58518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Pod</a:t>
                </a:r>
              </a:p>
              <a:p>
                <a:pPr algn="ctr"/>
                <a:r>
                  <a:rPr lang="en-US" altLang="ko-KR" sz="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nginx</a:t>
                </a:r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7D6A2F9-5AD6-4F26-BD72-C36F484D3CC5}"/>
                </a:ext>
              </a:extLst>
            </p:cNvPr>
            <p:cNvSpPr txBox="1"/>
            <p:nvPr/>
          </p:nvSpPr>
          <p:spPr>
            <a:xfrm>
              <a:off x="4404550" y="4352601"/>
              <a:ext cx="93675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10.233.92.6:80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7CEE1704-07DC-4288-AAA8-6B1168833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146" y="3711013"/>
            <a:ext cx="181048" cy="18104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1FDBB88B-F482-4422-B4D9-E6F0124FC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327" y="3699615"/>
            <a:ext cx="181048" cy="181048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8E538FFD-2741-47E9-8CCC-2AB36651B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633" y="5227916"/>
            <a:ext cx="181048" cy="181048"/>
          </a:xfrm>
          <a:prstGeom prst="rect">
            <a:avLst/>
          </a:prstGeom>
        </p:spPr>
      </p:pic>
      <p:sp>
        <p:nvSpPr>
          <p:cNvPr id="49" name="타원 48">
            <a:extLst>
              <a:ext uri="{FF2B5EF4-FFF2-40B4-BE49-F238E27FC236}">
                <a16:creationId xmlns:a16="http://schemas.microsoft.com/office/drawing/2014/main" id="{AC1D101B-9148-4861-9FA1-EEB3DD3CAA8F}"/>
              </a:ext>
            </a:extLst>
          </p:cNvPr>
          <p:cNvSpPr/>
          <p:nvPr/>
        </p:nvSpPr>
        <p:spPr>
          <a:xfrm>
            <a:off x="3132222" y="3171011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697F24A1-5469-43E3-AFD8-65FF4F2793A3}"/>
              </a:ext>
            </a:extLst>
          </p:cNvPr>
          <p:cNvSpPr/>
          <p:nvPr/>
        </p:nvSpPr>
        <p:spPr>
          <a:xfrm>
            <a:off x="3441039" y="3707705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graphicFrame>
        <p:nvGraphicFramePr>
          <p:cNvPr id="51" name="표 3">
            <a:extLst>
              <a:ext uri="{FF2B5EF4-FFF2-40B4-BE49-F238E27FC236}">
                <a16:creationId xmlns:a16="http://schemas.microsoft.com/office/drawing/2014/main" id="{0E2D4EE4-C2C0-4BFE-95B4-66407ABC94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407312"/>
              </p:ext>
            </p:extLst>
          </p:nvPr>
        </p:nvGraphicFramePr>
        <p:xfrm>
          <a:off x="4949131" y="3579513"/>
          <a:ext cx="2529752" cy="15701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3577">
                  <a:extLst>
                    <a:ext uri="{9D8B030D-6E8A-4147-A177-3AD203B41FA5}">
                      <a16:colId xmlns:a16="http://schemas.microsoft.com/office/drawing/2014/main" val="1267725985"/>
                    </a:ext>
                  </a:extLst>
                </a:gridCol>
                <a:gridCol w="1656175">
                  <a:extLst>
                    <a:ext uri="{9D8B030D-6E8A-4147-A177-3AD203B41FA5}">
                      <a16:colId xmlns:a16="http://schemas.microsoft.com/office/drawing/2014/main" val="18513331"/>
                    </a:ext>
                  </a:extLst>
                </a:gridCol>
              </a:tblGrid>
              <a:tr h="224303">
                <a:tc>
                  <a:txBody>
                    <a:bodyPr/>
                    <a:lstStyle/>
                    <a:p>
                      <a:pPr algn="r" latinLnBrk="1"/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6143227"/>
                  </a:ext>
                </a:extLst>
              </a:tr>
              <a:tr h="22430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Name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nginx-deployment-66b6c48d</a:t>
                      </a:r>
                      <a:endParaRPr lang="ko-KR" altLang="en-US" sz="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306778"/>
                  </a:ext>
                </a:extLst>
              </a:tr>
              <a:tr h="22430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Controller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ReplicaSet</a:t>
                      </a:r>
                      <a:endParaRPr lang="ko-KR" altLang="en-US" sz="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483944"/>
                  </a:ext>
                </a:extLst>
              </a:tr>
              <a:tr h="22430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Image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nginx:1.14.2</a:t>
                      </a:r>
                      <a:endParaRPr lang="ko-KR" altLang="en-US" sz="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928634"/>
                  </a:ext>
                </a:extLst>
              </a:tr>
              <a:tr h="22430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State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Running</a:t>
                      </a:r>
                      <a:endParaRPr lang="ko-KR" altLang="en-US" sz="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643431"/>
                  </a:ext>
                </a:extLst>
              </a:tr>
              <a:tr h="22430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Created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2021-11-24 15:41:33</a:t>
                      </a:r>
                      <a:endParaRPr lang="ko-KR" altLang="en-US" sz="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445955"/>
                  </a:ext>
                </a:extLst>
              </a:tr>
              <a:tr h="22430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Last Updated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2021-11-24 15:41:33</a:t>
                      </a:r>
                      <a:endParaRPr lang="ko-KR" altLang="en-US" sz="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850151"/>
                  </a:ext>
                </a:extLst>
              </a:tr>
            </a:tbl>
          </a:graphicData>
        </a:graphic>
      </p:graphicFrame>
      <p:sp>
        <p:nvSpPr>
          <p:cNvPr id="52" name="타원 51">
            <a:extLst>
              <a:ext uri="{FF2B5EF4-FFF2-40B4-BE49-F238E27FC236}">
                <a16:creationId xmlns:a16="http://schemas.microsoft.com/office/drawing/2014/main" id="{D8413E71-C618-427D-ADEE-9534ABA17470}"/>
              </a:ext>
            </a:extLst>
          </p:cNvPr>
          <p:cNvSpPr/>
          <p:nvPr/>
        </p:nvSpPr>
        <p:spPr>
          <a:xfrm>
            <a:off x="4738146" y="3517028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val="373779720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B971C9E5-9573-4A83-B989-079BA3F29553}"/>
              </a:ext>
            </a:extLst>
          </p:cNvPr>
          <p:cNvSpPr/>
          <p:nvPr/>
        </p:nvSpPr>
        <p:spPr>
          <a:xfrm>
            <a:off x="2150702" y="2025807"/>
            <a:ext cx="6708157" cy="39938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4EBF458-4BAE-45A2-9F11-6B9C0861C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Workloads -&gt; Deployments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976754-FF66-4A34-A63B-19E06E5317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Workloads &gt; Pods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7FDE07-17C5-400D-A150-5B6C610961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Workloads</a:t>
            </a:r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AF5B3E-5B96-426E-B23C-0EDF70C4BCDF}"/>
              </a:ext>
            </a:extLst>
          </p:cNvPr>
          <p:cNvSpPr/>
          <p:nvPr/>
        </p:nvSpPr>
        <p:spPr>
          <a:xfrm>
            <a:off x="201110" y="2688152"/>
            <a:ext cx="1720735" cy="25149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80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481BFA1-7789-4540-8FB4-FDFD2037B2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432378"/>
              </p:ext>
            </p:extLst>
          </p:nvPr>
        </p:nvGraphicFramePr>
        <p:xfrm>
          <a:off x="9202723" y="519394"/>
          <a:ext cx="2931202" cy="4230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892">
                  <a:extLst>
                    <a:ext uri="{9D8B030D-6E8A-4147-A177-3AD203B41FA5}">
                      <a16:colId xmlns:a16="http://schemas.microsoft.com/office/drawing/2014/main" val="2670468418"/>
                    </a:ext>
                  </a:extLst>
                </a:gridCol>
                <a:gridCol w="629098">
                  <a:extLst>
                    <a:ext uri="{9D8B030D-6E8A-4147-A177-3AD203B41FA5}">
                      <a16:colId xmlns:a16="http://schemas.microsoft.com/office/drawing/2014/main" val="2221562890"/>
                    </a:ext>
                  </a:extLst>
                </a:gridCol>
                <a:gridCol w="2067212">
                  <a:extLst>
                    <a:ext uri="{9D8B030D-6E8A-4147-A177-3AD203B41FA5}">
                      <a16:colId xmlns:a16="http://schemas.microsoft.com/office/drawing/2014/main" val="69013095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Project name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PaaS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관리 포탈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9382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Workloads &gt; Pods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0707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Screen Definition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8267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Workloads/Pods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정의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Pods 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리스트 페이지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9965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35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Workloads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메뉴</a:t>
                      </a:r>
                      <a:endParaRPr lang="en-US" altLang="ko-KR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Workloads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메뉴를 누르면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Sub Menu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가 펼쳐짐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Pods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</a:t>
                      </a:r>
                      <a:endParaRPr lang="en-US" altLang="ko-KR" sz="8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94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Project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</a:t>
                      </a:r>
                      <a:endParaRPr lang="en-US" altLang="ko-KR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콤보 박스에서 프로젝트 선택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현재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Join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되어있는 프로젝트 리스트만 나타난다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프로젝트 선택 시 프로젝트에 소속된 클러스터 목록으로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번 변경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49119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</a:t>
                      </a:r>
                      <a:endParaRPr lang="en-US" altLang="ko-KR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콤보 박스에서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선택된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Cluster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의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Deployment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리스트를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번에 출력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580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Namespace 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</a:t>
                      </a:r>
                      <a:endParaRPr lang="en-US" altLang="ko-KR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콤보 박스에서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Namespace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선택된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Namespace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에 속한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Pod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정보를 아래 리스트에 출력</a:t>
                      </a:r>
                      <a:endParaRPr lang="en-US" altLang="ko-KR" sz="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Default: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all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마지막으로 선택된 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Project, Cluster, Namespace </a:t>
                      </a:r>
                      <a:r>
                        <a:rPr lang="ko-KR" altLang="en-US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정보는 쿠키로 저장하며 페이지 재 진입 시 자동 선택한다</a:t>
                      </a:r>
                      <a:r>
                        <a:rPr lang="en-US" altLang="ko-KR" sz="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261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Content area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번에서 선택된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Namespace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에 존재하는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Pod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리스트가 나타난다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178608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DAF0F707-496E-4BAA-A73A-202BC769D191}"/>
              </a:ext>
            </a:extLst>
          </p:cNvPr>
          <p:cNvGrpSpPr/>
          <p:nvPr/>
        </p:nvGrpSpPr>
        <p:grpSpPr>
          <a:xfrm>
            <a:off x="2369877" y="2169221"/>
            <a:ext cx="1279033" cy="222935"/>
            <a:chOff x="2313640" y="4193815"/>
            <a:chExt cx="1279033" cy="22293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FE7ECB8-4C3E-489B-82B3-315A73631E1F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Project-1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C8CE615-BA8B-43E2-8290-80A0513C9CAF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C97906E-2398-4828-A28E-525F8721819B}"/>
              </a:ext>
            </a:extLst>
          </p:cNvPr>
          <p:cNvGrpSpPr/>
          <p:nvPr/>
        </p:nvGrpSpPr>
        <p:grpSpPr>
          <a:xfrm>
            <a:off x="3678201" y="2174523"/>
            <a:ext cx="1279033" cy="222935"/>
            <a:chOff x="2313640" y="4193815"/>
            <a:chExt cx="1279033" cy="22293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0438A02-725C-47DB-9CB1-5FDF9337D004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Cluster-1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C6847D5-8DF1-41FB-BF47-4811317DC82F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E0C9060-70A8-476D-A727-56E59C5D3E6E}"/>
              </a:ext>
            </a:extLst>
          </p:cNvPr>
          <p:cNvGrpSpPr/>
          <p:nvPr/>
        </p:nvGrpSpPr>
        <p:grpSpPr>
          <a:xfrm>
            <a:off x="4975630" y="2169221"/>
            <a:ext cx="1279033" cy="222935"/>
            <a:chOff x="2313640" y="4193815"/>
            <a:chExt cx="1279033" cy="222935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229B2E4-98ED-47C1-A006-F42844EA382D}"/>
                </a:ext>
              </a:extLst>
            </p:cNvPr>
            <p:cNvSpPr/>
            <p:nvPr/>
          </p:nvSpPr>
          <p:spPr>
            <a:xfrm>
              <a:off x="2313640" y="4193815"/>
              <a:ext cx="1194949" cy="222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all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5111BEB-D5BB-4EA5-BEC8-A1909A27641A}"/>
                </a:ext>
              </a:extLst>
            </p:cNvPr>
            <p:cNvSpPr/>
            <p:nvPr/>
          </p:nvSpPr>
          <p:spPr>
            <a:xfrm>
              <a:off x="3240706" y="4201306"/>
              <a:ext cx="35196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</p:grpSp>
      <p:sp>
        <p:nvSpPr>
          <p:cNvPr id="61" name="타원 60">
            <a:extLst>
              <a:ext uri="{FF2B5EF4-FFF2-40B4-BE49-F238E27FC236}">
                <a16:creationId xmlns:a16="http://schemas.microsoft.com/office/drawing/2014/main" id="{D6235CAA-1AF7-45DA-B154-14AEA8D9B4C3}"/>
              </a:ext>
            </a:extLst>
          </p:cNvPr>
          <p:cNvSpPr/>
          <p:nvPr/>
        </p:nvSpPr>
        <p:spPr>
          <a:xfrm>
            <a:off x="2316138" y="1958096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E0CCD7CB-73E2-484F-B4D0-66CC27611623}"/>
              </a:ext>
            </a:extLst>
          </p:cNvPr>
          <p:cNvSpPr/>
          <p:nvPr/>
        </p:nvSpPr>
        <p:spPr>
          <a:xfrm>
            <a:off x="3678756" y="1967091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CAB3AA4D-968B-4538-831E-7A6CBBB07193}"/>
              </a:ext>
            </a:extLst>
          </p:cNvPr>
          <p:cNvSpPr/>
          <p:nvPr/>
        </p:nvSpPr>
        <p:spPr>
          <a:xfrm>
            <a:off x="4907533" y="1971439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39CD012C-FFD9-496F-9362-ECA4D82F127A}"/>
              </a:ext>
            </a:extLst>
          </p:cNvPr>
          <p:cNvSpPr/>
          <p:nvPr/>
        </p:nvSpPr>
        <p:spPr>
          <a:xfrm>
            <a:off x="60488" y="2587957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DFFD378-3B82-4237-91A3-C4334122E201}"/>
              </a:ext>
            </a:extLst>
          </p:cNvPr>
          <p:cNvSpPr/>
          <p:nvPr/>
        </p:nvSpPr>
        <p:spPr>
          <a:xfrm>
            <a:off x="2150702" y="2561833"/>
            <a:ext cx="6708157" cy="39938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3139E5-8C56-4894-A85A-E7F3AB0B0784}"/>
              </a:ext>
            </a:extLst>
          </p:cNvPr>
          <p:cNvSpPr txBox="1"/>
          <p:nvPr/>
        </p:nvSpPr>
        <p:spPr>
          <a:xfrm>
            <a:off x="4445694" y="4089153"/>
            <a:ext cx="2403149" cy="25736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ko-KR" altLang="en-US" sz="1200" b="1" dirty="0"/>
              <a:t>생성된 </a:t>
            </a:r>
            <a:r>
              <a:rPr lang="en-US" altLang="ko-KR" sz="1200" b="1" dirty="0"/>
              <a:t>Pod</a:t>
            </a:r>
            <a:r>
              <a:rPr lang="ko-KR" altLang="en-US" sz="1200" b="1" dirty="0"/>
              <a:t>가 존재하지 않습니다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C83D217-5F02-49D8-8A57-74A8D3BD2204}"/>
              </a:ext>
            </a:extLst>
          </p:cNvPr>
          <p:cNvSpPr/>
          <p:nvPr/>
        </p:nvSpPr>
        <p:spPr>
          <a:xfrm>
            <a:off x="5229392" y="3829728"/>
            <a:ext cx="231619" cy="231619"/>
          </a:xfrm>
          <a:prstGeom prst="ellipse">
            <a:avLst/>
          </a:prstGeom>
          <a:solidFill>
            <a:srgbClr val="C00000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b="1" dirty="0"/>
              <a:t>5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val="3783899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304B8E0C77B6843A1C844664700FE69" ma:contentTypeVersion="8" ma:contentTypeDescription="새 문서를 만듭니다." ma:contentTypeScope="" ma:versionID="15022bbfae8ac9bcccf61fb1610791e7">
  <xsd:schema xmlns:xsd="http://www.w3.org/2001/XMLSchema" xmlns:xs="http://www.w3.org/2001/XMLSchema" xmlns:p="http://schemas.microsoft.com/office/2006/metadata/properties" xmlns:ns2="1cf5d90c-5f45-48f3-9faf-d496f445a16c" targetNamespace="http://schemas.microsoft.com/office/2006/metadata/properties" ma:root="true" ma:fieldsID="bf83375ec709f3b45dd21e576f0872f6" ns2:_="">
    <xsd:import namespace="1cf5d90c-5f45-48f3-9faf-d496f445a16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f5d90c-5f45-48f3-9faf-d496f445a16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8E88E1D-E680-4673-AD9C-65A528FDC85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cf5d90c-5f45-48f3-9faf-d496f445a16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D8B73F-1177-41E5-B5B4-F4C4D3615F7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A4B32BC-7C3D-4F72-8C7E-A3645BE5CD6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27107</TotalTime>
  <Words>14702</Words>
  <Application>Microsoft Office PowerPoint</Application>
  <PresentationFormat>와이드스크린</PresentationFormat>
  <Paragraphs>5230</Paragraphs>
  <Slides>127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127</vt:i4>
      </vt:variant>
    </vt:vector>
  </HeadingPairs>
  <TitlesOfParts>
    <vt:vector size="144" baseType="lpstr">
      <vt:lpstr>-apple-system</vt:lpstr>
      <vt:lpstr>Arial Unicode MS</vt:lpstr>
      <vt:lpstr>charter</vt:lpstr>
      <vt:lpstr>Menlo</vt:lpstr>
      <vt:lpstr>Nanum Gothic</vt:lpstr>
      <vt:lpstr>Noto Sans CJK KR</vt:lpstr>
      <vt:lpstr>Noto Sans KR</vt:lpstr>
      <vt:lpstr>Ubuntu Condensed</vt:lpstr>
      <vt:lpstr>맑은 고딕</vt:lpstr>
      <vt:lpstr>맑은 고딕</vt:lpstr>
      <vt:lpstr>Arial</vt:lpstr>
      <vt:lpstr>Courier New</vt:lpstr>
      <vt:lpstr>Noto Sans</vt:lpstr>
      <vt:lpstr>open sans</vt:lpstr>
      <vt:lpstr>Segoe UI</vt:lpstr>
      <vt:lpstr>Wingdings</vt:lpstr>
      <vt:lpstr>Office 테마</vt:lpstr>
      <vt:lpstr>PowerPoint 프레젠테이션</vt:lpstr>
      <vt:lpstr>Document History</vt:lpstr>
      <vt:lpstr>PowerPoint 프레젠테이션</vt:lpstr>
      <vt:lpstr>Ansible이란?</vt:lpstr>
      <vt:lpstr>Ansible 특징</vt:lpstr>
      <vt:lpstr>Ansible 구성</vt:lpstr>
      <vt:lpstr>PowerPoint 프레젠테이션</vt:lpstr>
      <vt:lpstr>Kubespray로 Kubernetes 설치</vt:lpstr>
      <vt:lpstr>Kubespray로 Kubernetes 설치</vt:lpstr>
      <vt:lpstr>Kubespray로 Kubernetes 설치</vt:lpstr>
      <vt:lpstr>Kubespray로 Kubernetes 설치</vt:lpstr>
      <vt:lpstr>Kubespray로 Kubernetes 설치 – Node 추가</vt:lpstr>
      <vt:lpstr>Kubespray로 Kubernetes 설치 – Node 제거</vt:lpstr>
      <vt:lpstr>Cluster API Architecture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Managerment Cluster 구축</vt:lpstr>
      <vt:lpstr>Managerment Cluster 구축</vt:lpstr>
      <vt:lpstr>Managerment Cluster 구축</vt:lpstr>
      <vt:lpstr>Managerment Cluster 구축</vt:lpstr>
      <vt:lpstr>Managerment Cluster 구축</vt:lpstr>
      <vt:lpstr>Cluster API를 이용한 Cluster 생성</vt:lpstr>
      <vt:lpstr>Cluster API를 이용한 Cluster 생성</vt:lpstr>
      <vt:lpstr>Cluster API를 이용한 Cluster 생성</vt:lpstr>
      <vt:lpstr>참고 사이트</vt:lpstr>
      <vt:lpstr>Istio 구조</vt:lpstr>
      <vt:lpstr>Istio - 서비스 메쉬</vt:lpstr>
      <vt:lpstr>Kubernetes Federation 요약</vt:lpstr>
      <vt:lpstr>Kubernetes Multi-cluster vs Federation</vt:lpstr>
      <vt:lpstr>Federation 배포 YAML 구성</vt:lpstr>
      <vt:lpstr>Kubernetes Federation 구성</vt:lpstr>
      <vt:lpstr>Kubernetes Federation 구성</vt:lpstr>
      <vt:lpstr>Kubernetes Federation 설치</vt:lpstr>
      <vt:lpstr>Kubernetes Federation 설치</vt:lpstr>
      <vt:lpstr>Kubernetes Federation 설치</vt:lpstr>
      <vt:lpstr>아코디언 v2</vt:lpstr>
      <vt:lpstr>아코디언 v2 - 표준 K8S 통합 관리</vt:lpstr>
      <vt:lpstr>아코디언 v2 - 멀티 클러스터 통합 관리</vt:lpstr>
      <vt:lpstr>아코디언 v2 - 하이브리드 멀티클라우드 통합 관리</vt:lpstr>
      <vt:lpstr>아코디언 v2 - Helm Char 3.0 기반의 컨테이너 앱 패키지 관리</vt:lpstr>
      <vt:lpstr>아코디언 v2 - UI 기반의 CI/CD Pipeline </vt:lpstr>
      <vt:lpstr>아코디언 v2 - 통합 모니터링</vt:lpstr>
      <vt:lpstr>아코디언 v2 - 애플리케이션과 MSA간 모니터링</vt:lpstr>
      <vt:lpstr>Kubespray를 이용한 PaaS Portal 설계</vt:lpstr>
      <vt:lpstr>SSO Architecture</vt:lpstr>
      <vt:lpstr>Outer Architecture </vt:lpstr>
      <vt:lpstr>Outer Architecture (CMP Service) </vt:lpstr>
      <vt:lpstr>PowerPoint 프레젠테이션</vt:lpstr>
      <vt:lpstr>PowerPoint 프레젠테이션</vt:lpstr>
      <vt:lpstr>PowerPoint 프레젠테이션</vt:lpstr>
      <vt:lpstr>KeyCloak 개요</vt:lpstr>
      <vt:lpstr>KeyCloak 특징</vt:lpstr>
      <vt:lpstr>KeyCloak 관련 용어</vt:lpstr>
      <vt:lpstr>KeyCloak vs OAuth2</vt:lpstr>
      <vt:lpstr>KeyCloak Administration Console</vt:lpstr>
      <vt:lpstr>Spring boot 프로젝트에 KeyCloak 적용</vt:lpstr>
      <vt:lpstr>Spring Cloud Sleuth</vt:lpstr>
      <vt:lpstr>Spring Cloud Sleuth</vt:lpstr>
      <vt:lpstr>Zipkin</vt:lpstr>
      <vt:lpstr>PowerPoint 프레젠테이션</vt:lpstr>
      <vt:lpstr>PowerPoint 프레젠테이션</vt:lpstr>
      <vt:lpstr>공통 화면 구현 정의 〉 메인 메뉴 구성도</vt:lpstr>
      <vt:lpstr>접근권한관리 〉 Menu별 접근권한 허용 정책 (1)</vt:lpstr>
      <vt:lpstr>접근권한관리 〉 Menu별 접근권한 허용 정책 (2)</vt:lpstr>
      <vt:lpstr>접근권한관리 〉 Menu별 접근권한 허용 정책 (3)</vt:lpstr>
      <vt:lpstr>접근권한관리 〉 Menu별 접근권한 허용 정책 (4)</vt:lpstr>
      <vt:lpstr>Dashboard &gt; System Admin</vt:lpstr>
      <vt:lpstr>Dashboard &gt; Developer</vt:lpstr>
      <vt:lpstr>Dashboard &gt; Developer</vt:lpstr>
      <vt:lpstr>Dashboard</vt:lpstr>
      <vt:lpstr>Dashboard</vt:lpstr>
      <vt:lpstr>PowerPoint 프레젠테이션</vt:lpstr>
      <vt:lpstr>PowerPoint 프레젠테이션</vt:lpstr>
      <vt:lpstr>Project -&gt; List</vt:lpstr>
      <vt:lpstr>Project -&gt; List(카드 타입)</vt:lpstr>
      <vt:lpstr>Project -&gt; New Project -&gt; General</vt:lpstr>
      <vt:lpstr>Project -&gt; New Project -&gt; Cluster</vt:lpstr>
      <vt:lpstr>Project -&gt; New Project -&gt; Members</vt:lpstr>
      <vt:lpstr>Cluster &gt; List</vt:lpstr>
      <vt:lpstr>Cluster &gt; New Cluster</vt:lpstr>
      <vt:lpstr>Cluster -&gt; Detail</vt:lpstr>
      <vt:lpstr>Cluster -&gt; Detail</vt:lpstr>
      <vt:lpstr>Cluster -&gt; Detail</vt:lpstr>
      <vt:lpstr>Cluster -&gt; Detail</vt:lpstr>
      <vt:lpstr>Cluster -&gt; Detail</vt:lpstr>
      <vt:lpstr>Cluster -&gt; Detail</vt:lpstr>
      <vt:lpstr>Cluster -&gt; Detail</vt:lpstr>
      <vt:lpstr>Cluster -&gt; Detail</vt:lpstr>
      <vt:lpstr>Workloads -&gt; Deployments</vt:lpstr>
      <vt:lpstr>Workloads -&gt; Deployments</vt:lpstr>
      <vt:lpstr>Workloads -&gt; Deployments</vt:lpstr>
      <vt:lpstr>Workloads -&gt; Deployments</vt:lpstr>
      <vt:lpstr>Workloads -&gt; Deployments</vt:lpstr>
      <vt:lpstr>Workloads -&gt; Deployments</vt:lpstr>
      <vt:lpstr>Workloads -&gt; Deployments</vt:lpstr>
      <vt:lpstr>Workloads -&gt; Deployments</vt:lpstr>
      <vt:lpstr>Workloads -&gt; Deployments</vt:lpstr>
      <vt:lpstr>Workloads -&gt; Deployments</vt:lpstr>
      <vt:lpstr>Workloads -&gt; Deployments</vt:lpstr>
      <vt:lpstr>Workloads -&gt; Deployments</vt:lpstr>
      <vt:lpstr>Workloads -&gt; Replica Sets</vt:lpstr>
      <vt:lpstr>Workloads -&gt; Replica Sets</vt:lpstr>
      <vt:lpstr>Workloads -&gt; Replica Sets</vt:lpstr>
      <vt:lpstr>Networking -&gt; Service</vt:lpstr>
      <vt:lpstr>Networking -&gt; Service</vt:lpstr>
      <vt:lpstr>Networking -&gt; Service</vt:lpstr>
      <vt:lpstr>Networking -&gt; Service</vt:lpstr>
      <vt:lpstr>Networking -&gt; Service</vt:lpstr>
      <vt:lpstr>Networking -&gt; Service</vt:lpstr>
      <vt:lpstr>Networking -&gt; Service</vt:lpstr>
      <vt:lpstr>Networking -&gt; Service</vt:lpstr>
      <vt:lpstr>Networking -&gt; Service</vt:lpstr>
      <vt:lpstr>Networking -&gt; Ingress</vt:lpstr>
      <vt:lpstr>Networking -&gt; Ingress</vt:lpstr>
      <vt:lpstr>Networking -&gt; Ingress</vt:lpstr>
      <vt:lpstr>Networking -&gt; Ingress</vt:lpstr>
      <vt:lpstr>Networking -&gt; Ingress</vt:lpstr>
      <vt:lpstr>Networking -&gt; Ingress</vt:lpstr>
      <vt:lpstr>Networking -&gt; Ingress</vt:lpstr>
      <vt:lpstr>Networking -&gt; Ingress Class</vt:lpstr>
      <vt:lpstr>Networking -&gt; Ingress Class</vt:lpstr>
      <vt:lpstr>Networking -&gt; New Ingress Class</vt:lpstr>
      <vt:lpstr>Networking -&gt; New Ingress Class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이호철</dc:creator>
  <cp:lastModifiedBy>이호철</cp:lastModifiedBy>
  <cp:revision>712</cp:revision>
  <dcterms:created xsi:type="dcterms:W3CDTF">2021-09-08T05:20:13Z</dcterms:created>
  <dcterms:modified xsi:type="dcterms:W3CDTF">2021-12-27T05:44:31Z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0x0101001304B8E0C77B6843A1C844664700FE69</vt:lpwstr>
  </property>
</Properties>
</file>